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256" r:id="rId2"/>
    <p:sldId id="528" r:id="rId3"/>
    <p:sldId id="550" r:id="rId4"/>
    <p:sldId id="551" r:id="rId5"/>
    <p:sldId id="559" r:id="rId6"/>
    <p:sldId id="565" r:id="rId7"/>
    <p:sldId id="537" r:id="rId8"/>
    <p:sldId id="538" r:id="rId9"/>
    <p:sldId id="539" r:id="rId10"/>
    <p:sldId id="540" r:id="rId11"/>
    <p:sldId id="541" r:id="rId12"/>
    <p:sldId id="542" r:id="rId13"/>
    <p:sldId id="543" r:id="rId14"/>
    <p:sldId id="544" r:id="rId15"/>
    <p:sldId id="545" r:id="rId16"/>
    <p:sldId id="462" r:id="rId17"/>
    <p:sldId id="463" r:id="rId18"/>
    <p:sldId id="464" r:id="rId19"/>
    <p:sldId id="552" r:id="rId20"/>
    <p:sldId id="554" r:id="rId21"/>
    <p:sldId id="555" r:id="rId22"/>
    <p:sldId id="556" r:id="rId23"/>
    <p:sldId id="557" r:id="rId24"/>
    <p:sldId id="553" r:id="rId25"/>
    <p:sldId id="466" r:id="rId26"/>
    <p:sldId id="467" r:id="rId27"/>
    <p:sldId id="468" r:id="rId28"/>
    <p:sldId id="469" r:id="rId29"/>
    <p:sldId id="484" r:id="rId30"/>
    <p:sldId id="478" r:id="rId31"/>
    <p:sldId id="477" r:id="rId32"/>
    <p:sldId id="479" r:id="rId33"/>
    <p:sldId id="480" r:id="rId34"/>
    <p:sldId id="481" r:id="rId35"/>
    <p:sldId id="506" r:id="rId36"/>
    <p:sldId id="508" r:id="rId37"/>
    <p:sldId id="482" r:id="rId38"/>
    <p:sldId id="486" r:id="rId39"/>
    <p:sldId id="509" r:id="rId40"/>
    <p:sldId id="558" r:id="rId41"/>
    <p:sldId id="510" r:id="rId42"/>
    <p:sldId id="511" r:id="rId43"/>
    <p:sldId id="512" r:id="rId44"/>
    <p:sldId id="513" r:id="rId45"/>
    <p:sldId id="514" r:id="rId46"/>
    <p:sldId id="515" r:id="rId47"/>
    <p:sldId id="507" r:id="rId48"/>
    <p:sldId id="503" r:id="rId49"/>
  </p:sldIdLst>
  <p:sldSz cx="12195175" cy="6858000"/>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rgbClr val="FF0000"/>
    </p:penClr>
  </p:showPr>
  <p:clrMru>
    <a:srgbClr val="9E3A38"/>
    <a:srgbClr val="F68426"/>
    <a:srgbClr val="00B0F0"/>
    <a:srgbClr val="F79646"/>
    <a:srgbClr val="0066FF"/>
    <a:srgbClr val="3366FF"/>
    <a:srgbClr val="0000CC"/>
    <a:srgbClr val="00FF99"/>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769" autoAdjust="0"/>
  </p:normalViewPr>
  <p:slideViewPr>
    <p:cSldViewPr>
      <p:cViewPr varScale="1">
        <p:scale>
          <a:sx n="63" d="100"/>
          <a:sy n="63" d="100"/>
        </p:scale>
        <p:origin x="-132" y="-390"/>
      </p:cViewPr>
      <p:guideLst>
        <p:guide orient="horz" pos="2160"/>
        <p:guide pos="3841"/>
        <p:guide pos="3842"/>
      </p:guideLst>
    </p:cSldViewPr>
  </p:slideViewPr>
  <p:notesTextViewPr>
    <p:cViewPr>
      <p:scale>
        <a:sx n="3" d="2"/>
        <a:sy n="3" d="2"/>
      </p:scale>
      <p:origin x="0" y="0"/>
    </p:cViewPr>
  </p:notesTextViewPr>
  <p:sorterViewPr>
    <p:cViewPr>
      <p:scale>
        <a:sx n="100" d="100"/>
        <a:sy n="100" d="100"/>
      </p:scale>
      <p:origin x="0" y="7212"/>
    </p:cViewPr>
  </p:sorterViewPr>
  <p:notesViewPr>
    <p:cSldViewPr>
      <p:cViewPr varScale="1">
        <p:scale>
          <a:sx n="100" d="100"/>
          <a:sy n="100" d="100"/>
        </p:scale>
        <p:origin x="-3516"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defRPr>
            </a:lvl1pPr>
          </a:lstStyle>
          <a:p>
            <a:pPr>
              <a:defRPr/>
            </a:pPr>
            <a:fld id="{CFD2FBDA-DEC3-4703-B033-77A0A37B8BE9}" type="datetimeFigureOut">
              <a:rPr lang="en-US"/>
              <a:pPr>
                <a:defRPr/>
              </a:pPr>
              <a:t>4/29/2016</a:t>
            </a:fld>
            <a:endParaRPr 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defRPr>
            </a:lvl1pPr>
          </a:lstStyle>
          <a:p>
            <a:pPr>
              <a:defRPr/>
            </a:pPr>
            <a:fld id="{EC98BE13-D613-435B-ABFA-528B9496FB1A}"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defRPr>
            </a:lvl1pPr>
          </a:lstStyle>
          <a:p>
            <a:pPr>
              <a:defRPr/>
            </a:pPr>
            <a:fld id="{79D79F14-4F50-43EC-B79F-482F4C6574D2}" type="datetimeFigureOut">
              <a:rPr lang="en-US"/>
              <a:pPr>
                <a:defRPr/>
              </a:pPr>
              <a:t>4/29/2016</a:t>
            </a:fld>
            <a:endParaRPr 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defRPr>
            </a:lvl1pPr>
          </a:lstStyle>
          <a:p>
            <a:pPr>
              <a:defRPr/>
            </a:pPr>
            <a:fld id="{B9089346-7EEF-43B7-AFCC-415A81C65EE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幻灯片图像占位符 1"/>
          <p:cNvSpPr>
            <a:spLocks noGrp="1" noRot="1" noChangeAspect="1"/>
          </p:cNvSpPr>
          <p:nvPr>
            <p:ph type="sldImg"/>
          </p:nvPr>
        </p:nvSpPr>
        <p:spPr bwMode="auto">
          <a:noFill/>
          <a:ln>
            <a:solidFill>
              <a:srgbClr val="000000"/>
            </a:solidFill>
            <a:miter lim="800000"/>
            <a:headEnd/>
            <a:tailEnd/>
          </a:ln>
        </p:spPr>
      </p:sp>
      <p:sp>
        <p:nvSpPr>
          <p:cNvPr id="1536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kumimoji="1" lang="zh-CN" altLang="en-US" smtClean="0"/>
          </a:p>
        </p:txBody>
      </p:sp>
      <p:sp>
        <p:nvSpPr>
          <p:cNvPr id="15363" name="幻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2D83F52-11BF-49F3-B9D4-07E1C19F8A0B}" type="slidenum">
              <a:rPr lang="en-US" altLang="zh-CN"/>
              <a:pPr fontAlgn="base">
                <a:spcBef>
                  <a:spcPct val="0"/>
                </a:spcBef>
                <a:spcAft>
                  <a:spcPct val="0"/>
                </a:spcAft>
              </a:pPr>
              <a:t>1</a:t>
            </a:fld>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幻灯片图像占位符 1"/>
          <p:cNvSpPr>
            <a:spLocks noGrp="1" noRot="1" noChangeAspect="1"/>
          </p:cNvSpPr>
          <p:nvPr>
            <p:ph type="sldImg"/>
          </p:nvPr>
        </p:nvSpPr>
        <p:spPr bwMode="auto">
          <a:noFill/>
          <a:ln>
            <a:solidFill>
              <a:srgbClr val="000000"/>
            </a:solidFill>
            <a:miter lim="800000"/>
            <a:headEnd/>
            <a:tailEnd/>
          </a:ln>
        </p:spPr>
      </p:sp>
      <p:sp>
        <p:nvSpPr>
          <p:cNvPr id="5939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kumimoji="1" lang="zh-CN" altLang="zh-CN" sz="800" smtClean="0">
                <a:latin typeface="Arial" charset="0"/>
                <a:ea typeface="MS PMincho" pitchFamily="18" charset="-128"/>
              </a:rPr>
              <a:t>人事、财务、课程教学、学生教育、后勤保障、研究发展、产学合作、国际交流与合作、图文信息等各类各项工作运行程序，编制此类事项工作的程序性文件。</a:t>
            </a:r>
          </a:p>
        </p:txBody>
      </p:sp>
      <p:sp>
        <p:nvSpPr>
          <p:cNvPr id="5939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BA744F-7F76-4728-B575-6473F9134420}" type="slidenum">
              <a:rPr lang="en-US" altLang="ja-JP"/>
              <a:pPr fontAlgn="base">
                <a:spcBef>
                  <a:spcPct val="0"/>
                </a:spcBef>
                <a:spcAft>
                  <a:spcPct val="0"/>
                </a:spcAft>
              </a:pPr>
              <a:t>35</a:t>
            </a:fld>
            <a:endParaRPr lang="en-US" altLang="ja-JP"/>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幻灯片图像占位符 1"/>
          <p:cNvSpPr>
            <a:spLocks noGrp="1" noRot="1" noChangeAspect="1"/>
          </p:cNvSpPr>
          <p:nvPr>
            <p:ph type="sldImg"/>
          </p:nvPr>
        </p:nvSpPr>
        <p:spPr bwMode="auto">
          <a:noFill/>
          <a:ln>
            <a:solidFill>
              <a:srgbClr val="000000"/>
            </a:solidFill>
            <a:miter lim="800000"/>
            <a:headEnd/>
            <a:tailEnd/>
          </a:ln>
        </p:spPr>
      </p:sp>
      <p:sp>
        <p:nvSpPr>
          <p:cNvPr id="6144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zh-CN" altLang="en-US" smtClean="0"/>
              <a:t>三层级的质量实施保证</a:t>
            </a:r>
            <a:r>
              <a:rPr lang="zh-CN" altLang="en-US" smtClean="0">
                <a:latin typeface="Arial" charset="0"/>
              </a:rPr>
              <a:t>组织层级</a:t>
            </a:r>
            <a:r>
              <a:rPr lang="zh-CN" altLang="zh-CN" smtClean="0">
                <a:latin typeface="Arial" charset="0"/>
              </a:rPr>
              <a:t>—</a:t>
            </a:r>
            <a:r>
              <a:rPr lang="en-US" altLang="zh-CN" smtClean="0">
                <a:latin typeface="Arial" charset="0"/>
              </a:rPr>
              <a:t>—</a:t>
            </a:r>
            <a:r>
              <a:rPr lang="zh-CN" altLang="en-US" smtClean="0">
                <a:latin typeface="Arial" charset="0"/>
              </a:rPr>
              <a:t>教育教学过程质量的学院－二级学院－教研室、支持过程质量的学院－职能部门－员工</a:t>
            </a:r>
            <a:endParaRPr lang="en-US" altLang="zh-CN" smtClean="0">
              <a:latin typeface="Arial" charset="0"/>
            </a:endParaRPr>
          </a:p>
          <a:p>
            <a:pPr>
              <a:spcBef>
                <a:spcPct val="0"/>
              </a:spcBef>
            </a:pPr>
            <a:r>
              <a:rPr lang="en-US" altLang="zh-CN" smtClean="0">
                <a:latin typeface="Arial" charset="0"/>
              </a:rPr>
              <a:t>3</a:t>
            </a:r>
            <a:r>
              <a:rPr lang="zh-CN" altLang="en-US" smtClean="0">
                <a:latin typeface="Arial" charset="0"/>
              </a:rPr>
              <a:t>位一体的质量管理：质量计划、质量控制、质量提升（质量标准、诊断反馈、持续改进）；</a:t>
            </a:r>
            <a:endParaRPr lang="en-US" altLang="zh-CN" smtClean="0">
              <a:latin typeface="Arial" charset="0"/>
            </a:endParaRPr>
          </a:p>
          <a:p>
            <a:pPr>
              <a:spcBef>
                <a:spcPct val="0"/>
              </a:spcBef>
            </a:pPr>
            <a:r>
              <a:rPr lang="en-US" altLang="zh-CN" smtClean="0">
                <a:latin typeface="Arial" charset="0"/>
              </a:rPr>
              <a:t>3</a:t>
            </a:r>
            <a:r>
              <a:rPr lang="zh-CN" altLang="en-US" smtClean="0">
                <a:latin typeface="Arial" charset="0"/>
              </a:rPr>
              <a:t>位一体的质量评价：学校自评、企业评价、社会评价</a:t>
            </a:r>
          </a:p>
        </p:txBody>
      </p:sp>
      <p:sp>
        <p:nvSpPr>
          <p:cNvPr id="6144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9F48CA-6B1C-4BD9-B024-BE275BCFCC0B}" type="slidenum">
              <a:rPr lang="en-US" altLang="ja-JP"/>
              <a:pPr fontAlgn="base">
                <a:spcBef>
                  <a:spcPct val="0"/>
                </a:spcBef>
                <a:spcAft>
                  <a:spcPct val="0"/>
                </a:spcAft>
              </a:pPr>
              <a:t>36</a:t>
            </a:fld>
            <a:endParaRPr lang="en-US" altLang="ja-JP"/>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幻灯片图像占位符 1"/>
          <p:cNvSpPr>
            <a:spLocks noGrp="1" noRot="1" noChangeAspect="1"/>
          </p:cNvSpPr>
          <p:nvPr>
            <p:ph type="sldImg"/>
          </p:nvPr>
        </p:nvSpPr>
        <p:spPr bwMode="auto">
          <a:noFill/>
          <a:ln>
            <a:solidFill>
              <a:srgbClr val="000000"/>
            </a:solidFill>
            <a:miter lim="800000"/>
            <a:headEnd/>
            <a:tailEnd/>
          </a:ln>
        </p:spPr>
      </p:sp>
      <p:sp>
        <p:nvSpPr>
          <p:cNvPr id="6553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zh-CN" altLang="en-US" smtClean="0"/>
              <a:t>目标</a:t>
            </a:r>
          </a:p>
        </p:txBody>
      </p:sp>
      <p:sp>
        <p:nvSpPr>
          <p:cNvPr id="6553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211F477-E2F0-4AE1-9F69-EEAAF2CBDBBE}" type="slidenum">
              <a:rPr lang="en-US" altLang="ja-JP"/>
              <a:pPr fontAlgn="base">
                <a:spcBef>
                  <a:spcPct val="0"/>
                </a:spcBef>
                <a:spcAft>
                  <a:spcPct val="0"/>
                </a:spcAft>
              </a:pPr>
              <a:t>39</a:t>
            </a:fld>
            <a:endParaRPr lang="en-US" altLang="ja-JP"/>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幻灯片图像占位符 1"/>
          <p:cNvSpPr>
            <a:spLocks noGrp="1" noRot="1" noChangeAspect="1"/>
          </p:cNvSpPr>
          <p:nvPr>
            <p:ph type="sldImg"/>
          </p:nvPr>
        </p:nvSpPr>
        <p:spPr bwMode="auto">
          <a:noFill/>
          <a:ln>
            <a:solidFill>
              <a:srgbClr val="000000"/>
            </a:solidFill>
            <a:miter lim="800000"/>
            <a:headEnd/>
            <a:tailEnd/>
          </a:ln>
        </p:spPr>
      </p:sp>
      <p:sp>
        <p:nvSpPr>
          <p:cNvPr id="757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kumimoji="1" lang="zh-CN" altLang="en-US" smtClean="0"/>
          </a:p>
        </p:txBody>
      </p:sp>
      <p:sp>
        <p:nvSpPr>
          <p:cNvPr id="75779" name="幻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1184993-E8A0-4CB2-B01A-4A8176051C48}" type="slidenum">
              <a:rPr lang="en-US" altLang="zh-CN"/>
              <a:pPr fontAlgn="base">
                <a:spcBef>
                  <a:spcPct val="0"/>
                </a:spcBef>
                <a:spcAft>
                  <a:spcPct val="0"/>
                </a:spcAft>
              </a:pPr>
              <a:t>48</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kumimoji="1" lang="zh-CN" altLang="zh-CN" smtClean="0">
                <a:latin typeface="Arial" charset="0"/>
                <a:ea typeface="MS PMincho" pitchFamily="18" charset="-128"/>
              </a:rPr>
              <a:t>（一）公正公开原则：坚持定性与定量相结合，建立科学的考核指标体系、考核标准、考核程序，避免主观意愿、感情因素对评价结果的影响，确保绩效考核透明合理、民主公开。</a:t>
            </a:r>
          </a:p>
          <a:p>
            <a:pPr>
              <a:spcBef>
                <a:spcPct val="0"/>
              </a:spcBef>
            </a:pPr>
            <a:r>
              <a:rPr kumimoji="1" lang="zh-CN" altLang="zh-CN" smtClean="0">
                <a:latin typeface="Arial" charset="0"/>
                <a:ea typeface="MS PMincho" pitchFamily="18" charset="-128"/>
              </a:rPr>
              <a:t>（二）客观考评原则：</a:t>
            </a:r>
            <a:r>
              <a:rPr kumimoji="1" lang="zh-CN" altLang="zh-CN" b="1" smtClean="0">
                <a:latin typeface="Arial" charset="0"/>
                <a:ea typeface="MS PMincho" pitchFamily="18" charset="-128"/>
              </a:rPr>
              <a:t>以日常管理中的观察、记录为基础，建立考核数据采集、分析处理平台，将自我评定、同行评定、督查评定与业绩评定、服务对象评定有机结合，保证信息的稳定性和一致性。</a:t>
            </a:r>
            <a:endParaRPr kumimoji="1" lang="zh-CN" altLang="zh-CN" smtClean="0">
              <a:latin typeface="Arial" charset="0"/>
              <a:ea typeface="MS PMincho" pitchFamily="18" charset="-128"/>
            </a:endParaRPr>
          </a:p>
          <a:p>
            <a:pPr>
              <a:spcBef>
                <a:spcPct val="0"/>
              </a:spcBef>
            </a:pPr>
            <a:r>
              <a:rPr kumimoji="1" lang="zh-CN" altLang="zh-CN" smtClean="0">
                <a:latin typeface="Arial" charset="0"/>
                <a:ea typeface="MS PMincho" pitchFamily="18" charset="-128"/>
              </a:rPr>
              <a:t>（三）全面绩效原则：在关注结果的同时关注取得结果的过程和在取得未来优异绩效进程中的行为和素质，过程考核重在目标的落实执行、质量的控制和发现问题的解决，结果考核重在目标任务的完成和工作绩效的体现。</a:t>
            </a:r>
          </a:p>
          <a:p>
            <a:pPr>
              <a:spcBef>
                <a:spcPct val="0"/>
              </a:spcBef>
            </a:pPr>
            <a:r>
              <a:rPr kumimoji="1" lang="zh-CN" altLang="zh-CN" smtClean="0">
                <a:latin typeface="Arial" charset="0"/>
                <a:ea typeface="MS PMincho" pitchFamily="18" charset="-128"/>
              </a:rPr>
              <a:t>（四）可操作性原则</a:t>
            </a:r>
            <a:r>
              <a:rPr kumimoji="1" lang="zh-CN" altLang="en-US" smtClean="0">
                <a:latin typeface="Arial" charset="0"/>
                <a:ea typeface="MS PMincho" pitchFamily="18" charset="-128"/>
              </a:rPr>
              <a:t>：</a:t>
            </a:r>
            <a:r>
              <a:rPr kumimoji="1" lang="zh-CN" altLang="zh-CN" smtClean="0">
                <a:latin typeface="Arial" charset="0"/>
                <a:ea typeface="MS PMincho" pitchFamily="18" charset="-128"/>
              </a:rPr>
              <a:t>针对不同时段确立不同考核重点与权重，形成一个循序渐进，逐渐调整与完善的绩效考核过程。</a:t>
            </a:r>
          </a:p>
        </p:txBody>
      </p:sp>
      <p:sp>
        <p:nvSpPr>
          <p:cNvPr id="24579" name="幻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D26C61E-E6CA-45A7-8743-EB3A2B4BB334}" type="slidenum">
              <a:rPr lang="en-US" altLang="zh-CN">
                <a:solidFill>
                  <a:srgbClr val="000000"/>
                </a:solidFill>
              </a:rPr>
              <a:pPr fontAlgn="base">
                <a:spcBef>
                  <a:spcPct val="0"/>
                </a:spcBef>
                <a:spcAft>
                  <a:spcPct val="0"/>
                </a:spcAft>
              </a:pPr>
              <a:t>9</a:t>
            </a:fld>
            <a:endParaRPr lang="en-US" altLang="zh-CN">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幻灯片图像占位符 1"/>
          <p:cNvSpPr>
            <a:spLocks noGrp="1" noRot="1" noChangeAspect="1"/>
          </p:cNvSpPr>
          <p:nvPr>
            <p:ph type="sldImg"/>
          </p:nvPr>
        </p:nvSpPr>
        <p:spPr bwMode="auto">
          <a:noFill/>
          <a:ln>
            <a:solidFill>
              <a:srgbClr val="000000"/>
            </a:solidFill>
            <a:miter lim="800000"/>
            <a:headEnd/>
            <a:tailEnd/>
          </a:ln>
        </p:spPr>
      </p:sp>
      <p:sp>
        <p:nvSpPr>
          <p:cNvPr id="2765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kumimoji="1" lang="zh-CN" altLang="en-US" smtClean="0"/>
          </a:p>
        </p:txBody>
      </p:sp>
      <p:sp>
        <p:nvSpPr>
          <p:cNvPr id="27651" name="幻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FC44609-F1F1-407E-96A0-088166298027}" type="slidenum">
              <a:rPr lang="en-US" altLang="zh-CN">
                <a:solidFill>
                  <a:srgbClr val="000000"/>
                </a:solidFill>
              </a:rPr>
              <a:pPr fontAlgn="base">
                <a:spcBef>
                  <a:spcPct val="0"/>
                </a:spcBef>
                <a:spcAft>
                  <a:spcPct val="0"/>
                </a:spcAft>
              </a:pPr>
              <a:t>11</a:t>
            </a:fld>
            <a:endParaRPr lang="en-US" altLang="zh-CN">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幻灯片图像占位符 1"/>
          <p:cNvSpPr>
            <a:spLocks noGrp="1" noRot="1" noChangeAspect="1"/>
          </p:cNvSpPr>
          <p:nvPr>
            <p:ph type="sldImg"/>
          </p:nvPr>
        </p:nvSpPr>
        <p:spPr bwMode="auto">
          <a:noFill/>
          <a:ln>
            <a:solidFill>
              <a:srgbClr val="000000"/>
            </a:solidFill>
            <a:miter lim="800000"/>
            <a:headEnd/>
            <a:tailEnd/>
          </a:ln>
        </p:spPr>
      </p:sp>
      <p:sp>
        <p:nvSpPr>
          <p:cNvPr id="2969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kumimoji="1" lang="zh-CN" altLang="en-US" smtClean="0"/>
          </a:p>
        </p:txBody>
      </p:sp>
      <p:sp>
        <p:nvSpPr>
          <p:cNvPr id="29699" name="幻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92B4BC-FBD7-4A92-BCC1-FC44C77CDCA6}" type="slidenum">
              <a:rPr lang="en-US" altLang="zh-CN">
                <a:solidFill>
                  <a:srgbClr val="000000"/>
                </a:solidFill>
              </a:rPr>
              <a:pPr fontAlgn="base">
                <a:spcBef>
                  <a:spcPct val="0"/>
                </a:spcBef>
                <a:spcAft>
                  <a:spcPct val="0"/>
                </a:spcAft>
              </a:pPr>
              <a:t>12</a:t>
            </a:fld>
            <a:endParaRPr lang="en-US" altLang="zh-CN">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幻灯片图像占位符 1"/>
          <p:cNvSpPr>
            <a:spLocks noGrp="1" noRot="1" noChangeAspect="1"/>
          </p:cNvSpPr>
          <p:nvPr>
            <p:ph type="sldImg"/>
          </p:nvPr>
        </p:nvSpPr>
        <p:spPr bwMode="auto">
          <a:noFill/>
          <a:ln>
            <a:solidFill>
              <a:srgbClr val="000000"/>
            </a:solidFill>
            <a:miter lim="800000"/>
            <a:headEnd/>
            <a:tailEnd/>
          </a:ln>
        </p:spPr>
      </p:sp>
      <p:sp>
        <p:nvSpPr>
          <p:cNvPr id="3174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kumimoji="1" lang="zh-CN" altLang="en-US" smtClean="0"/>
          </a:p>
        </p:txBody>
      </p:sp>
      <p:sp>
        <p:nvSpPr>
          <p:cNvPr id="31747" name="幻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11E4F34-EE6B-4AF6-A504-C67DCF0014F1}" type="slidenum">
              <a:rPr lang="en-US" altLang="zh-CN">
                <a:solidFill>
                  <a:srgbClr val="000000"/>
                </a:solidFill>
              </a:rPr>
              <a:pPr fontAlgn="base">
                <a:spcBef>
                  <a:spcPct val="0"/>
                </a:spcBef>
                <a:spcAft>
                  <a:spcPct val="0"/>
                </a:spcAft>
              </a:pPr>
              <a:t>13</a:t>
            </a:fld>
            <a:endParaRPr lang="en-US" altLang="zh-CN">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幻灯片图像占位符 1"/>
          <p:cNvSpPr>
            <a:spLocks noGrp="1" noRot="1" noChangeAspect="1"/>
          </p:cNvSpPr>
          <p:nvPr>
            <p:ph type="sldImg"/>
          </p:nvPr>
        </p:nvSpPr>
        <p:spPr bwMode="auto">
          <a:noFill/>
          <a:ln>
            <a:solidFill>
              <a:srgbClr val="000000"/>
            </a:solidFill>
            <a:miter lim="800000"/>
            <a:headEnd/>
            <a:tailEnd/>
          </a:ln>
        </p:spPr>
      </p:sp>
      <p:sp>
        <p:nvSpPr>
          <p:cNvPr id="3379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kumimoji="1" lang="zh-CN" altLang="en-US" smtClean="0"/>
          </a:p>
        </p:txBody>
      </p:sp>
      <p:sp>
        <p:nvSpPr>
          <p:cNvPr id="33795" name="幻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C8BBF4-8B68-461A-A4F4-8DE04A76698A}" type="slidenum">
              <a:rPr lang="en-US" altLang="zh-CN">
                <a:solidFill>
                  <a:srgbClr val="000000"/>
                </a:solidFill>
              </a:rPr>
              <a:pPr fontAlgn="base">
                <a:spcBef>
                  <a:spcPct val="0"/>
                </a:spcBef>
                <a:spcAft>
                  <a:spcPct val="0"/>
                </a:spcAft>
              </a:pPr>
              <a:t>14</a:t>
            </a:fld>
            <a:endParaRPr lang="en-US" altLang="zh-CN">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幻灯片图像占位符 1"/>
          <p:cNvSpPr>
            <a:spLocks noGrp="1" noRot="1" noChangeAspect="1"/>
          </p:cNvSpPr>
          <p:nvPr>
            <p:ph type="sldImg"/>
          </p:nvPr>
        </p:nvSpPr>
        <p:spPr bwMode="auto">
          <a:noFill/>
          <a:ln>
            <a:solidFill>
              <a:srgbClr val="000000"/>
            </a:solidFill>
            <a:miter lim="800000"/>
            <a:headEnd/>
            <a:tailEnd/>
          </a:ln>
        </p:spPr>
      </p:sp>
      <p:sp>
        <p:nvSpPr>
          <p:cNvPr id="3584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3584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0C1CAF9-34CD-4492-A7EB-D6F542B257C2}" type="slidenum">
              <a:rPr lang="en-US" altLang="zh-CN">
                <a:solidFill>
                  <a:srgbClr val="000000"/>
                </a:solidFill>
              </a:rPr>
              <a:pPr fontAlgn="base">
                <a:spcBef>
                  <a:spcPct val="0"/>
                </a:spcBef>
                <a:spcAft>
                  <a:spcPct val="0"/>
                </a:spcAft>
              </a:pPr>
              <a:t>15</a:t>
            </a:fld>
            <a:endParaRPr lang="en-US" altLang="zh-CN">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幻灯片图像占位符 1"/>
          <p:cNvSpPr>
            <a:spLocks noGrp="1" noRot="1" noChangeAspect="1"/>
          </p:cNvSpPr>
          <p:nvPr>
            <p:ph type="sldImg"/>
          </p:nvPr>
        </p:nvSpPr>
        <p:spPr bwMode="auto">
          <a:noFill/>
          <a:ln>
            <a:solidFill>
              <a:srgbClr val="000000"/>
            </a:solidFill>
            <a:miter lim="800000"/>
            <a:headEnd/>
            <a:tailEnd/>
          </a:ln>
        </p:spPr>
      </p:sp>
      <p:sp>
        <p:nvSpPr>
          <p:cNvPr id="3891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kumimoji="1" lang="zh-CN" altLang="en-US" smtClean="0"/>
          </a:p>
        </p:txBody>
      </p:sp>
      <p:sp>
        <p:nvSpPr>
          <p:cNvPr id="38915" name="幻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9C335E-8BE4-4843-AB61-C502F00BCCC7}" type="slidenum">
              <a:rPr lang="en-US" altLang="zh-CN">
                <a:solidFill>
                  <a:srgbClr val="000000"/>
                </a:solidFill>
              </a:rPr>
              <a:pPr fontAlgn="base">
                <a:spcBef>
                  <a:spcPct val="0"/>
                </a:spcBef>
                <a:spcAft>
                  <a:spcPct val="0"/>
                </a:spcAft>
              </a:pPr>
              <a:t>17</a:t>
            </a:fld>
            <a:endParaRPr lang="en-US" altLang="zh-CN">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p:cNvSpPr>
          <p:nvPr>
            <p:ph type="sldImg"/>
          </p:nvPr>
        </p:nvSpPr>
        <p:spPr bwMode="auto">
          <a:noFill/>
          <a:ln>
            <a:solidFill>
              <a:srgbClr val="000000"/>
            </a:solidFill>
            <a:miter lim="800000"/>
            <a:headEnd/>
            <a:tailEnd/>
          </a:ln>
        </p:spPr>
      </p:sp>
      <p:sp>
        <p:nvSpPr>
          <p:cNvPr id="4096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kumimoji="1" lang="zh-CN" altLang="en-US" smtClean="0"/>
              <a:t>运行、监控、决策</a:t>
            </a:r>
          </a:p>
        </p:txBody>
      </p:sp>
      <p:sp>
        <p:nvSpPr>
          <p:cNvPr id="40963" name="幻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5763F44-6EB6-4F8E-B0B0-8E6AE69CC8DF}" type="slidenum">
              <a:rPr lang="en-US" altLang="zh-CN">
                <a:solidFill>
                  <a:srgbClr val="000000"/>
                </a:solidFill>
              </a:rPr>
              <a:pPr fontAlgn="base">
                <a:spcBef>
                  <a:spcPct val="0"/>
                </a:spcBef>
                <a:spcAft>
                  <a:spcPct val="0"/>
                </a:spcAft>
              </a:pPr>
              <a:t>18</a:t>
            </a:fld>
            <a:endParaRPr lang="en-US" altLang="zh-CN">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文本框 7"/>
          <p:cNvSpPr txBox="1">
            <a:spLocks noChangeArrowheads="1"/>
          </p:cNvSpPr>
          <p:nvPr userDrawn="1"/>
        </p:nvSpPr>
        <p:spPr bwMode="auto">
          <a:xfrm>
            <a:off x="4578350" y="6529388"/>
            <a:ext cx="3816350" cy="404812"/>
          </a:xfrm>
          <a:prstGeom prst="rect">
            <a:avLst/>
          </a:prstGeom>
          <a:noFill/>
          <a:ln>
            <a:noFill/>
          </a:ln>
          <a:extLst/>
        </p:spPr>
        <p:txBody>
          <a:bodyPr upright="1"/>
          <a:lstStyle/>
          <a:p>
            <a:pPr algn="r" fontAlgn="auto">
              <a:spcBef>
                <a:spcPts val="0"/>
              </a:spcBef>
              <a:spcAft>
                <a:spcPts val="0"/>
              </a:spcAft>
              <a:defRPr/>
            </a:pPr>
            <a:r>
              <a:rPr lang="en-US" sz="1100" kern="100" dirty="0">
                <a:solidFill>
                  <a:schemeClr val="bg1"/>
                </a:solidFill>
                <a:latin typeface="Cambria"/>
                <a:ea typeface="宋体"/>
                <a:cs typeface="Times New Roman"/>
              </a:rPr>
              <a:t>Changzhou Vocational Institute of Engineering </a:t>
            </a:r>
            <a:r>
              <a:rPr lang="en-US" sz="1000" kern="100" dirty="0" err="1">
                <a:solidFill>
                  <a:schemeClr val="bg1"/>
                </a:solidFill>
                <a:latin typeface="Cambria"/>
                <a:ea typeface="宋体"/>
                <a:cs typeface="Times New Roman"/>
              </a:rPr>
              <a:t>Technolog</a:t>
            </a:r>
            <a:endParaRPr lang="zh-CN" sz="1200" kern="100" dirty="0">
              <a:solidFill>
                <a:schemeClr val="bg1"/>
              </a:solidFill>
              <a:latin typeface="Cambria"/>
              <a:ea typeface="宋体"/>
              <a:cs typeface="Times New Roman"/>
            </a:endParaRPr>
          </a:p>
        </p:txBody>
      </p:sp>
      <p:pic>
        <p:nvPicPr>
          <p:cNvPr id="3" name="图片 3"/>
          <p:cNvPicPr>
            <a:picLocks noChangeAspect="1"/>
          </p:cNvPicPr>
          <p:nvPr userDrawn="1"/>
        </p:nvPicPr>
        <p:blipFill>
          <a:blip r:embed="rId2"/>
          <a:srcRect/>
          <a:stretch>
            <a:fillRect/>
          </a:stretch>
        </p:blipFill>
        <p:spPr bwMode="auto">
          <a:xfrm>
            <a:off x="1588" y="0"/>
            <a:ext cx="12193587" cy="6859588"/>
          </a:xfrm>
          <a:prstGeom prst="rect">
            <a:avLst/>
          </a:prstGeom>
          <a:noFill/>
          <a:ln w="9525">
            <a:noFill/>
            <a:miter lim="800000"/>
            <a:headEnd/>
            <a:tailEnd/>
          </a:ln>
        </p:spPr>
      </p:pic>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B9E5E8D-BC2F-4720-B310-29E0FCE8990C}" type="datetimeFigureOut">
              <a:rPr lang="zh-CN" altLang="en-US"/>
              <a:pPr>
                <a:defRPr/>
              </a:pPr>
              <a:t>2016-4-29</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76E0B110-8856-4C6F-A2AD-1B771D2E7277}" type="slidenum">
              <a:rPr lang="zh-CN" altLang="en-US"/>
              <a:pPr>
                <a:defRPr/>
              </a:pPr>
              <a:t>‹#›</a:t>
            </a:fld>
            <a:endParaRPr lang="zh-CN" alt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sp>
        <p:nvSpPr>
          <p:cNvPr id="2" name="矩形 3"/>
          <p:cNvSpPr/>
          <p:nvPr userDrawn="1"/>
        </p:nvSpPr>
        <p:spPr>
          <a:xfrm>
            <a:off x="0" y="6092825"/>
            <a:ext cx="12195175" cy="765175"/>
          </a:xfrm>
          <a:prstGeom prst="rect">
            <a:avLst/>
          </a:prstGeom>
          <a:gradFill flip="none" rotWithShape="1">
            <a:gsLst>
              <a:gs pos="0">
                <a:schemeClr val="bg1">
                  <a:lumMod val="85000"/>
                </a:scheme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 name="TextBox 4"/>
          <p:cNvSpPr txBox="1"/>
          <p:nvPr userDrawn="1"/>
        </p:nvSpPr>
        <p:spPr>
          <a:xfrm>
            <a:off x="120650" y="6535738"/>
            <a:ext cx="11953875" cy="277812"/>
          </a:xfrm>
          <a:prstGeom prst="rect">
            <a:avLst/>
          </a:prstGeom>
          <a:noFill/>
        </p:spPr>
        <p:txBody>
          <a:bodyPr>
            <a:spAutoFit/>
          </a:bodyPr>
          <a:lstStyle/>
          <a:p>
            <a:pPr algn="dist" fontAlgn="auto">
              <a:spcBef>
                <a:spcPts val="0"/>
              </a:spcBef>
              <a:spcAft>
                <a:spcPts val="0"/>
              </a:spcAft>
              <a:defRPr/>
            </a:pPr>
            <a:r>
              <a:rPr lang="zh-CN" altLang="en-US" sz="1200" dirty="0">
                <a:solidFill>
                  <a:schemeClr val="bg1">
                    <a:lumMod val="50000"/>
                  </a:schemeClr>
                </a:solidFill>
                <a:latin typeface="微软雅黑" panose="020B0503020204020204" pitchFamily="34" charset="-122"/>
                <a:ea typeface="微软雅黑" panose="020B0503020204020204" pitchFamily="34" charset="-122"/>
              </a:rPr>
              <a:t>常州工程职业技术学院                                                          </a:t>
            </a:r>
            <a:r>
              <a:rPr lang="en-US" altLang="zh-CN" sz="1200" dirty="0">
                <a:solidFill>
                  <a:schemeClr val="bg1">
                    <a:lumMod val="50000"/>
                  </a:schemeClr>
                </a:solidFill>
                <a:latin typeface="微软雅黑" panose="020B0503020204020204" pitchFamily="34" charset="-122"/>
                <a:ea typeface="微软雅黑" panose="020B0503020204020204" pitchFamily="34" charset="-122"/>
              </a:rPr>
              <a:t>www.CZIE.net                                                         </a:t>
            </a:r>
            <a:r>
              <a:rPr lang="zh-CN" altLang="en-US" sz="1200" dirty="0">
                <a:solidFill>
                  <a:schemeClr val="bg1">
                    <a:lumMod val="50000"/>
                  </a:schemeClr>
                </a:solidFill>
                <a:latin typeface="微软雅黑" panose="020B0503020204020204" pitchFamily="34" charset="-122"/>
                <a:ea typeface="微软雅黑" panose="020B0503020204020204" pitchFamily="34" charset="-122"/>
              </a:rPr>
              <a:t>励志 ∙ 践行</a:t>
            </a:r>
            <a:r>
              <a:rPr lang="en-US" altLang="zh-CN" sz="1200" dirty="0">
                <a:solidFill>
                  <a:schemeClr val="bg1">
                    <a:lumMod val="50000"/>
                  </a:schemeClr>
                </a:solidFill>
                <a:latin typeface="微软雅黑" panose="020B0503020204020204" pitchFamily="34" charset="-122"/>
                <a:ea typeface="微软雅黑" panose="020B0503020204020204" pitchFamily="34" charset="-122"/>
              </a:rPr>
              <a:t> </a:t>
            </a:r>
            <a:endParaRPr lang="zh-CN" altLang="en-US" sz="1200"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4" name="直接连接符 5"/>
          <p:cNvCxnSpPr/>
          <p:nvPr userDrawn="1"/>
        </p:nvCxnSpPr>
        <p:spPr>
          <a:xfrm>
            <a:off x="0" y="6535738"/>
            <a:ext cx="12195175" cy="0"/>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两栏内容">
    <p:spTree>
      <p:nvGrpSpPr>
        <p:cNvPr id="1" name=""/>
        <p:cNvGrpSpPr/>
        <p:nvPr/>
      </p:nvGrpSpPr>
      <p:grpSpPr>
        <a:xfrm>
          <a:off x="0" y="0"/>
          <a:ext cx="0" cy="0"/>
          <a:chOff x="0" y="0"/>
          <a:chExt cx="0" cy="0"/>
        </a:xfrm>
      </p:grpSpPr>
      <p:sp>
        <p:nvSpPr>
          <p:cNvPr id="2" name="矩形 1"/>
          <p:cNvSpPr/>
          <p:nvPr userDrawn="1"/>
        </p:nvSpPr>
        <p:spPr>
          <a:xfrm>
            <a:off x="-144463" y="6513513"/>
            <a:ext cx="12363451" cy="444500"/>
          </a:xfrm>
          <a:prstGeom prst="rect">
            <a:avLst/>
          </a:prstGeom>
          <a:solidFill>
            <a:srgbClr val="3762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 name="TextBox 2"/>
          <p:cNvSpPr txBox="1"/>
          <p:nvPr userDrawn="1"/>
        </p:nvSpPr>
        <p:spPr>
          <a:xfrm>
            <a:off x="841375" y="6535738"/>
            <a:ext cx="11017250" cy="277812"/>
          </a:xfrm>
          <a:prstGeom prst="rect">
            <a:avLst/>
          </a:prstGeom>
          <a:noFill/>
        </p:spPr>
        <p:txBody>
          <a:bodyPr>
            <a:spAutoFit/>
          </a:bodyPr>
          <a:lstStyle/>
          <a:p>
            <a:pPr algn="dist" fontAlgn="auto">
              <a:spcBef>
                <a:spcPts val="0"/>
              </a:spcBef>
              <a:spcAft>
                <a:spcPts val="0"/>
              </a:spcAft>
              <a:defRPr/>
            </a:pPr>
            <a:r>
              <a:rPr lang="zh-CN" altLang="en-US" sz="1200" dirty="0">
                <a:solidFill>
                  <a:schemeClr val="bg1">
                    <a:lumMod val="85000"/>
                  </a:schemeClr>
                </a:solidFill>
                <a:latin typeface="微软雅黑" panose="020B0503020204020204" pitchFamily="34" charset="-122"/>
                <a:ea typeface="微软雅黑" panose="020B0503020204020204" pitchFamily="34" charset="-122"/>
              </a:rPr>
              <a:t>常州工程职业技术学院                                               </a:t>
            </a:r>
            <a:r>
              <a:rPr lang="en-US" altLang="zh-CN" sz="1200" dirty="0">
                <a:solidFill>
                  <a:schemeClr val="bg1">
                    <a:lumMod val="85000"/>
                  </a:schemeClr>
                </a:solidFill>
                <a:latin typeface="微软雅黑" panose="020B0503020204020204" pitchFamily="34" charset="-122"/>
                <a:ea typeface="微软雅黑" panose="020B0503020204020204" pitchFamily="34" charset="-122"/>
              </a:rPr>
              <a:t>www.CZIE.net                                                         </a:t>
            </a:r>
            <a:r>
              <a:rPr lang="zh-CN" altLang="en-US" sz="1200" dirty="0">
                <a:solidFill>
                  <a:schemeClr val="bg1">
                    <a:lumMod val="85000"/>
                  </a:schemeClr>
                </a:solidFill>
                <a:latin typeface="微软雅黑" panose="020B0503020204020204" pitchFamily="34" charset="-122"/>
                <a:ea typeface="微软雅黑" panose="020B0503020204020204" pitchFamily="34" charset="-122"/>
              </a:rPr>
              <a:t>励志 ∙ 践行</a:t>
            </a:r>
            <a:r>
              <a:rPr lang="en-US" altLang="zh-CN" sz="1200" dirty="0">
                <a:solidFill>
                  <a:schemeClr val="bg1">
                    <a:lumMod val="85000"/>
                  </a:schemeClr>
                </a:solidFill>
                <a:latin typeface="微软雅黑" panose="020B0503020204020204" pitchFamily="34" charset="-122"/>
                <a:ea typeface="微软雅黑" panose="020B0503020204020204" pitchFamily="34" charset="-122"/>
              </a:rPr>
              <a:t> </a:t>
            </a:r>
            <a:endParaRPr lang="zh-CN" altLang="en-US" sz="1200" dirty="0">
              <a:solidFill>
                <a:schemeClr val="bg1">
                  <a:lumMod val="8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8" y="1535113"/>
            <a:ext cx="538832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8" y="2174875"/>
            <a:ext cx="538832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60C91617-2113-4D83-8BC2-F06E423D7DAA}" type="datetimeFigureOut">
              <a:rPr lang="zh-CN" altLang="en-US"/>
              <a:pPr>
                <a:defRPr/>
              </a:pPr>
              <a:t>2016-4-29</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B547F5B1-CBD4-47CB-BC4D-09A910986A44}" type="slidenum">
              <a:rPr lang="zh-CN" altLang="en-US"/>
              <a:pPr>
                <a:defRPr/>
              </a:pPr>
              <a:t>‹#›</a:t>
            </a:fld>
            <a:endParaRPr lang="zh-CN" alt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291DEFFC-B8D4-4F2A-B6E6-6FE8F5F5CE8A}" type="datetimeFigureOut">
              <a:rPr lang="zh-CN" altLang="en-US"/>
              <a:pPr>
                <a:defRPr/>
              </a:pPr>
              <a:t>2016-4-29</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3E0E82F9-8F25-438A-A0B4-22AD09D87217}" type="slidenum">
              <a:rPr lang="zh-CN" altLang="en-US"/>
              <a:pPr>
                <a:defRPr/>
              </a:pPr>
              <a:t>‹#›</a:t>
            </a:fld>
            <a:endParaRPr lang="zh-CN" alt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0"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3" y="273053"/>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0" y="1435103"/>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7DE9FAF8-82F1-4323-95C5-57AC2ECBCABA}" type="datetimeFigureOut">
              <a:rPr lang="zh-CN" altLang="en-US"/>
              <a:pPr>
                <a:defRPr/>
              </a:pPr>
              <a:t>2016-4-29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4578D17-BC93-4E23-AEEA-7E40C3AEF451}" type="slidenum">
              <a:rPr lang="zh-CN" altLang="en-US"/>
              <a:pPr>
                <a:defRPr/>
              </a:pPr>
              <a:t>‹#›</a:t>
            </a:fld>
            <a:endParaRPr lang="zh-CN" alt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C43D6DCA-CC87-40D2-8AF5-BA62C34B620E}" type="datetimeFigureOut">
              <a:rPr lang="zh-CN" altLang="en-US"/>
              <a:pPr>
                <a:defRPr/>
              </a:pPr>
              <a:t>2016-4-29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69AC4A7A-50AB-42BB-800C-2311FB0793D3}" type="slidenum">
              <a:rPr lang="zh-CN" altLang="en-US"/>
              <a:pPr>
                <a:defRPr/>
              </a:pPr>
              <a:t>‹#›</a:t>
            </a:fld>
            <a:endParaRPr lang="zh-CN" altLang="en-US"/>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1E05796B-B4FD-4B7B-B9A4-0F94866BD415}" type="datetimeFigureOut">
              <a:rPr lang="zh-CN" altLang="en-US"/>
              <a:pPr>
                <a:defRPr/>
              </a:pPr>
              <a:t>2016-4-29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1363DA0-EE4D-40B5-830E-7DBDB28D4D45}" type="slidenum">
              <a:rPr lang="zh-CN" altLang="en-US"/>
              <a:pPr>
                <a:defRPr/>
              </a:pPr>
              <a:t>‹#›</a:t>
            </a:fld>
            <a:endParaRPr lang="zh-CN" altLang="en-US"/>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1502" y="274641"/>
            <a:ext cx="2743914"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760" y="274641"/>
            <a:ext cx="802849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4844B5B3-A847-470F-85F3-FDAB36EA0C93}" type="datetimeFigureOut">
              <a:rPr lang="zh-CN" altLang="en-US"/>
              <a:pPr>
                <a:defRPr/>
              </a:pPr>
              <a:t>2016-4-29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24B80F2-DC6D-4127-BFF8-E10189CDE68A}" type="slidenum">
              <a:rPr lang="zh-CN" altLang="en-US"/>
              <a:pPr>
                <a:defRPr/>
              </a:pPr>
              <a:t>‹#›</a:t>
            </a:fld>
            <a:endParaRPr lang="zh-CN" altLang="en-US"/>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09600" y="274638"/>
            <a:ext cx="1097597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609600" y="1600200"/>
            <a:ext cx="1097597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09600" y="6356350"/>
            <a:ext cx="2846388"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defRPr>
            </a:lvl1pPr>
          </a:lstStyle>
          <a:p>
            <a:pPr>
              <a:defRPr/>
            </a:pPr>
            <a:fld id="{54955C31-BC65-4857-B84A-D787F1B832F1}" type="datetimeFigureOut">
              <a:rPr lang="zh-CN" altLang="en-US"/>
              <a:pPr>
                <a:defRPr/>
              </a:pPr>
              <a:t>2016-4-29</a:t>
            </a:fld>
            <a:endParaRPr lang="zh-CN" altLang="en-US"/>
          </a:p>
        </p:txBody>
      </p:sp>
      <p:sp>
        <p:nvSpPr>
          <p:cNvPr id="5" name="页脚占位符 4"/>
          <p:cNvSpPr>
            <a:spLocks noGrp="1"/>
          </p:cNvSpPr>
          <p:nvPr>
            <p:ph type="ftr" sz="quarter" idx="3"/>
          </p:nvPr>
        </p:nvSpPr>
        <p:spPr>
          <a:xfrm>
            <a:off x="4167188"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739188" y="6356350"/>
            <a:ext cx="2846387"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defRPr>
            </a:lvl1pPr>
          </a:lstStyle>
          <a:p>
            <a:pPr>
              <a:defRPr/>
            </a:pPr>
            <a:fld id="{A932A366-8146-45BC-9CF4-B02C789376BE}"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slow"/>
  <p:timing>
    <p:tnLst>
      <p:par>
        <p:cTn id="1" dur="indefinite" restart="never" nodeType="tmRoot"/>
      </p:par>
    </p:tnLst>
  </p:timing>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ea typeface="宋体" charset="-122"/>
        </a:defRPr>
      </a:lvl2pPr>
      <a:lvl3pPr algn="ctr" rtl="0" fontAlgn="base">
        <a:spcBef>
          <a:spcPct val="0"/>
        </a:spcBef>
        <a:spcAft>
          <a:spcPct val="0"/>
        </a:spcAft>
        <a:defRPr sz="4400">
          <a:solidFill>
            <a:schemeClr val="tx1"/>
          </a:solidFill>
          <a:latin typeface="Calibri" pitchFamily="34" charset="0"/>
          <a:ea typeface="宋体" charset="-122"/>
        </a:defRPr>
      </a:lvl3pPr>
      <a:lvl4pPr algn="ctr" rtl="0" fontAlgn="base">
        <a:spcBef>
          <a:spcPct val="0"/>
        </a:spcBef>
        <a:spcAft>
          <a:spcPct val="0"/>
        </a:spcAft>
        <a:defRPr sz="4400">
          <a:solidFill>
            <a:schemeClr val="tx1"/>
          </a:solidFill>
          <a:latin typeface="Calibri" pitchFamily="34" charset="0"/>
          <a:ea typeface="宋体" charset="-122"/>
        </a:defRPr>
      </a:lvl4pPr>
      <a:lvl5pPr algn="ctr" rtl="0" fontAlgn="base">
        <a:spcBef>
          <a:spcPct val="0"/>
        </a:spcBef>
        <a:spcAft>
          <a:spcPct val="0"/>
        </a:spcAft>
        <a:defRPr sz="4400">
          <a:solidFill>
            <a:schemeClr val="tx1"/>
          </a:solidFill>
          <a:latin typeface="Calibri" pitchFamily="34"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737443" y="908720"/>
            <a:ext cx="7880423" cy="1631216"/>
          </a:xfrm>
          <a:prstGeom prst="rect">
            <a:avLst/>
          </a:prstGeom>
        </p:spPr>
        <p:txBody>
          <a:bodyPr>
            <a:spAutoFit/>
          </a:bodyPr>
          <a:lstStyle/>
          <a:p>
            <a:pPr fontAlgn="auto">
              <a:lnSpc>
                <a:spcPts val="6000"/>
              </a:lnSpc>
              <a:spcBef>
                <a:spcPts val="0"/>
              </a:spcBef>
              <a:spcAft>
                <a:spcPts val="0"/>
              </a:spcAft>
              <a:defRPr/>
            </a:pPr>
            <a:r>
              <a:rPr lang="zh-CN" altLang="en-US" sz="4400" b="1" dirty="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latin typeface="微软雅黑" panose="020B0503020204020204" pitchFamily="34" charset="-122"/>
                <a:ea typeface="微软雅黑" panose="020B0503020204020204" pitchFamily="34" charset="-122"/>
              </a:rPr>
              <a:t>高职院校内部质量保证体系</a:t>
            </a:r>
            <a:endParaRPr lang="en-US" altLang="zh-CN" sz="4400" b="1" dirty="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latin typeface="微软雅黑" panose="020B0503020204020204" pitchFamily="34" charset="-122"/>
              <a:ea typeface="微软雅黑" panose="020B0503020204020204" pitchFamily="34" charset="-122"/>
            </a:endParaRPr>
          </a:p>
          <a:p>
            <a:pPr fontAlgn="auto">
              <a:lnSpc>
                <a:spcPts val="6000"/>
              </a:lnSpc>
              <a:spcBef>
                <a:spcPts val="0"/>
              </a:spcBef>
              <a:spcAft>
                <a:spcPts val="0"/>
              </a:spcAft>
              <a:defRPr/>
            </a:pPr>
            <a:r>
              <a:rPr lang="zh-CN" altLang="en-US" sz="4400" b="1" dirty="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latin typeface="微软雅黑" panose="020B0503020204020204" pitchFamily="34" charset="-122"/>
                <a:ea typeface="微软雅黑" panose="020B0503020204020204" pitchFamily="34" charset="-122"/>
              </a:rPr>
              <a:t>建立与运行的实践探索 </a:t>
            </a:r>
            <a:endParaRPr lang="en-US" altLang="zh-CN" sz="4400" b="1" dirty="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latin typeface="微软雅黑" panose="020B0503020204020204" pitchFamily="34" charset="-122"/>
              <a:ea typeface="微软雅黑" panose="020B0503020204020204" pitchFamily="34" charset="-122"/>
            </a:endParaRPr>
          </a:p>
        </p:txBody>
      </p:sp>
      <p:sp>
        <p:nvSpPr>
          <p:cNvPr id="10" name="TextBox 9"/>
          <p:cNvSpPr txBox="1"/>
          <p:nvPr/>
        </p:nvSpPr>
        <p:spPr>
          <a:xfrm>
            <a:off x="804863" y="2708275"/>
            <a:ext cx="4418012" cy="541338"/>
          </a:xfrm>
          <a:prstGeom prst="rect">
            <a:avLst/>
          </a:prstGeom>
          <a:noFill/>
        </p:spPr>
        <p:txBody>
          <a:bodyPr wrap="none">
            <a:spAutoFit/>
          </a:bodyPr>
          <a:lstStyle/>
          <a:p>
            <a:pPr fontAlgn="auto">
              <a:lnSpc>
                <a:spcPts val="3500"/>
              </a:lnSpc>
              <a:spcBef>
                <a:spcPts val="0"/>
              </a:spcBef>
              <a:spcAft>
                <a:spcPts val="0"/>
              </a:spcAft>
              <a:defRPr/>
            </a:pPr>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rPr>
              <a:t>袁  洪  志</a:t>
            </a:r>
            <a:r>
              <a:rPr lang="en-US" altLang="zh-CN" sz="2400" dirty="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CN" sz="2400" dirty="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2016</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年</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月</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29</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日  上海</a:t>
            </a:r>
            <a:endPar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692150" y="1052513"/>
            <a:ext cx="46038" cy="2082800"/>
          </a:xfrm>
          <a:prstGeom prst="rect">
            <a:avLst/>
          </a:prstGeom>
          <a:solidFill>
            <a:srgbClr val="328CC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D:\Teliss_Tong\Copy\定期备份\工作备份\！PPT图片及版面资源\06-PPT精选插图\03-人物\xpic6798.jpg"/>
          <p:cNvPicPr>
            <a:picLocks noChangeAspect="1" noChangeArrowheads="1"/>
          </p:cNvPicPr>
          <p:nvPr/>
        </p:nvPicPr>
        <p:blipFill>
          <a:blip r:embed="rId2"/>
          <a:srcRect/>
          <a:stretch>
            <a:fillRect/>
          </a:stretch>
        </p:blipFill>
        <p:spPr bwMode="auto">
          <a:xfrm>
            <a:off x="531813" y="1725613"/>
            <a:ext cx="5808662" cy="4333875"/>
          </a:xfrm>
          <a:prstGeom prst="rect">
            <a:avLst/>
          </a:prstGeom>
          <a:noFill/>
          <a:ln w="9525">
            <a:noFill/>
            <a:miter lim="800000"/>
            <a:headEnd/>
            <a:tailEnd/>
          </a:ln>
        </p:spPr>
      </p:pic>
      <p:sp>
        <p:nvSpPr>
          <p:cNvPr id="19" name="矩形 18"/>
          <p:cNvSpPr/>
          <p:nvPr/>
        </p:nvSpPr>
        <p:spPr>
          <a:xfrm>
            <a:off x="6340475" y="3357563"/>
            <a:ext cx="5761038" cy="2701925"/>
          </a:xfrm>
          <a:prstGeom prst="rect">
            <a:avLst/>
          </a:prstGeom>
          <a:solidFill>
            <a:schemeClr val="tx2">
              <a:lumMod val="40000"/>
              <a:lumOff val="60000"/>
              <a:alpha val="67059"/>
            </a:schemeClr>
          </a:solidFill>
          <a:ln w="3175" cap="flat" cmpd="sng" algn="ctr">
            <a:noFill/>
            <a:prstDash val="solid"/>
          </a:ln>
          <a:effectLst/>
        </p:spPr>
        <p:txBody>
          <a:bodyPr lIns="0" rIns="0" anchor="ctr"/>
          <a:lstStyle/>
          <a:p>
            <a:pPr algn="ctr" fontAlgn="auto">
              <a:lnSpc>
                <a:spcPct val="120000"/>
              </a:lnSpc>
              <a:spcBef>
                <a:spcPts val="600"/>
              </a:spcBef>
              <a:spcAft>
                <a:spcPts val="600"/>
              </a:spcAft>
              <a:defRPr/>
            </a:pPr>
            <a:endParaRPr lang="en-US" sz="2800" kern="0" dirty="0">
              <a:solidFill>
                <a:sysClr val="window" lastClr="FFFFFF"/>
              </a:solidFill>
              <a:latin typeface="Impact" pitchFamily="34" charset="0"/>
              <a:ea typeface="微软雅黑" pitchFamily="34" charset="-122"/>
            </a:endParaRPr>
          </a:p>
        </p:txBody>
      </p:sp>
      <p:cxnSp>
        <p:nvCxnSpPr>
          <p:cNvPr id="13" name="直接连接符 12"/>
          <p:cNvCxnSpPr/>
          <p:nvPr/>
        </p:nvCxnSpPr>
        <p:spPr>
          <a:xfrm flipH="1">
            <a:off x="531813" y="1725613"/>
            <a:ext cx="5808662" cy="0"/>
          </a:xfrm>
          <a:prstGeom prst="line">
            <a:avLst/>
          </a:prstGeom>
          <a:ln>
            <a:solidFill>
              <a:srgbClr val="92D050">
                <a:alpha val="65098"/>
              </a:srgbClr>
            </a:solidFill>
          </a:ln>
        </p:spPr>
        <p:style>
          <a:lnRef idx="1">
            <a:schemeClr val="accent1"/>
          </a:lnRef>
          <a:fillRef idx="0">
            <a:schemeClr val="accent1"/>
          </a:fillRef>
          <a:effectRef idx="0">
            <a:schemeClr val="accent1"/>
          </a:effectRef>
          <a:fontRef idx="minor">
            <a:schemeClr val="tx1"/>
          </a:fontRef>
        </p:style>
      </p:cxnSp>
      <p:sp>
        <p:nvSpPr>
          <p:cNvPr id="15" name="Text Box 44"/>
          <p:cNvSpPr txBox="1">
            <a:spLocks noChangeArrowheads="1"/>
          </p:cNvSpPr>
          <p:nvPr/>
        </p:nvSpPr>
        <p:spPr bwMode="auto">
          <a:xfrm>
            <a:off x="6032500" y="3433763"/>
            <a:ext cx="6069013" cy="3170237"/>
          </a:xfrm>
          <a:prstGeom prst="rect">
            <a:avLst/>
          </a:prstGeom>
          <a:noFill/>
          <a:ln w="9525">
            <a:noFill/>
            <a:miter lim="800000"/>
            <a:headEnd/>
            <a:tailEnd/>
          </a:ln>
        </p:spPr>
        <p:txBody>
          <a:bodyPr>
            <a:spAutoFit/>
          </a:bodyPr>
          <a:lstStyle/>
          <a:p>
            <a:pPr indent="457200" defTabSz="720725">
              <a:lnSpc>
                <a:spcPct val="135000"/>
              </a:lnSpc>
              <a:spcBef>
                <a:spcPts val="600"/>
              </a:spcBef>
            </a:pPr>
            <a:r>
              <a:rPr lang="zh-CN" altLang="en-US" b="1">
                <a:solidFill>
                  <a:srgbClr val="800000"/>
                </a:solidFill>
                <a:latin typeface="微软雅黑"/>
                <a:ea typeface="微软雅黑"/>
                <a:cs typeface="微软雅黑"/>
              </a:rPr>
              <a:t>内涵说明：目标分解与安排、任务完成质量、完成率</a:t>
            </a:r>
            <a:endParaRPr lang="en-US" altLang="zh-CN" b="1">
              <a:solidFill>
                <a:srgbClr val="800000"/>
              </a:solidFill>
              <a:latin typeface="微软雅黑"/>
              <a:ea typeface="微软雅黑"/>
              <a:cs typeface="微软雅黑"/>
            </a:endParaRPr>
          </a:p>
          <a:p>
            <a:pPr indent="457200" defTabSz="720725">
              <a:lnSpc>
                <a:spcPct val="135000"/>
              </a:lnSpc>
              <a:spcBef>
                <a:spcPts val="600"/>
              </a:spcBef>
            </a:pPr>
            <a:r>
              <a:rPr lang="zh-CN" altLang="en-US" b="1">
                <a:solidFill>
                  <a:srgbClr val="800000"/>
                </a:solidFill>
                <a:latin typeface="微软雅黑"/>
                <a:ea typeface="微软雅黑"/>
                <a:cs typeface="微软雅黑"/>
              </a:rPr>
              <a:t>观测点：与学院年度工作计划吻合、目标任务描述、</a:t>
            </a:r>
            <a:endParaRPr lang="en-US" altLang="zh-CN" b="1">
              <a:solidFill>
                <a:srgbClr val="800000"/>
              </a:solidFill>
              <a:latin typeface="微软雅黑"/>
              <a:ea typeface="微软雅黑"/>
              <a:cs typeface="微软雅黑"/>
            </a:endParaRPr>
          </a:p>
          <a:p>
            <a:pPr indent="457200" defTabSz="720725">
              <a:lnSpc>
                <a:spcPct val="135000"/>
              </a:lnSpc>
              <a:spcBef>
                <a:spcPts val="600"/>
              </a:spcBef>
            </a:pPr>
            <a:r>
              <a:rPr lang="en-US" altLang="zh-CN" b="1">
                <a:solidFill>
                  <a:srgbClr val="800000"/>
                </a:solidFill>
                <a:latin typeface="微软雅黑"/>
                <a:ea typeface="微软雅黑"/>
                <a:cs typeface="微软雅黑"/>
              </a:rPr>
              <a:t>              </a:t>
            </a:r>
            <a:r>
              <a:rPr lang="zh-CN" altLang="en-US" b="1">
                <a:solidFill>
                  <a:srgbClr val="800000"/>
                </a:solidFill>
                <a:latin typeface="微软雅黑"/>
                <a:ea typeface="微软雅黑"/>
                <a:cs typeface="微软雅黑"/>
              </a:rPr>
              <a:t>考核标准、权重分配</a:t>
            </a:r>
            <a:endParaRPr lang="en-US" altLang="zh-CN" b="1">
              <a:solidFill>
                <a:srgbClr val="800000"/>
              </a:solidFill>
              <a:latin typeface="微软雅黑"/>
              <a:ea typeface="微软雅黑"/>
              <a:cs typeface="微软雅黑"/>
            </a:endParaRPr>
          </a:p>
          <a:p>
            <a:pPr indent="457200" defTabSz="720725">
              <a:lnSpc>
                <a:spcPct val="135000"/>
              </a:lnSpc>
              <a:spcBef>
                <a:spcPts val="600"/>
              </a:spcBef>
            </a:pPr>
            <a:r>
              <a:rPr lang="en-US" altLang="zh-CN" b="1">
                <a:solidFill>
                  <a:srgbClr val="800000"/>
                </a:solidFill>
                <a:latin typeface="微软雅黑"/>
                <a:ea typeface="微软雅黑"/>
                <a:cs typeface="微软雅黑"/>
              </a:rPr>
              <a:t>              </a:t>
            </a:r>
            <a:r>
              <a:rPr lang="zh-CN" altLang="en-US" b="1">
                <a:solidFill>
                  <a:srgbClr val="800000"/>
                </a:solidFill>
                <a:latin typeface="微软雅黑"/>
                <a:ea typeface="微软雅黑"/>
                <a:cs typeface="微软雅黑"/>
              </a:rPr>
              <a:t>任务完成与目标准达成度</a:t>
            </a:r>
            <a:endParaRPr lang="en-US" altLang="zh-CN" b="1">
              <a:solidFill>
                <a:srgbClr val="800000"/>
              </a:solidFill>
              <a:latin typeface="微软雅黑"/>
              <a:ea typeface="微软雅黑"/>
              <a:cs typeface="微软雅黑"/>
            </a:endParaRPr>
          </a:p>
          <a:p>
            <a:pPr indent="457200" defTabSz="720725">
              <a:lnSpc>
                <a:spcPct val="135000"/>
              </a:lnSpc>
              <a:spcBef>
                <a:spcPts val="600"/>
              </a:spcBef>
            </a:pPr>
            <a:r>
              <a:rPr lang="en-US" altLang="zh-CN" b="1">
                <a:solidFill>
                  <a:srgbClr val="800000"/>
                </a:solidFill>
                <a:latin typeface="微软雅黑"/>
                <a:ea typeface="微软雅黑"/>
                <a:cs typeface="微软雅黑"/>
              </a:rPr>
              <a:t>              </a:t>
            </a:r>
            <a:r>
              <a:rPr lang="zh-CN" altLang="en-US" b="1">
                <a:solidFill>
                  <a:srgbClr val="800000"/>
                </a:solidFill>
                <a:latin typeface="微软雅黑"/>
                <a:ea typeface="微软雅黑"/>
                <a:cs typeface="微软雅黑"/>
              </a:rPr>
              <a:t>任务的创新与特色</a:t>
            </a:r>
            <a:endParaRPr lang="en-US" altLang="zh-CN" b="1">
              <a:solidFill>
                <a:srgbClr val="800000"/>
              </a:solidFill>
              <a:latin typeface="微软雅黑"/>
              <a:ea typeface="微软雅黑"/>
              <a:cs typeface="微软雅黑"/>
            </a:endParaRPr>
          </a:p>
          <a:p>
            <a:pPr indent="457200" defTabSz="720725">
              <a:lnSpc>
                <a:spcPct val="135000"/>
              </a:lnSpc>
              <a:spcBef>
                <a:spcPts val="600"/>
              </a:spcBef>
            </a:pPr>
            <a:endParaRPr lang="en-US" altLang="zh-CN" b="1">
              <a:solidFill>
                <a:srgbClr val="800000"/>
              </a:solidFill>
              <a:latin typeface="微软雅黑"/>
              <a:ea typeface="微软雅黑"/>
              <a:cs typeface="微软雅黑"/>
            </a:endParaRPr>
          </a:p>
          <a:p>
            <a:pPr indent="457200" defTabSz="720725">
              <a:lnSpc>
                <a:spcPct val="135000"/>
              </a:lnSpc>
              <a:spcBef>
                <a:spcPts val="600"/>
              </a:spcBef>
            </a:pPr>
            <a:endParaRPr lang="zh-CN" altLang="en-US" b="1">
              <a:solidFill>
                <a:srgbClr val="800000"/>
              </a:solidFill>
              <a:latin typeface="微软雅黑"/>
              <a:ea typeface="微软雅黑"/>
              <a:cs typeface="微软雅黑"/>
            </a:endParaRPr>
          </a:p>
        </p:txBody>
      </p:sp>
      <p:sp>
        <p:nvSpPr>
          <p:cNvPr id="10" name="矩形 9"/>
          <p:cNvSpPr>
            <a:spLocks noChangeArrowheads="1"/>
          </p:cNvSpPr>
          <p:nvPr/>
        </p:nvSpPr>
        <p:spPr bwMode="auto">
          <a:xfrm>
            <a:off x="6580188" y="1700213"/>
            <a:ext cx="3624262" cy="461962"/>
          </a:xfrm>
          <a:prstGeom prst="rect">
            <a:avLst/>
          </a:prstGeom>
          <a:noFill/>
          <a:ln w="9525">
            <a:noFill/>
            <a:miter lim="800000"/>
            <a:headEnd/>
            <a:tailEnd/>
          </a:ln>
        </p:spPr>
        <p:txBody>
          <a:bodyPr wrap="none">
            <a:spAutoFit/>
          </a:bodyPr>
          <a:lstStyle/>
          <a:p>
            <a:pPr>
              <a:spcBef>
                <a:spcPts val="600"/>
              </a:spcBef>
            </a:pPr>
            <a:r>
              <a:rPr lang="zh-CN" altLang="en-US" sz="2400">
                <a:latin typeface="微软雅黑"/>
                <a:ea typeface="微软雅黑"/>
                <a:cs typeface="微软雅黑"/>
              </a:rPr>
              <a:t>一级指标：目标任务</a:t>
            </a:r>
            <a:r>
              <a:rPr lang="en-US" altLang="zh-CN" sz="2400">
                <a:latin typeface="微软雅黑"/>
                <a:ea typeface="微软雅黑"/>
                <a:cs typeface="微软雅黑"/>
              </a:rPr>
              <a:t>90</a:t>
            </a:r>
            <a:r>
              <a:rPr lang="zh-CN" altLang="en-US" sz="2400">
                <a:latin typeface="微软雅黑"/>
                <a:ea typeface="微软雅黑"/>
                <a:cs typeface="微软雅黑"/>
              </a:rPr>
              <a:t>分</a:t>
            </a:r>
            <a:endParaRPr lang="en-US" altLang="zh-CN" sz="2400">
              <a:latin typeface="微软雅黑"/>
              <a:ea typeface="微软雅黑"/>
              <a:cs typeface="微软雅黑"/>
            </a:endParaRPr>
          </a:p>
        </p:txBody>
      </p:sp>
      <p:cxnSp>
        <p:nvCxnSpPr>
          <p:cNvPr id="20" name="直接连接符 19"/>
          <p:cNvCxnSpPr/>
          <p:nvPr/>
        </p:nvCxnSpPr>
        <p:spPr>
          <a:xfrm flipH="1">
            <a:off x="6340475" y="717550"/>
            <a:ext cx="0" cy="5341938"/>
          </a:xfrm>
          <a:prstGeom prst="line">
            <a:avLst/>
          </a:prstGeom>
          <a:ln>
            <a:solidFill>
              <a:srgbClr val="92D050">
                <a:alpha val="64706"/>
              </a:srgbClr>
            </a:solidFill>
          </a:ln>
        </p:spPr>
        <p:style>
          <a:lnRef idx="1">
            <a:schemeClr val="accent1"/>
          </a:lnRef>
          <a:fillRef idx="0">
            <a:schemeClr val="accent1"/>
          </a:fillRef>
          <a:effectRef idx="0">
            <a:schemeClr val="accent1"/>
          </a:effectRef>
          <a:fontRef idx="minor">
            <a:schemeClr val="tx1"/>
          </a:fontRef>
        </p:style>
      </p:cxnSp>
      <p:sp>
        <p:nvSpPr>
          <p:cNvPr id="21" name="矩形 20"/>
          <p:cNvSpPr>
            <a:spLocks noChangeArrowheads="1"/>
          </p:cNvSpPr>
          <p:nvPr/>
        </p:nvSpPr>
        <p:spPr bwMode="auto">
          <a:xfrm>
            <a:off x="6580188" y="2205038"/>
            <a:ext cx="3536950" cy="898525"/>
          </a:xfrm>
          <a:prstGeom prst="rect">
            <a:avLst/>
          </a:prstGeom>
          <a:noFill/>
          <a:ln w="9525">
            <a:noFill/>
            <a:miter lim="800000"/>
            <a:headEnd/>
            <a:tailEnd/>
          </a:ln>
        </p:spPr>
        <p:txBody>
          <a:bodyPr wrap="none">
            <a:spAutoFit/>
          </a:bodyPr>
          <a:lstStyle/>
          <a:p>
            <a:pPr>
              <a:spcBef>
                <a:spcPts val="600"/>
              </a:spcBef>
            </a:pPr>
            <a:r>
              <a:rPr lang="zh-CN" altLang="en-US" sz="2400">
                <a:latin typeface="微软雅黑"/>
                <a:ea typeface="微软雅黑"/>
                <a:cs typeface="微软雅黑"/>
              </a:rPr>
              <a:t>二级指标：计划编制</a:t>
            </a:r>
            <a:r>
              <a:rPr lang="en-US" altLang="zh-CN" sz="2400">
                <a:latin typeface="微软雅黑"/>
                <a:ea typeface="微软雅黑"/>
                <a:cs typeface="微软雅黑"/>
              </a:rPr>
              <a:t>20</a:t>
            </a:r>
            <a:r>
              <a:rPr lang="zh-CN" altLang="en-US" sz="2400">
                <a:latin typeface="微软雅黑"/>
                <a:ea typeface="微软雅黑"/>
                <a:cs typeface="微软雅黑"/>
              </a:rPr>
              <a:t>分</a:t>
            </a:r>
            <a:endParaRPr lang="en-US" altLang="zh-CN" sz="2400">
              <a:latin typeface="微软雅黑"/>
              <a:ea typeface="微软雅黑"/>
              <a:cs typeface="微软雅黑"/>
            </a:endParaRPr>
          </a:p>
          <a:p>
            <a:pPr>
              <a:spcBef>
                <a:spcPts val="600"/>
              </a:spcBef>
            </a:pPr>
            <a:r>
              <a:rPr lang="en-US" altLang="zh-CN" sz="2400">
                <a:latin typeface="微软雅黑"/>
                <a:ea typeface="微软雅黑"/>
                <a:cs typeface="微软雅黑"/>
              </a:rPr>
              <a:t>          </a:t>
            </a:r>
            <a:r>
              <a:rPr lang="zh-CN" altLang="en-US" sz="2400">
                <a:latin typeface="微软雅黑"/>
                <a:ea typeface="微软雅黑"/>
                <a:cs typeface="微软雅黑"/>
              </a:rPr>
              <a:t>任务完成</a:t>
            </a:r>
            <a:r>
              <a:rPr lang="en-US" altLang="zh-CN" sz="2400">
                <a:latin typeface="微软雅黑"/>
                <a:ea typeface="微软雅黑"/>
                <a:cs typeface="微软雅黑"/>
              </a:rPr>
              <a:t>70</a:t>
            </a:r>
            <a:r>
              <a:rPr lang="zh-CN" altLang="en-US" sz="2400">
                <a:latin typeface="微软雅黑"/>
                <a:ea typeface="微软雅黑"/>
                <a:cs typeface="微软雅黑"/>
              </a:rPr>
              <a:t>分</a:t>
            </a:r>
            <a:endParaRPr lang="en-US" altLang="zh-CN" sz="2400">
              <a:latin typeface="微软雅黑"/>
              <a:ea typeface="微软雅黑"/>
              <a:cs typeface="微软雅黑"/>
            </a:endParaRPr>
          </a:p>
        </p:txBody>
      </p:sp>
      <p:sp>
        <p:nvSpPr>
          <p:cNvPr id="25608" name="TextBox 8"/>
          <p:cNvSpPr txBox="1">
            <a:spLocks noChangeArrowheads="1"/>
          </p:cNvSpPr>
          <p:nvPr/>
        </p:nvSpPr>
        <p:spPr bwMode="auto">
          <a:xfrm>
            <a:off x="6602413" y="1062038"/>
            <a:ext cx="3311525" cy="461962"/>
          </a:xfrm>
          <a:prstGeom prst="rect">
            <a:avLst/>
          </a:prstGeom>
          <a:noFill/>
          <a:ln w="9525">
            <a:noFill/>
            <a:miter lim="800000"/>
            <a:headEnd/>
            <a:tailEnd/>
          </a:ln>
        </p:spPr>
        <p:txBody>
          <a:bodyPr>
            <a:spAutoFit/>
          </a:bodyPr>
          <a:lstStyle/>
          <a:p>
            <a:r>
              <a:rPr lang="en-US" altLang="zh-CN" sz="2400">
                <a:solidFill>
                  <a:srgbClr val="C00000"/>
                </a:solidFill>
                <a:latin typeface="微软雅黑"/>
                <a:ea typeface="微软雅黑"/>
                <a:cs typeface="微软雅黑"/>
              </a:rPr>
              <a:t>1. </a:t>
            </a:r>
            <a:r>
              <a:rPr lang="zh-CN" altLang="en-US" sz="2400">
                <a:solidFill>
                  <a:srgbClr val="C00000"/>
                </a:solidFill>
                <a:latin typeface="微软雅黑"/>
                <a:ea typeface="微软雅黑"/>
                <a:cs typeface="微软雅黑"/>
              </a:rPr>
              <a:t>目标任务指标</a:t>
            </a:r>
            <a:endParaRPr lang="en-US" sz="2400">
              <a:solidFill>
                <a:srgbClr val="C00000"/>
              </a:solidFill>
              <a:latin typeface="微软雅黑"/>
              <a:ea typeface="微软雅黑"/>
              <a:cs typeface="微软雅黑"/>
            </a:endParaRPr>
          </a:p>
        </p:txBody>
      </p:sp>
      <p:sp>
        <p:nvSpPr>
          <p:cNvPr id="16" name="矩形 15"/>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7"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二 、指标内容</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8" name="矩形 17"/>
          <p:cNvSpPr/>
          <p:nvPr/>
        </p:nvSpPr>
        <p:spPr>
          <a:xfrm>
            <a:off x="3436938" y="676275"/>
            <a:ext cx="87582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500"/>
                                        <p:tgtEl>
                                          <p:spTgt spid="13314"/>
                                        </p:tgtEl>
                                        <p:attrNameLst>
                                          <p:attrName>ppt_y</p:attrName>
                                        </p:attrNameLst>
                                      </p:cBhvr>
                                      <p:tavLst>
                                        <p:tav tm="0">
                                          <p:val>
                                            <p:strVal val="#ppt_y-#ppt_h*1.125000"/>
                                          </p:val>
                                        </p:tav>
                                        <p:tav tm="100000">
                                          <p:val>
                                            <p:strVal val="#ppt_y"/>
                                          </p:val>
                                        </p:tav>
                                      </p:tavLst>
                                    </p:anim>
                                    <p:animEffect transition="in" filter="wipe(down)">
                                      <p:cBhvr>
                                        <p:cTn id="8" dur="500"/>
                                        <p:tgtEl>
                                          <p:spTgt spid="13314"/>
                                        </p:tgtEl>
                                      </p:cBhvr>
                                    </p:animEffect>
                                  </p:childTnLst>
                                </p:cTn>
                              </p:par>
                              <p:par>
                                <p:cTn id="9" presetID="22" presetClass="entr" presetSubtype="8"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par>
                                <p:cTn id="20" presetID="52" presetClass="entr" presetSubtype="0" fill="hold" grpId="0" nodeType="withEffect">
                                  <p:stCondLst>
                                    <p:cond delay="0"/>
                                  </p:stCondLst>
                                  <p:iterate type="lt">
                                    <p:tmPct val="0"/>
                                  </p:iterate>
                                  <p:childTnLst>
                                    <p:set>
                                      <p:cBhvr>
                                        <p:cTn id="21" dur="1" fill="hold">
                                          <p:stCondLst>
                                            <p:cond delay="0"/>
                                          </p:stCondLst>
                                        </p:cTn>
                                        <p:tgtEl>
                                          <p:spTgt spid="15"/>
                                        </p:tgtEl>
                                        <p:attrNameLst>
                                          <p:attrName>style.visibility</p:attrName>
                                        </p:attrNameLst>
                                      </p:cBhvr>
                                      <p:to>
                                        <p:strVal val="visible"/>
                                      </p:to>
                                    </p:set>
                                    <p:animScale>
                                      <p:cBhvr>
                                        <p:cTn id="22"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15"/>
                                        </p:tgtEl>
                                        <p:attrNameLst>
                                          <p:attrName>ppt_x</p:attrName>
                                          <p:attrName>ppt_y</p:attrName>
                                        </p:attrNameLst>
                                      </p:cBhvr>
                                    </p:animMotion>
                                    <p:animEffect transition="in" filter="fade">
                                      <p:cBhvr>
                                        <p:cTn id="24" dur="1000"/>
                                        <p:tgtEl>
                                          <p:spTgt spid="15"/>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5" grpId="0"/>
      <p:bldP spid="1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descr="D:\Teliss_Tong\Copy\定期备份\工作备份\！PPT图片及版面资源\06-PPT精选插图\03-人物\01300000891564130274775676806.jpg"/>
          <p:cNvPicPr>
            <a:picLocks noChangeAspect="1" noChangeArrowheads="1"/>
          </p:cNvPicPr>
          <p:nvPr/>
        </p:nvPicPr>
        <p:blipFill>
          <a:blip r:embed="rId3"/>
          <a:srcRect/>
          <a:stretch>
            <a:fillRect/>
          </a:stretch>
        </p:blipFill>
        <p:spPr bwMode="auto">
          <a:xfrm>
            <a:off x="625475" y="1196975"/>
            <a:ext cx="5808663" cy="4332288"/>
          </a:xfrm>
          <a:prstGeom prst="rect">
            <a:avLst/>
          </a:prstGeom>
          <a:noFill/>
          <a:ln w="9525">
            <a:noFill/>
            <a:miter lim="800000"/>
            <a:headEnd/>
            <a:tailEnd/>
          </a:ln>
        </p:spPr>
      </p:pic>
      <p:sp>
        <p:nvSpPr>
          <p:cNvPr id="19" name="矩形 18"/>
          <p:cNvSpPr/>
          <p:nvPr/>
        </p:nvSpPr>
        <p:spPr>
          <a:xfrm>
            <a:off x="6434138" y="3578225"/>
            <a:ext cx="5761037" cy="2881313"/>
          </a:xfrm>
          <a:prstGeom prst="rect">
            <a:avLst/>
          </a:prstGeom>
          <a:solidFill>
            <a:schemeClr val="tx2">
              <a:lumMod val="40000"/>
              <a:lumOff val="60000"/>
              <a:alpha val="67059"/>
            </a:schemeClr>
          </a:solidFill>
          <a:ln w="3175" cap="flat" cmpd="sng" algn="ctr">
            <a:noFill/>
            <a:prstDash val="solid"/>
          </a:ln>
          <a:effectLst/>
        </p:spPr>
        <p:txBody>
          <a:bodyPr lIns="0" rIns="0" anchor="ctr"/>
          <a:lstStyle/>
          <a:p>
            <a:pPr algn="ctr" fontAlgn="auto">
              <a:lnSpc>
                <a:spcPct val="120000"/>
              </a:lnSpc>
              <a:spcBef>
                <a:spcPts val="600"/>
              </a:spcBef>
              <a:spcAft>
                <a:spcPts val="600"/>
              </a:spcAft>
              <a:defRPr/>
            </a:pPr>
            <a:endParaRPr lang="en-US" sz="2800" kern="0" dirty="0">
              <a:solidFill>
                <a:sysClr val="window" lastClr="FFFFFF"/>
              </a:solidFill>
              <a:latin typeface="Impact" pitchFamily="34" charset="0"/>
              <a:ea typeface="微软雅黑" pitchFamily="34" charset="-122"/>
            </a:endParaRPr>
          </a:p>
        </p:txBody>
      </p:sp>
      <p:sp>
        <p:nvSpPr>
          <p:cNvPr id="26627" name="TextBox 8"/>
          <p:cNvSpPr txBox="1">
            <a:spLocks noChangeArrowheads="1"/>
          </p:cNvSpPr>
          <p:nvPr/>
        </p:nvSpPr>
        <p:spPr bwMode="auto">
          <a:xfrm>
            <a:off x="6691313" y="1196975"/>
            <a:ext cx="3313112" cy="461963"/>
          </a:xfrm>
          <a:prstGeom prst="rect">
            <a:avLst/>
          </a:prstGeom>
          <a:noFill/>
          <a:ln w="9525">
            <a:noFill/>
            <a:miter lim="800000"/>
            <a:headEnd/>
            <a:tailEnd/>
          </a:ln>
        </p:spPr>
        <p:txBody>
          <a:bodyPr>
            <a:spAutoFit/>
          </a:bodyPr>
          <a:lstStyle/>
          <a:p>
            <a:r>
              <a:rPr lang="en-US" altLang="zh-CN" sz="2400">
                <a:solidFill>
                  <a:srgbClr val="C00000"/>
                </a:solidFill>
                <a:latin typeface="微软雅黑"/>
                <a:ea typeface="微软雅黑"/>
                <a:cs typeface="微软雅黑"/>
              </a:rPr>
              <a:t>2. </a:t>
            </a:r>
            <a:r>
              <a:rPr lang="zh-CN" altLang="en-US" sz="2400">
                <a:solidFill>
                  <a:srgbClr val="C00000"/>
                </a:solidFill>
                <a:latin typeface="微软雅黑"/>
                <a:ea typeface="微软雅黑"/>
                <a:cs typeface="微软雅黑"/>
              </a:rPr>
              <a:t>项目建设指标</a:t>
            </a:r>
            <a:endParaRPr lang="en-US" sz="2400">
              <a:solidFill>
                <a:srgbClr val="C00000"/>
              </a:solidFill>
              <a:latin typeface="微软雅黑"/>
              <a:ea typeface="微软雅黑"/>
              <a:cs typeface="微软雅黑"/>
            </a:endParaRPr>
          </a:p>
        </p:txBody>
      </p:sp>
      <p:sp>
        <p:nvSpPr>
          <p:cNvPr id="15" name="Text Box 44"/>
          <p:cNvSpPr txBox="1">
            <a:spLocks noChangeArrowheads="1"/>
          </p:cNvSpPr>
          <p:nvPr/>
        </p:nvSpPr>
        <p:spPr bwMode="auto">
          <a:xfrm>
            <a:off x="6026150" y="3651250"/>
            <a:ext cx="6169025" cy="2308225"/>
          </a:xfrm>
          <a:prstGeom prst="rect">
            <a:avLst/>
          </a:prstGeom>
          <a:noFill/>
          <a:ln w="9525">
            <a:noFill/>
            <a:miter lim="800000"/>
            <a:headEnd/>
            <a:tailEnd/>
          </a:ln>
        </p:spPr>
        <p:txBody>
          <a:bodyPr>
            <a:spAutoFit/>
          </a:bodyPr>
          <a:lstStyle/>
          <a:p>
            <a:pPr indent="457200" defTabSz="720725">
              <a:lnSpc>
                <a:spcPct val="150000"/>
              </a:lnSpc>
            </a:pPr>
            <a:r>
              <a:rPr lang="zh-CN" altLang="en-US" sz="1600">
                <a:latin typeface="微软雅黑"/>
                <a:ea typeface="微软雅黑"/>
                <a:cs typeface="微软雅黑"/>
              </a:rPr>
              <a:t>内涵说明：建设方案、论证、获得立项；</a:t>
            </a:r>
            <a:endParaRPr lang="en-US" altLang="zh-CN" sz="1600">
              <a:latin typeface="微软雅黑"/>
              <a:ea typeface="微软雅黑"/>
              <a:cs typeface="微软雅黑"/>
            </a:endParaRPr>
          </a:p>
          <a:p>
            <a:pPr indent="457200" defTabSz="720725">
              <a:lnSpc>
                <a:spcPct val="150000"/>
              </a:lnSpc>
            </a:pPr>
            <a:r>
              <a:rPr lang="en-US" altLang="zh-CN" sz="1600">
                <a:latin typeface="微软雅黑"/>
                <a:ea typeface="微软雅黑"/>
                <a:cs typeface="微软雅黑"/>
              </a:rPr>
              <a:t>                </a:t>
            </a:r>
            <a:r>
              <a:rPr lang="zh-CN" altLang="en-US" sz="1600">
                <a:latin typeface="微软雅黑"/>
                <a:ea typeface="微软雅黑"/>
                <a:cs typeface="微软雅黑"/>
              </a:rPr>
              <a:t>一页纸项目管理法与月度报告；</a:t>
            </a:r>
            <a:endParaRPr lang="en-US" altLang="zh-CN" sz="1600">
              <a:latin typeface="微软雅黑"/>
              <a:ea typeface="微软雅黑"/>
              <a:cs typeface="微软雅黑"/>
            </a:endParaRPr>
          </a:p>
          <a:p>
            <a:pPr indent="457200" defTabSz="720725">
              <a:lnSpc>
                <a:spcPct val="150000"/>
              </a:lnSpc>
            </a:pPr>
            <a:r>
              <a:rPr lang="en-US" altLang="zh-CN" sz="1600">
                <a:latin typeface="微软雅黑"/>
                <a:ea typeface="微软雅黑"/>
                <a:cs typeface="微软雅黑"/>
              </a:rPr>
              <a:t>                </a:t>
            </a:r>
            <a:r>
              <a:rPr lang="zh-CN" altLang="en-US" sz="1600">
                <a:latin typeface="微软雅黑"/>
                <a:ea typeface="微软雅黑"/>
                <a:cs typeface="微软雅黑"/>
              </a:rPr>
              <a:t>总结报告、验收结果；</a:t>
            </a:r>
            <a:endParaRPr lang="en-US" altLang="zh-CN" sz="1600">
              <a:latin typeface="微软雅黑"/>
              <a:ea typeface="微软雅黑"/>
              <a:cs typeface="微软雅黑"/>
            </a:endParaRPr>
          </a:p>
          <a:p>
            <a:pPr indent="457200" defTabSz="720725">
              <a:lnSpc>
                <a:spcPct val="150000"/>
              </a:lnSpc>
            </a:pPr>
            <a:r>
              <a:rPr lang="zh-CN" altLang="en-US" sz="1600">
                <a:latin typeface="微软雅黑"/>
                <a:ea typeface="微软雅黑"/>
                <a:cs typeface="微软雅黑"/>
              </a:rPr>
              <a:t>观测点：分析、目标、任务、内容、进程、预算、实施。</a:t>
            </a:r>
            <a:endParaRPr lang="en-US" altLang="zh-CN" sz="1600">
              <a:latin typeface="微软雅黑"/>
              <a:ea typeface="微软雅黑"/>
              <a:cs typeface="微软雅黑"/>
            </a:endParaRPr>
          </a:p>
          <a:p>
            <a:pPr indent="457200" defTabSz="720725">
              <a:lnSpc>
                <a:spcPct val="150000"/>
              </a:lnSpc>
            </a:pPr>
            <a:r>
              <a:rPr lang="en-US" altLang="zh-CN" sz="1600">
                <a:latin typeface="微软雅黑"/>
                <a:ea typeface="微软雅黑"/>
                <a:cs typeface="微软雅黑"/>
              </a:rPr>
              <a:t>            </a:t>
            </a:r>
            <a:r>
              <a:rPr lang="zh-CN" altLang="en-US" sz="1600">
                <a:latin typeface="微软雅黑"/>
                <a:ea typeface="微软雅黑"/>
                <a:cs typeface="微软雅黑"/>
              </a:rPr>
              <a:t>季度报告、内部督查反馈、经费使用、保障落实。</a:t>
            </a:r>
            <a:endParaRPr lang="en-US" altLang="zh-CN" sz="1600">
              <a:latin typeface="微软雅黑"/>
              <a:ea typeface="微软雅黑"/>
              <a:cs typeface="微软雅黑"/>
            </a:endParaRPr>
          </a:p>
          <a:p>
            <a:pPr indent="457200" defTabSz="720725">
              <a:lnSpc>
                <a:spcPct val="150000"/>
              </a:lnSpc>
            </a:pPr>
            <a:r>
              <a:rPr lang="en-US" altLang="zh-CN" sz="1600">
                <a:latin typeface="微软雅黑"/>
                <a:ea typeface="微软雅黑"/>
                <a:cs typeface="微软雅黑"/>
              </a:rPr>
              <a:t>            </a:t>
            </a:r>
            <a:r>
              <a:rPr lang="zh-CN" altLang="en-US" sz="1600">
                <a:latin typeface="微软雅黑"/>
                <a:ea typeface="微软雅黑"/>
                <a:cs typeface="微软雅黑"/>
              </a:rPr>
              <a:t>总结报告质量、验收结果等级。</a:t>
            </a:r>
          </a:p>
        </p:txBody>
      </p:sp>
      <p:sp>
        <p:nvSpPr>
          <p:cNvPr id="18" name="矩形 17"/>
          <p:cNvSpPr>
            <a:spLocks noChangeArrowheads="1"/>
          </p:cNvSpPr>
          <p:nvPr/>
        </p:nvSpPr>
        <p:spPr bwMode="auto">
          <a:xfrm>
            <a:off x="6729413" y="2224088"/>
            <a:ext cx="3536950" cy="1339850"/>
          </a:xfrm>
          <a:prstGeom prst="rect">
            <a:avLst/>
          </a:prstGeom>
          <a:noFill/>
          <a:ln w="9525">
            <a:noFill/>
            <a:miter lim="800000"/>
            <a:headEnd/>
            <a:tailEnd/>
          </a:ln>
        </p:spPr>
        <p:txBody>
          <a:bodyPr wrap="none">
            <a:spAutoFit/>
          </a:bodyPr>
          <a:lstStyle/>
          <a:p>
            <a:pPr>
              <a:spcBef>
                <a:spcPts val="600"/>
              </a:spcBef>
            </a:pPr>
            <a:r>
              <a:rPr lang="zh-CN" altLang="en-US" sz="2400">
                <a:latin typeface="微软雅黑"/>
                <a:ea typeface="微软雅黑"/>
                <a:cs typeface="微软雅黑"/>
              </a:rPr>
              <a:t>二级指标：项目立项</a:t>
            </a:r>
            <a:r>
              <a:rPr lang="en-US" altLang="zh-CN" sz="2400">
                <a:latin typeface="微软雅黑"/>
                <a:ea typeface="微软雅黑"/>
                <a:cs typeface="微软雅黑"/>
              </a:rPr>
              <a:t>10</a:t>
            </a:r>
            <a:r>
              <a:rPr lang="zh-CN" altLang="en-US" sz="2400">
                <a:latin typeface="微软雅黑"/>
                <a:ea typeface="微软雅黑"/>
                <a:cs typeface="微软雅黑"/>
              </a:rPr>
              <a:t>分</a:t>
            </a:r>
            <a:endParaRPr lang="en-US" altLang="zh-CN" sz="2400">
              <a:latin typeface="微软雅黑"/>
              <a:ea typeface="微软雅黑"/>
              <a:cs typeface="微软雅黑"/>
            </a:endParaRPr>
          </a:p>
          <a:p>
            <a:pPr>
              <a:spcBef>
                <a:spcPts val="600"/>
              </a:spcBef>
            </a:pPr>
            <a:r>
              <a:rPr lang="en-US" altLang="zh-CN" sz="2400">
                <a:latin typeface="微软雅黑"/>
                <a:ea typeface="微软雅黑"/>
                <a:cs typeface="微软雅黑"/>
              </a:rPr>
              <a:t>          </a:t>
            </a:r>
            <a:r>
              <a:rPr lang="zh-CN" altLang="en-US" sz="2400">
                <a:latin typeface="微软雅黑"/>
                <a:ea typeface="微软雅黑"/>
                <a:cs typeface="微软雅黑"/>
              </a:rPr>
              <a:t>项目管理</a:t>
            </a:r>
            <a:r>
              <a:rPr lang="en-US" altLang="zh-CN" sz="2400">
                <a:latin typeface="微软雅黑"/>
                <a:ea typeface="微软雅黑"/>
                <a:cs typeface="微软雅黑"/>
              </a:rPr>
              <a:t>10</a:t>
            </a:r>
            <a:r>
              <a:rPr lang="zh-CN" altLang="en-US" sz="2400">
                <a:latin typeface="微软雅黑"/>
                <a:ea typeface="微软雅黑"/>
                <a:cs typeface="微软雅黑"/>
              </a:rPr>
              <a:t>分</a:t>
            </a:r>
            <a:endParaRPr lang="en-US" altLang="zh-CN" sz="2400">
              <a:latin typeface="微软雅黑"/>
              <a:ea typeface="微软雅黑"/>
              <a:cs typeface="微软雅黑"/>
            </a:endParaRPr>
          </a:p>
          <a:p>
            <a:pPr>
              <a:spcBef>
                <a:spcPts val="600"/>
              </a:spcBef>
            </a:pPr>
            <a:r>
              <a:rPr lang="en-US" altLang="zh-CN" sz="2400">
                <a:latin typeface="微软雅黑"/>
                <a:ea typeface="微软雅黑"/>
                <a:cs typeface="微软雅黑"/>
              </a:rPr>
              <a:t>          </a:t>
            </a:r>
            <a:r>
              <a:rPr lang="zh-CN" altLang="en-US" sz="2400">
                <a:latin typeface="微软雅黑"/>
                <a:ea typeface="微软雅黑"/>
                <a:cs typeface="微软雅黑"/>
              </a:rPr>
              <a:t>项目验收</a:t>
            </a:r>
            <a:r>
              <a:rPr lang="en-US" altLang="zh-CN" sz="2400">
                <a:latin typeface="微软雅黑"/>
                <a:ea typeface="微软雅黑"/>
                <a:cs typeface="微软雅黑"/>
              </a:rPr>
              <a:t>20</a:t>
            </a:r>
            <a:r>
              <a:rPr lang="zh-CN" altLang="en-US" sz="2400">
                <a:latin typeface="微软雅黑"/>
                <a:ea typeface="微软雅黑"/>
                <a:cs typeface="微软雅黑"/>
              </a:rPr>
              <a:t>分</a:t>
            </a:r>
            <a:endParaRPr lang="en-US" altLang="zh-CN" sz="2400">
              <a:latin typeface="微软雅黑"/>
              <a:ea typeface="微软雅黑"/>
              <a:cs typeface="微软雅黑"/>
            </a:endParaRPr>
          </a:p>
        </p:txBody>
      </p:sp>
      <p:sp>
        <p:nvSpPr>
          <p:cNvPr id="21" name="矩形 20"/>
          <p:cNvSpPr>
            <a:spLocks noChangeArrowheads="1"/>
          </p:cNvSpPr>
          <p:nvPr/>
        </p:nvSpPr>
        <p:spPr bwMode="auto">
          <a:xfrm>
            <a:off x="6729413" y="1720850"/>
            <a:ext cx="3624262" cy="461963"/>
          </a:xfrm>
          <a:prstGeom prst="rect">
            <a:avLst/>
          </a:prstGeom>
          <a:noFill/>
          <a:ln w="9525">
            <a:noFill/>
            <a:miter lim="800000"/>
            <a:headEnd/>
            <a:tailEnd/>
          </a:ln>
        </p:spPr>
        <p:txBody>
          <a:bodyPr wrap="none">
            <a:spAutoFit/>
          </a:bodyPr>
          <a:lstStyle/>
          <a:p>
            <a:pPr>
              <a:spcBef>
                <a:spcPts val="600"/>
              </a:spcBef>
            </a:pPr>
            <a:r>
              <a:rPr lang="zh-CN" altLang="en-US" sz="2400">
                <a:latin typeface="微软雅黑"/>
                <a:ea typeface="微软雅黑"/>
                <a:cs typeface="微软雅黑"/>
              </a:rPr>
              <a:t>一级指标：项目建设</a:t>
            </a:r>
            <a:r>
              <a:rPr lang="en-US" altLang="zh-CN" sz="2400">
                <a:latin typeface="微软雅黑"/>
                <a:ea typeface="微软雅黑"/>
                <a:cs typeface="微软雅黑"/>
              </a:rPr>
              <a:t>40</a:t>
            </a:r>
            <a:r>
              <a:rPr lang="zh-CN" altLang="en-US" sz="2400">
                <a:latin typeface="微软雅黑"/>
                <a:ea typeface="微软雅黑"/>
                <a:cs typeface="微软雅黑"/>
              </a:rPr>
              <a:t>分</a:t>
            </a:r>
            <a:endParaRPr lang="en-US" altLang="zh-CN" sz="2400">
              <a:latin typeface="微软雅黑"/>
              <a:ea typeface="微软雅黑"/>
              <a:cs typeface="微软雅黑"/>
            </a:endParaRPr>
          </a:p>
        </p:txBody>
      </p:sp>
      <p:sp>
        <p:nvSpPr>
          <p:cNvPr id="16" name="矩形 15"/>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7"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二 、指标内容</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2" name="矩形 21"/>
          <p:cNvSpPr/>
          <p:nvPr/>
        </p:nvSpPr>
        <p:spPr>
          <a:xfrm>
            <a:off x="3436938" y="676275"/>
            <a:ext cx="87582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500"/>
                                        <p:tgtEl>
                                          <p:spTgt spid="18"/>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3" descr="C:\Users\user\Desktop\xpic794.jpg"/>
          <p:cNvPicPr>
            <a:picLocks noChangeAspect="1" noChangeArrowheads="1"/>
          </p:cNvPicPr>
          <p:nvPr/>
        </p:nvPicPr>
        <p:blipFill>
          <a:blip r:embed="rId3"/>
          <a:srcRect/>
          <a:stretch>
            <a:fillRect/>
          </a:stretch>
        </p:blipFill>
        <p:spPr bwMode="auto">
          <a:xfrm>
            <a:off x="285750" y="2060575"/>
            <a:ext cx="5808663" cy="4333875"/>
          </a:xfrm>
          <a:prstGeom prst="rect">
            <a:avLst/>
          </a:prstGeom>
          <a:noFill/>
          <a:ln w="9525">
            <a:noFill/>
            <a:miter lim="800000"/>
            <a:headEnd/>
            <a:tailEnd/>
          </a:ln>
        </p:spPr>
      </p:pic>
      <p:sp>
        <p:nvSpPr>
          <p:cNvPr id="19" name="矩形 18"/>
          <p:cNvSpPr/>
          <p:nvPr/>
        </p:nvSpPr>
        <p:spPr>
          <a:xfrm>
            <a:off x="6097588" y="3357563"/>
            <a:ext cx="5761037" cy="3035300"/>
          </a:xfrm>
          <a:prstGeom prst="rect">
            <a:avLst/>
          </a:prstGeom>
          <a:solidFill>
            <a:schemeClr val="tx2">
              <a:lumMod val="40000"/>
              <a:lumOff val="60000"/>
              <a:alpha val="67059"/>
            </a:schemeClr>
          </a:solidFill>
          <a:ln w="3175" cap="flat" cmpd="sng" algn="ctr">
            <a:noFill/>
            <a:prstDash val="solid"/>
          </a:ln>
          <a:effectLst/>
        </p:spPr>
        <p:txBody>
          <a:bodyPr lIns="0" rIns="0" anchor="ctr"/>
          <a:lstStyle/>
          <a:p>
            <a:pPr algn="ctr" fontAlgn="auto">
              <a:lnSpc>
                <a:spcPct val="120000"/>
              </a:lnSpc>
              <a:spcBef>
                <a:spcPts val="600"/>
              </a:spcBef>
              <a:spcAft>
                <a:spcPts val="600"/>
              </a:spcAft>
              <a:defRPr/>
            </a:pPr>
            <a:endParaRPr lang="en-US" sz="2800" kern="0" dirty="0">
              <a:solidFill>
                <a:sysClr val="window" lastClr="FFFFFF"/>
              </a:solidFill>
              <a:latin typeface="Impact" pitchFamily="34" charset="0"/>
              <a:ea typeface="微软雅黑" pitchFamily="34" charset="-122"/>
            </a:endParaRPr>
          </a:p>
        </p:txBody>
      </p:sp>
      <p:sp>
        <p:nvSpPr>
          <p:cNvPr id="28675" name="TextBox 8"/>
          <p:cNvSpPr txBox="1">
            <a:spLocks noChangeArrowheads="1"/>
          </p:cNvSpPr>
          <p:nvPr/>
        </p:nvSpPr>
        <p:spPr bwMode="auto">
          <a:xfrm>
            <a:off x="6159500" y="1011238"/>
            <a:ext cx="3313113" cy="461962"/>
          </a:xfrm>
          <a:prstGeom prst="rect">
            <a:avLst/>
          </a:prstGeom>
          <a:noFill/>
          <a:ln w="9525">
            <a:noFill/>
            <a:miter lim="800000"/>
            <a:headEnd/>
            <a:tailEnd/>
          </a:ln>
        </p:spPr>
        <p:txBody>
          <a:bodyPr>
            <a:spAutoFit/>
          </a:bodyPr>
          <a:lstStyle/>
          <a:p>
            <a:r>
              <a:rPr lang="en-US" altLang="zh-CN" sz="2400">
                <a:solidFill>
                  <a:srgbClr val="C00000"/>
                </a:solidFill>
                <a:latin typeface="微软雅黑"/>
                <a:ea typeface="微软雅黑"/>
                <a:cs typeface="微软雅黑"/>
              </a:rPr>
              <a:t>3. </a:t>
            </a:r>
            <a:r>
              <a:rPr lang="zh-CN" altLang="en-US" sz="2400">
                <a:solidFill>
                  <a:srgbClr val="C00000"/>
                </a:solidFill>
                <a:latin typeface="微软雅黑"/>
                <a:ea typeface="微软雅黑"/>
                <a:cs typeface="微软雅黑"/>
              </a:rPr>
              <a:t>质量控制指标</a:t>
            </a:r>
            <a:endParaRPr lang="en-US" sz="2400">
              <a:solidFill>
                <a:srgbClr val="C00000"/>
              </a:solidFill>
              <a:latin typeface="微软雅黑"/>
              <a:ea typeface="微软雅黑"/>
              <a:cs typeface="微软雅黑"/>
            </a:endParaRPr>
          </a:p>
        </p:txBody>
      </p:sp>
      <p:cxnSp>
        <p:nvCxnSpPr>
          <p:cNvPr id="13" name="直接连接符 12"/>
          <p:cNvCxnSpPr/>
          <p:nvPr/>
        </p:nvCxnSpPr>
        <p:spPr>
          <a:xfrm flipH="1">
            <a:off x="303213" y="1916113"/>
            <a:ext cx="5808662"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Text Box 44"/>
          <p:cNvSpPr txBox="1">
            <a:spLocks noChangeArrowheads="1"/>
          </p:cNvSpPr>
          <p:nvPr/>
        </p:nvSpPr>
        <p:spPr bwMode="auto">
          <a:xfrm>
            <a:off x="6097588" y="3429000"/>
            <a:ext cx="5643562" cy="2860675"/>
          </a:xfrm>
          <a:prstGeom prst="rect">
            <a:avLst/>
          </a:prstGeom>
          <a:noFill/>
          <a:ln w="9525">
            <a:noFill/>
            <a:miter lim="800000"/>
            <a:headEnd/>
            <a:tailEnd/>
          </a:ln>
        </p:spPr>
        <p:txBody>
          <a:bodyPr>
            <a:spAutoFit/>
          </a:bodyPr>
          <a:lstStyle/>
          <a:p>
            <a:pPr indent="457200" defTabSz="720725">
              <a:lnSpc>
                <a:spcPct val="135000"/>
              </a:lnSpc>
              <a:spcBef>
                <a:spcPts val="600"/>
              </a:spcBef>
            </a:pPr>
            <a:r>
              <a:rPr lang="zh-CN" altLang="en-US" sz="1600">
                <a:latin typeface="微软雅黑"/>
                <a:ea typeface="微软雅黑"/>
                <a:cs typeface="微软雅黑"/>
              </a:rPr>
              <a:t>内涵说明：部门内部质控；</a:t>
            </a:r>
            <a:endParaRPr lang="en-US" altLang="zh-CN" sz="1600">
              <a:latin typeface="微软雅黑"/>
              <a:ea typeface="微软雅黑"/>
              <a:cs typeface="微软雅黑"/>
            </a:endParaRPr>
          </a:p>
          <a:p>
            <a:pPr indent="457200" defTabSz="720725">
              <a:lnSpc>
                <a:spcPct val="135000"/>
              </a:lnSpc>
              <a:spcBef>
                <a:spcPts val="600"/>
              </a:spcBef>
            </a:pPr>
            <a:r>
              <a:rPr lang="en-US" altLang="zh-CN" sz="1600">
                <a:latin typeface="微软雅黑"/>
                <a:ea typeface="微软雅黑"/>
                <a:cs typeface="微软雅黑"/>
              </a:rPr>
              <a:t>               </a:t>
            </a:r>
            <a:r>
              <a:rPr lang="zh-CN" altLang="en-US" sz="1600">
                <a:latin typeface="微软雅黑"/>
                <a:ea typeface="微软雅黑"/>
                <a:cs typeface="微软雅黑"/>
              </a:rPr>
              <a:t>学校质控工作配合与完成；</a:t>
            </a:r>
            <a:endParaRPr lang="en-US" altLang="zh-CN" sz="1600">
              <a:latin typeface="微软雅黑"/>
              <a:ea typeface="微软雅黑"/>
              <a:cs typeface="微软雅黑"/>
            </a:endParaRPr>
          </a:p>
          <a:p>
            <a:pPr indent="457200" defTabSz="720725">
              <a:lnSpc>
                <a:spcPct val="135000"/>
              </a:lnSpc>
              <a:spcBef>
                <a:spcPts val="600"/>
              </a:spcBef>
            </a:pPr>
            <a:r>
              <a:rPr lang="en-US" altLang="zh-CN" sz="1600">
                <a:latin typeface="微软雅黑"/>
                <a:ea typeface="微软雅黑"/>
                <a:cs typeface="微软雅黑"/>
              </a:rPr>
              <a:t>               </a:t>
            </a:r>
            <a:r>
              <a:rPr lang="zh-CN" altLang="en-US" sz="1600">
                <a:latin typeface="微软雅黑"/>
                <a:ea typeface="微软雅黑"/>
                <a:cs typeface="微软雅黑"/>
              </a:rPr>
              <a:t>不符合事项与改善事项限期完成要求；</a:t>
            </a:r>
            <a:endParaRPr lang="en-US" altLang="zh-CN" sz="1600">
              <a:latin typeface="微软雅黑"/>
              <a:ea typeface="微软雅黑"/>
              <a:cs typeface="微软雅黑"/>
            </a:endParaRPr>
          </a:p>
          <a:p>
            <a:pPr indent="457200" defTabSz="720725">
              <a:lnSpc>
                <a:spcPct val="135000"/>
              </a:lnSpc>
              <a:spcBef>
                <a:spcPts val="600"/>
              </a:spcBef>
            </a:pPr>
            <a:r>
              <a:rPr lang="zh-CN" altLang="en-US" sz="1600">
                <a:latin typeface="微软雅黑"/>
                <a:ea typeface="微软雅黑"/>
                <a:cs typeface="微软雅黑"/>
              </a:rPr>
              <a:t>观测点：部门质控、报告、资料档案。</a:t>
            </a:r>
            <a:endParaRPr lang="en-US" altLang="zh-CN" sz="1600">
              <a:latin typeface="微软雅黑"/>
              <a:ea typeface="微软雅黑"/>
              <a:cs typeface="微软雅黑"/>
            </a:endParaRPr>
          </a:p>
          <a:p>
            <a:pPr indent="457200" defTabSz="720725">
              <a:lnSpc>
                <a:spcPct val="135000"/>
              </a:lnSpc>
              <a:spcBef>
                <a:spcPts val="600"/>
              </a:spcBef>
            </a:pPr>
            <a:r>
              <a:rPr lang="en-US" altLang="zh-CN" sz="1600">
                <a:latin typeface="微软雅黑"/>
                <a:ea typeface="微软雅黑"/>
                <a:cs typeface="微软雅黑"/>
              </a:rPr>
              <a:t>       </a:t>
            </a:r>
            <a:r>
              <a:rPr lang="zh-CN" altLang="en-US" sz="1600">
                <a:latin typeface="微软雅黑"/>
                <a:ea typeface="微软雅黑"/>
                <a:cs typeface="微软雅黑"/>
              </a:rPr>
              <a:t>参加人态度与建设性意见、不符合与改善事项。</a:t>
            </a:r>
            <a:endParaRPr lang="en-US" altLang="zh-CN" sz="1600">
              <a:latin typeface="微软雅黑"/>
              <a:ea typeface="微软雅黑"/>
              <a:cs typeface="微软雅黑"/>
            </a:endParaRPr>
          </a:p>
          <a:p>
            <a:pPr indent="457200" defTabSz="720725">
              <a:lnSpc>
                <a:spcPct val="135000"/>
              </a:lnSpc>
              <a:spcBef>
                <a:spcPts val="600"/>
              </a:spcBef>
            </a:pPr>
            <a:r>
              <a:rPr lang="en-US" altLang="zh-CN" sz="1600">
                <a:latin typeface="微软雅黑"/>
                <a:ea typeface="微软雅黑"/>
                <a:cs typeface="微软雅黑"/>
              </a:rPr>
              <a:t>       </a:t>
            </a:r>
            <a:r>
              <a:rPr lang="zh-CN" altLang="en-US" sz="1600">
                <a:latin typeface="微软雅黑"/>
                <a:ea typeface="微软雅黑"/>
                <a:cs typeface="微软雅黑"/>
              </a:rPr>
              <a:t>与标准符合度、品质提高度、</a:t>
            </a:r>
            <a:r>
              <a:rPr lang="en-US" altLang="zh-CN" sz="1600">
                <a:latin typeface="微软雅黑"/>
                <a:ea typeface="微软雅黑"/>
                <a:cs typeface="微软雅黑"/>
              </a:rPr>
              <a:t> </a:t>
            </a:r>
            <a:r>
              <a:rPr lang="zh-CN" altLang="en-US" sz="1600">
                <a:latin typeface="微软雅黑"/>
                <a:ea typeface="微软雅黑"/>
                <a:cs typeface="微软雅黑"/>
              </a:rPr>
              <a:t>过程完善度、</a:t>
            </a:r>
            <a:endParaRPr lang="en-US" altLang="zh-CN" sz="1600">
              <a:latin typeface="微软雅黑"/>
              <a:ea typeface="微软雅黑"/>
              <a:cs typeface="微软雅黑"/>
            </a:endParaRPr>
          </a:p>
          <a:p>
            <a:pPr indent="457200" defTabSz="720725">
              <a:lnSpc>
                <a:spcPct val="135000"/>
              </a:lnSpc>
              <a:spcBef>
                <a:spcPts val="600"/>
              </a:spcBef>
            </a:pPr>
            <a:r>
              <a:rPr lang="en-US" altLang="zh-CN" sz="1600">
                <a:latin typeface="微软雅黑"/>
                <a:ea typeface="微软雅黑"/>
                <a:cs typeface="微软雅黑"/>
              </a:rPr>
              <a:t>             </a:t>
            </a:r>
            <a:r>
              <a:rPr lang="zh-CN" altLang="en-US" sz="1600">
                <a:latin typeface="微软雅黑"/>
                <a:ea typeface="微软雅黑"/>
                <a:cs typeface="微软雅黑"/>
              </a:rPr>
              <a:t>效率提升度、作风转变度。</a:t>
            </a:r>
            <a:endParaRPr lang="en-US" altLang="zh-CN" sz="1600">
              <a:latin typeface="微软雅黑"/>
              <a:ea typeface="微软雅黑"/>
              <a:cs typeface="微软雅黑"/>
            </a:endParaRPr>
          </a:p>
        </p:txBody>
      </p:sp>
      <p:cxnSp>
        <p:nvCxnSpPr>
          <p:cNvPr id="20" name="直接连接符 19"/>
          <p:cNvCxnSpPr/>
          <p:nvPr/>
        </p:nvCxnSpPr>
        <p:spPr>
          <a:xfrm flipH="1">
            <a:off x="6097588" y="836613"/>
            <a:ext cx="0" cy="5341937"/>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8" name="矩形 17"/>
          <p:cNvSpPr>
            <a:spLocks noChangeArrowheads="1"/>
          </p:cNvSpPr>
          <p:nvPr/>
        </p:nvSpPr>
        <p:spPr bwMode="auto">
          <a:xfrm>
            <a:off x="6351588" y="1436688"/>
            <a:ext cx="3625850" cy="461962"/>
          </a:xfrm>
          <a:prstGeom prst="rect">
            <a:avLst/>
          </a:prstGeom>
          <a:noFill/>
          <a:ln w="9525">
            <a:noFill/>
            <a:miter lim="800000"/>
            <a:headEnd/>
            <a:tailEnd/>
          </a:ln>
        </p:spPr>
        <p:txBody>
          <a:bodyPr wrap="none">
            <a:spAutoFit/>
          </a:bodyPr>
          <a:lstStyle/>
          <a:p>
            <a:pPr>
              <a:spcBef>
                <a:spcPts val="600"/>
              </a:spcBef>
            </a:pPr>
            <a:r>
              <a:rPr lang="zh-CN" altLang="en-US" sz="2400">
                <a:latin typeface="微软雅黑"/>
                <a:ea typeface="微软雅黑"/>
                <a:cs typeface="微软雅黑"/>
              </a:rPr>
              <a:t>一级指标：质量控制</a:t>
            </a:r>
            <a:r>
              <a:rPr lang="en-US" altLang="zh-CN" sz="2400">
                <a:latin typeface="微软雅黑"/>
                <a:ea typeface="微软雅黑"/>
                <a:cs typeface="微软雅黑"/>
              </a:rPr>
              <a:t>30</a:t>
            </a:r>
            <a:r>
              <a:rPr lang="zh-CN" altLang="en-US" sz="2400">
                <a:latin typeface="微软雅黑"/>
                <a:ea typeface="微软雅黑"/>
                <a:cs typeface="微软雅黑"/>
              </a:rPr>
              <a:t>分</a:t>
            </a:r>
            <a:endParaRPr lang="en-US" altLang="zh-CN" sz="2400">
              <a:latin typeface="微软雅黑"/>
              <a:ea typeface="微软雅黑"/>
              <a:cs typeface="微软雅黑"/>
            </a:endParaRPr>
          </a:p>
        </p:txBody>
      </p:sp>
      <p:sp>
        <p:nvSpPr>
          <p:cNvPr id="21" name="矩形 20"/>
          <p:cNvSpPr>
            <a:spLocks noChangeArrowheads="1"/>
          </p:cNvSpPr>
          <p:nvPr/>
        </p:nvSpPr>
        <p:spPr bwMode="auto">
          <a:xfrm>
            <a:off x="6351588" y="1941513"/>
            <a:ext cx="2970212" cy="1354137"/>
          </a:xfrm>
          <a:prstGeom prst="rect">
            <a:avLst/>
          </a:prstGeom>
          <a:noFill/>
          <a:ln w="9525">
            <a:noFill/>
            <a:miter lim="800000"/>
            <a:headEnd/>
            <a:tailEnd/>
          </a:ln>
        </p:spPr>
        <p:txBody>
          <a:bodyPr wrap="none">
            <a:spAutoFit/>
          </a:bodyPr>
          <a:lstStyle/>
          <a:p>
            <a:pPr>
              <a:spcBef>
                <a:spcPts val="600"/>
              </a:spcBef>
            </a:pPr>
            <a:r>
              <a:rPr lang="zh-CN" altLang="en-US" sz="2400">
                <a:latin typeface="微软雅黑"/>
                <a:ea typeface="微软雅黑"/>
                <a:cs typeface="微软雅黑"/>
              </a:rPr>
              <a:t>二级指标：内部质控</a:t>
            </a:r>
            <a:endParaRPr lang="en-US" altLang="zh-CN" sz="2400">
              <a:latin typeface="微软雅黑"/>
              <a:ea typeface="微软雅黑"/>
              <a:cs typeface="微软雅黑"/>
            </a:endParaRPr>
          </a:p>
          <a:p>
            <a:pPr>
              <a:spcBef>
                <a:spcPts val="600"/>
              </a:spcBef>
            </a:pPr>
            <a:r>
              <a:rPr lang="en-US" altLang="zh-CN" sz="2400">
                <a:latin typeface="微软雅黑"/>
                <a:ea typeface="微软雅黑"/>
                <a:cs typeface="微软雅黑"/>
              </a:rPr>
              <a:t>                 </a:t>
            </a:r>
            <a:r>
              <a:rPr lang="zh-CN" altLang="en-US" sz="2400">
                <a:latin typeface="微软雅黑"/>
                <a:ea typeface="微软雅黑"/>
                <a:cs typeface="微软雅黑"/>
              </a:rPr>
              <a:t>学校质控</a:t>
            </a:r>
            <a:endParaRPr lang="en-US" altLang="zh-CN" sz="2400">
              <a:latin typeface="微软雅黑"/>
              <a:ea typeface="微软雅黑"/>
              <a:cs typeface="微软雅黑"/>
            </a:endParaRPr>
          </a:p>
          <a:p>
            <a:pPr>
              <a:spcBef>
                <a:spcPts val="600"/>
              </a:spcBef>
            </a:pPr>
            <a:r>
              <a:rPr lang="en-US" altLang="zh-CN" sz="2400">
                <a:latin typeface="微软雅黑"/>
                <a:ea typeface="微软雅黑"/>
                <a:cs typeface="微软雅黑"/>
              </a:rPr>
              <a:t>                 </a:t>
            </a:r>
            <a:r>
              <a:rPr lang="zh-CN" altLang="en-US" sz="2400">
                <a:latin typeface="微软雅黑"/>
                <a:ea typeface="微软雅黑"/>
                <a:cs typeface="微软雅黑"/>
              </a:rPr>
              <a:t>事项改善</a:t>
            </a:r>
            <a:endParaRPr lang="en-US" altLang="zh-CN" sz="2400">
              <a:latin typeface="微软雅黑"/>
              <a:ea typeface="微软雅黑"/>
              <a:cs typeface="微软雅黑"/>
            </a:endParaRPr>
          </a:p>
        </p:txBody>
      </p:sp>
      <p:sp>
        <p:nvSpPr>
          <p:cNvPr id="23" name="矩形 22"/>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4"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二 、指标内容</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5" name="矩形 24"/>
          <p:cNvSpPr/>
          <p:nvPr/>
        </p:nvSpPr>
        <p:spPr>
          <a:xfrm>
            <a:off x="3436938" y="676275"/>
            <a:ext cx="87582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500"/>
                                        <p:tgtEl>
                                          <p:spTgt spid="18"/>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descr="D:\Teliss_Tong\Copy\定期备份\工作备份\！PPT图片及版面资源\06-PPT精选插图\03-人物\20121281732304920306.jpg"/>
          <p:cNvPicPr>
            <a:picLocks noChangeAspect="1" noChangeArrowheads="1"/>
          </p:cNvPicPr>
          <p:nvPr/>
        </p:nvPicPr>
        <p:blipFill>
          <a:blip r:embed="rId3"/>
          <a:srcRect/>
          <a:stretch>
            <a:fillRect/>
          </a:stretch>
        </p:blipFill>
        <p:spPr bwMode="auto">
          <a:xfrm>
            <a:off x="492125" y="1757363"/>
            <a:ext cx="5808663" cy="4332287"/>
          </a:xfrm>
          <a:prstGeom prst="rect">
            <a:avLst/>
          </a:prstGeom>
          <a:noFill/>
          <a:ln w="9525">
            <a:noFill/>
            <a:miter lim="800000"/>
            <a:headEnd/>
            <a:tailEnd/>
          </a:ln>
        </p:spPr>
      </p:pic>
      <p:sp>
        <p:nvSpPr>
          <p:cNvPr id="19" name="矩形 18"/>
          <p:cNvSpPr/>
          <p:nvPr/>
        </p:nvSpPr>
        <p:spPr>
          <a:xfrm>
            <a:off x="6300788" y="3386138"/>
            <a:ext cx="5761037" cy="2703512"/>
          </a:xfrm>
          <a:prstGeom prst="rect">
            <a:avLst/>
          </a:prstGeom>
          <a:solidFill>
            <a:schemeClr val="tx2">
              <a:lumMod val="40000"/>
              <a:lumOff val="60000"/>
              <a:alpha val="67059"/>
            </a:schemeClr>
          </a:solidFill>
          <a:ln w="3175" cap="flat" cmpd="sng" algn="ctr">
            <a:noFill/>
            <a:prstDash val="solid"/>
          </a:ln>
          <a:effectLst/>
        </p:spPr>
        <p:txBody>
          <a:bodyPr lIns="0" rIns="0" anchor="ctr"/>
          <a:lstStyle/>
          <a:p>
            <a:pPr algn="ctr" fontAlgn="auto">
              <a:lnSpc>
                <a:spcPct val="120000"/>
              </a:lnSpc>
              <a:spcBef>
                <a:spcPts val="600"/>
              </a:spcBef>
              <a:spcAft>
                <a:spcPts val="600"/>
              </a:spcAft>
              <a:defRPr/>
            </a:pPr>
            <a:endParaRPr lang="en-US" sz="2800" kern="0" dirty="0">
              <a:solidFill>
                <a:sysClr val="window" lastClr="FFFFFF"/>
              </a:solidFill>
              <a:latin typeface="Impact" pitchFamily="34" charset="0"/>
              <a:ea typeface="微软雅黑" pitchFamily="34" charset="-122"/>
            </a:endParaRPr>
          </a:p>
        </p:txBody>
      </p:sp>
      <p:sp>
        <p:nvSpPr>
          <p:cNvPr id="30723" name="TextBox 8"/>
          <p:cNvSpPr txBox="1">
            <a:spLocks noChangeArrowheads="1"/>
          </p:cNvSpPr>
          <p:nvPr/>
        </p:nvSpPr>
        <p:spPr bwMode="auto">
          <a:xfrm>
            <a:off x="6324600" y="1125538"/>
            <a:ext cx="4310063" cy="460375"/>
          </a:xfrm>
          <a:prstGeom prst="rect">
            <a:avLst/>
          </a:prstGeom>
          <a:noFill/>
          <a:ln w="9525">
            <a:noFill/>
            <a:miter lim="800000"/>
            <a:headEnd/>
            <a:tailEnd/>
          </a:ln>
        </p:spPr>
        <p:txBody>
          <a:bodyPr>
            <a:spAutoFit/>
          </a:bodyPr>
          <a:lstStyle/>
          <a:p>
            <a:r>
              <a:rPr lang="en-US" altLang="zh-CN" sz="2400">
                <a:solidFill>
                  <a:srgbClr val="C00000"/>
                </a:solidFill>
                <a:latin typeface="微软雅黑"/>
                <a:ea typeface="微软雅黑"/>
                <a:cs typeface="微软雅黑"/>
              </a:rPr>
              <a:t>4. </a:t>
            </a:r>
            <a:r>
              <a:rPr lang="zh-CN" altLang="en-US" sz="2400">
                <a:solidFill>
                  <a:srgbClr val="C00000"/>
                </a:solidFill>
                <a:latin typeface="微软雅黑"/>
                <a:ea typeface="微软雅黑"/>
                <a:cs typeface="微软雅黑"/>
              </a:rPr>
              <a:t>工作绩效指标（动态）</a:t>
            </a:r>
            <a:endParaRPr lang="en-US" sz="2400">
              <a:solidFill>
                <a:srgbClr val="C00000"/>
              </a:solidFill>
              <a:latin typeface="微软雅黑"/>
              <a:ea typeface="微软雅黑"/>
              <a:cs typeface="微软雅黑"/>
            </a:endParaRPr>
          </a:p>
        </p:txBody>
      </p:sp>
      <p:cxnSp>
        <p:nvCxnSpPr>
          <p:cNvPr id="13" name="直接连接符 12"/>
          <p:cNvCxnSpPr/>
          <p:nvPr/>
        </p:nvCxnSpPr>
        <p:spPr>
          <a:xfrm flipH="1">
            <a:off x="492125" y="1757363"/>
            <a:ext cx="5808663"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Text Box 44"/>
          <p:cNvSpPr txBox="1">
            <a:spLocks noChangeArrowheads="1"/>
          </p:cNvSpPr>
          <p:nvPr/>
        </p:nvSpPr>
        <p:spPr bwMode="auto">
          <a:xfrm>
            <a:off x="6251575" y="3419475"/>
            <a:ext cx="5643563" cy="2597150"/>
          </a:xfrm>
          <a:prstGeom prst="rect">
            <a:avLst/>
          </a:prstGeom>
          <a:noFill/>
          <a:ln w="9525">
            <a:noFill/>
            <a:miter lim="800000"/>
            <a:headEnd/>
            <a:tailEnd/>
          </a:ln>
        </p:spPr>
        <p:txBody>
          <a:bodyPr>
            <a:spAutoFit/>
          </a:bodyPr>
          <a:lstStyle/>
          <a:p>
            <a:pPr indent="457200" defTabSz="720725">
              <a:lnSpc>
                <a:spcPct val="135000"/>
              </a:lnSpc>
              <a:spcBef>
                <a:spcPts val="600"/>
              </a:spcBef>
            </a:pPr>
            <a:r>
              <a:rPr lang="zh-CN" altLang="en-US" sz="1600">
                <a:latin typeface="微软雅黑"/>
                <a:ea typeface="微软雅黑"/>
                <a:cs typeface="微软雅黑"/>
              </a:rPr>
              <a:t>业绩指标：满意度、教学质量获优相对比例、教学质量不合格相对比例、科研工作相对完成率、教学建设相对人均分值率、社会培训超额率、课程不合格率下降幅度、职业资格证书获取率、英语与计算机证书一次通过率、活动出席率、招生任务完成率、学生欠费率、学生违纪率、发案率等等。</a:t>
            </a:r>
            <a:endParaRPr lang="en-US" altLang="zh-CN" sz="1600">
              <a:latin typeface="微软雅黑"/>
              <a:ea typeface="微软雅黑"/>
              <a:cs typeface="微软雅黑"/>
            </a:endParaRPr>
          </a:p>
          <a:p>
            <a:pPr indent="457200" defTabSz="720725">
              <a:lnSpc>
                <a:spcPct val="135000"/>
              </a:lnSpc>
              <a:spcBef>
                <a:spcPts val="600"/>
              </a:spcBef>
            </a:pPr>
            <a:r>
              <a:rPr lang="zh-CN" altLang="en-US" sz="1600">
                <a:latin typeface="微软雅黑"/>
                <a:ea typeface="微软雅黑"/>
                <a:cs typeface="微软雅黑"/>
              </a:rPr>
              <a:t>加分指标：省级以上立项建设项目与验收、院级奖励</a:t>
            </a:r>
            <a:endParaRPr lang="en-US" altLang="zh-CN" sz="1600">
              <a:latin typeface="微软雅黑"/>
              <a:ea typeface="微软雅黑"/>
              <a:cs typeface="微软雅黑"/>
            </a:endParaRPr>
          </a:p>
          <a:p>
            <a:pPr indent="457200" defTabSz="720725">
              <a:lnSpc>
                <a:spcPct val="135000"/>
              </a:lnSpc>
              <a:spcBef>
                <a:spcPts val="600"/>
              </a:spcBef>
            </a:pPr>
            <a:r>
              <a:rPr lang="zh-CN" altLang="en-US">
                <a:solidFill>
                  <a:srgbClr val="9E3A38"/>
                </a:solidFill>
                <a:latin typeface="微软雅黑"/>
                <a:ea typeface="微软雅黑"/>
                <a:cs typeface="微软雅黑"/>
              </a:rPr>
              <a:t>注：</a:t>
            </a:r>
            <a:r>
              <a:rPr lang="en-US" altLang="zh-CN">
                <a:solidFill>
                  <a:srgbClr val="9E3A38"/>
                </a:solidFill>
                <a:latin typeface="微软雅黑"/>
                <a:ea typeface="微软雅黑"/>
                <a:cs typeface="微软雅黑"/>
              </a:rPr>
              <a:t> </a:t>
            </a:r>
            <a:r>
              <a:rPr lang="zh-CN" altLang="en-US">
                <a:solidFill>
                  <a:srgbClr val="9E3A38"/>
                </a:solidFill>
                <a:latin typeface="微软雅黑"/>
                <a:ea typeface="微软雅黑"/>
                <a:cs typeface="微软雅黑"/>
              </a:rPr>
              <a:t>指标不是一成不变，可进行动态调整</a:t>
            </a:r>
            <a:endParaRPr lang="en-US" altLang="zh-CN">
              <a:solidFill>
                <a:srgbClr val="9E3A38"/>
              </a:solidFill>
              <a:latin typeface="微软雅黑"/>
              <a:ea typeface="微软雅黑"/>
              <a:cs typeface="微软雅黑"/>
            </a:endParaRPr>
          </a:p>
        </p:txBody>
      </p:sp>
      <p:cxnSp>
        <p:nvCxnSpPr>
          <p:cNvPr id="20" name="直接连接符 19"/>
          <p:cNvCxnSpPr/>
          <p:nvPr/>
        </p:nvCxnSpPr>
        <p:spPr>
          <a:xfrm flipH="1">
            <a:off x="6300788" y="749300"/>
            <a:ext cx="0" cy="534035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8" name="矩形 17"/>
          <p:cNvSpPr>
            <a:spLocks noChangeArrowheads="1"/>
          </p:cNvSpPr>
          <p:nvPr/>
        </p:nvSpPr>
        <p:spPr bwMode="auto">
          <a:xfrm>
            <a:off x="6540500" y="1728788"/>
            <a:ext cx="3803650" cy="461962"/>
          </a:xfrm>
          <a:prstGeom prst="rect">
            <a:avLst/>
          </a:prstGeom>
          <a:noFill/>
          <a:ln w="9525">
            <a:noFill/>
            <a:miter lim="800000"/>
            <a:headEnd/>
            <a:tailEnd/>
          </a:ln>
        </p:spPr>
        <p:txBody>
          <a:bodyPr wrap="none">
            <a:spAutoFit/>
          </a:bodyPr>
          <a:lstStyle/>
          <a:p>
            <a:pPr>
              <a:spcBef>
                <a:spcPts val="600"/>
              </a:spcBef>
            </a:pPr>
            <a:r>
              <a:rPr lang="zh-CN" altLang="en-US" sz="2400">
                <a:latin typeface="微软雅黑"/>
                <a:ea typeface="微软雅黑"/>
                <a:cs typeface="微软雅黑"/>
              </a:rPr>
              <a:t>一级指标：工作绩效</a:t>
            </a:r>
            <a:r>
              <a:rPr lang="en-US" altLang="zh-CN" sz="2400">
                <a:latin typeface="微软雅黑"/>
                <a:ea typeface="微软雅黑"/>
                <a:cs typeface="微软雅黑"/>
              </a:rPr>
              <a:t>140</a:t>
            </a:r>
            <a:r>
              <a:rPr lang="zh-CN" altLang="en-US" sz="2400">
                <a:latin typeface="微软雅黑"/>
                <a:ea typeface="微软雅黑"/>
                <a:cs typeface="微软雅黑"/>
              </a:rPr>
              <a:t>分</a:t>
            </a:r>
            <a:endParaRPr lang="en-US" altLang="zh-CN" sz="2400">
              <a:latin typeface="微软雅黑"/>
              <a:ea typeface="微软雅黑"/>
              <a:cs typeface="微软雅黑"/>
            </a:endParaRPr>
          </a:p>
        </p:txBody>
      </p:sp>
      <p:sp>
        <p:nvSpPr>
          <p:cNvPr id="21" name="矩形 20"/>
          <p:cNvSpPr>
            <a:spLocks noChangeArrowheads="1"/>
          </p:cNvSpPr>
          <p:nvPr/>
        </p:nvSpPr>
        <p:spPr bwMode="auto">
          <a:xfrm>
            <a:off x="6607175" y="2233613"/>
            <a:ext cx="2968625" cy="908050"/>
          </a:xfrm>
          <a:prstGeom prst="rect">
            <a:avLst/>
          </a:prstGeom>
          <a:noFill/>
          <a:ln w="9525">
            <a:noFill/>
            <a:miter lim="800000"/>
            <a:headEnd/>
            <a:tailEnd/>
          </a:ln>
        </p:spPr>
        <p:txBody>
          <a:bodyPr wrap="none">
            <a:spAutoFit/>
          </a:bodyPr>
          <a:lstStyle/>
          <a:p>
            <a:pPr>
              <a:spcBef>
                <a:spcPts val="600"/>
              </a:spcBef>
            </a:pPr>
            <a:r>
              <a:rPr lang="zh-CN" altLang="en-US" sz="2400">
                <a:latin typeface="微软雅黑"/>
                <a:ea typeface="微软雅黑"/>
                <a:cs typeface="微软雅黑"/>
              </a:rPr>
              <a:t>二级指标：业绩指标</a:t>
            </a:r>
            <a:endParaRPr lang="en-US" altLang="zh-CN" sz="2400">
              <a:latin typeface="微软雅黑"/>
              <a:ea typeface="微软雅黑"/>
              <a:cs typeface="微软雅黑"/>
            </a:endParaRPr>
          </a:p>
          <a:p>
            <a:pPr>
              <a:spcBef>
                <a:spcPts val="600"/>
              </a:spcBef>
            </a:pPr>
            <a:r>
              <a:rPr lang="en-US" altLang="zh-CN" sz="2400">
                <a:latin typeface="微软雅黑"/>
                <a:ea typeface="微软雅黑"/>
                <a:cs typeface="微软雅黑"/>
              </a:rPr>
              <a:t>                 </a:t>
            </a:r>
            <a:r>
              <a:rPr lang="zh-CN" altLang="en-US" sz="2400">
                <a:latin typeface="微软雅黑"/>
                <a:ea typeface="微软雅黑"/>
                <a:cs typeface="微软雅黑"/>
              </a:rPr>
              <a:t>加分指标</a:t>
            </a:r>
            <a:endParaRPr lang="en-US" altLang="zh-CN" sz="2400">
              <a:latin typeface="微软雅黑"/>
              <a:ea typeface="微软雅黑"/>
              <a:cs typeface="微软雅黑"/>
            </a:endParaRPr>
          </a:p>
        </p:txBody>
      </p:sp>
      <p:sp>
        <p:nvSpPr>
          <p:cNvPr id="16" name="矩形 15"/>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7"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二 、指标内容</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2" name="矩形 21"/>
          <p:cNvSpPr/>
          <p:nvPr/>
        </p:nvSpPr>
        <p:spPr>
          <a:xfrm>
            <a:off x="3436938" y="676275"/>
            <a:ext cx="87582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500"/>
                                        <p:tgtEl>
                                          <p:spTgt spid="18"/>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descr="D:\Teliss_Tong\Copy\定期备份\工作备份\！PPT图片及版面资源\06-PPT精选插图\03-人物\Business_People_012_1024x683.jpg"/>
          <p:cNvPicPr>
            <a:picLocks noChangeAspect="1" noChangeArrowheads="1"/>
          </p:cNvPicPr>
          <p:nvPr/>
        </p:nvPicPr>
        <p:blipFill>
          <a:blip r:embed="rId3"/>
          <a:srcRect/>
          <a:stretch>
            <a:fillRect/>
          </a:stretch>
        </p:blipFill>
        <p:spPr bwMode="auto">
          <a:xfrm>
            <a:off x="625475" y="1974850"/>
            <a:ext cx="5808663" cy="4333875"/>
          </a:xfrm>
          <a:prstGeom prst="rect">
            <a:avLst/>
          </a:prstGeom>
          <a:noFill/>
          <a:ln w="9525">
            <a:noFill/>
            <a:miter lim="800000"/>
            <a:headEnd/>
            <a:tailEnd/>
          </a:ln>
        </p:spPr>
      </p:pic>
      <p:sp>
        <p:nvSpPr>
          <p:cNvPr id="19" name="矩形 18"/>
          <p:cNvSpPr/>
          <p:nvPr/>
        </p:nvSpPr>
        <p:spPr>
          <a:xfrm>
            <a:off x="6434138" y="3387725"/>
            <a:ext cx="5761037" cy="2921000"/>
          </a:xfrm>
          <a:prstGeom prst="rect">
            <a:avLst/>
          </a:prstGeom>
          <a:solidFill>
            <a:schemeClr val="tx2">
              <a:lumMod val="40000"/>
              <a:lumOff val="60000"/>
              <a:alpha val="67059"/>
            </a:schemeClr>
          </a:solidFill>
          <a:ln w="3175" cap="flat" cmpd="sng" algn="ctr">
            <a:noFill/>
            <a:prstDash val="solid"/>
          </a:ln>
          <a:effectLst/>
        </p:spPr>
        <p:txBody>
          <a:bodyPr lIns="0" rIns="0" anchor="ctr"/>
          <a:lstStyle/>
          <a:p>
            <a:pPr algn="ctr" fontAlgn="auto">
              <a:lnSpc>
                <a:spcPct val="120000"/>
              </a:lnSpc>
              <a:spcBef>
                <a:spcPts val="600"/>
              </a:spcBef>
              <a:spcAft>
                <a:spcPts val="600"/>
              </a:spcAft>
              <a:defRPr/>
            </a:pPr>
            <a:endParaRPr lang="en-US" sz="2800" kern="0" dirty="0">
              <a:solidFill>
                <a:srgbClr val="660066"/>
              </a:solidFill>
              <a:latin typeface="Impact" pitchFamily="34" charset="0"/>
              <a:ea typeface="微软雅黑" pitchFamily="34" charset="-122"/>
            </a:endParaRPr>
          </a:p>
        </p:txBody>
      </p:sp>
      <p:sp>
        <p:nvSpPr>
          <p:cNvPr id="32771" name="TextBox 8"/>
          <p:cNvSpPr txBox="1">
            <a:spLocks noChangeArrowheads="1"/>
          </p:cNvSpPr>
          <p:nvPr/>
        </p:nvSpPr>
        <p:spPr bwMode="auto">
          <a:xfrm>
            <a:off x="6457950" y="1216025"/>
            <a:ext cx="3311525" cy="461963"/>
          </a:xfrm>
          <a:prstGeom prst="rect">
            <a:avLst/>
          </a:prstGeom>
          <a:noFill/>
          <a:ln w="9525">
            <a:noFill/>
            <a:miter lim="800000"/>
            <a:headEnd/>
            <a:tailEnd/>
          </a:ln>
        </p:spPr>
        <p:txBody>
          <a:bodyPr>
            <a:spAutoFit/>
          </a:bodyPr>
          <a:lstStyle/>
          <a:p>
            <a:r>
              <a:rPr lang="en-US" altLang="zh-CN" sz="2400">
                <a:solidFill>
                  <a:srgbClr val="C00000"/>
                </a:solidFill>
                <a:latin typeface="微软雅黑"/>
                <a:ea typeface="微软雅黑"/>
                <a:cs typeface="微软雅黑"/>
              </a:rPr>
              <a:t>5. </a:t>
            </a:r>
            <a:r>
              <a:rPr lang="zh-CN" altLang="en-US" sz="2400">
                <a:solidFill>
                  <a:srgbClr val="C00000"/>
                </a:solidFill>
                <a:latin typeface="微软雅黑"/>
                <a:ea typeface="微软雅黑"/>
                <a:cs typeface="微软雅黑"/>
              </a:rPr>
              <a:t>创新贡献指标</a:t>
            </a:r>
            <a:endParaRPr lang="en-US" sz="2400">
              <a:solidFill>
                <a:srgbClr val="C00000"/>
              </a:solidFill>
              <a:latin typeface="微软雅黑"/>
              <a:ea typeface="微软雅黑"/>
              <a:cs typeface="微软雅黑"/>
            </a:endParaRPr>
          </a:p>
        </p:txBody>
      </p:sp>
      <p:cxnSp>
        <p:nvCxnSpPr>
          <p:cNvPr id="13" name="直接连接符 12"/>
          <p:cNvCxnSpPr/>
          <p:nvPr/>
        </p:nvCxnSpPr>
        <p:spPr>
          <a:xfrm flipH="1">
            <a:off x="625475" y="1974850"/>
            <a:ext cx="5808663"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Text Box 44"/>
          <p:cNvSpPr txBox="1">
            <a:spLocks noChangeArrowheads="1"/>
          </p:cNvSpPr>
          <p:nvPr/>
        </p:nvSpPr>
        <p:spPr bwMode="auto">
          <a:xfrm>
            <a:off x="6551613" y="3459163"/>
            <a:ext cx="5643562" cy="1754187"/>
          </a:xfrm>
          <a:prstGeom prst="rect">
            <a:avLst/>
          </a:prstGeom>
          <a:noFill/>
          <a:ln w="9525">
            <a:noFill/>
            <a:miter lim="800000"/>
            <a:headEnd/>
            <a:tailEnd/>
          </a:ln>
        </p:spPr>
        <p:txBody>
          <a:bodyPr>
            <a:spAutoFit/>
          </a:bodyPr>
          <a:lstStyle/>
          <a:p>
            <a:pPr indent="457200" defTabSz="720725">
              <a:lnSpc>
                <a:spcPct val="135000"/>
              </a:lnSpc>
            </a:pPr>
            <a:r>
              <a:rPr lang="zh-CN" altLang="en-US" sz="1600">
                <a:latin typeface="微软雅黑"/>
                <a:ea typeface="微软雅黑"/>
                <a:cs typeface="微软雅黑"/>
              </a:rPr>
              <a:t>内涵说明：</a:t>
            </a:r>
            <a:r>
              <a:rPr lang="zh-CN" altLang="zh-CN" sz="1600">
                <a:latin typeface="微软雅黑"/>
                <a:ea typeface="微软雅黑"/>
                <a:cs typeface="微软雅黑"/>
              </a:rPr>
              <a:t>对某项工作或事项按质量要求完成并获得效益，或在别人所做的基础上进行优化完善并获得效益； </a:t>
            </a:r>
            <a:endParaRPr lang="en-US" altLang="zh-CN" sz="1600">
              <a:latin typeface="微软雅黑"/>
              <a:ea typeface="微软雅黑"/>
              <a:cs typeface="微软雅黑"/>
            </a:endParaRPr>
          </a:p>
          <a:p>
            <a:pPr indent="457200" defTabSz="720725">
              <a:lnSpc>
                <a:spcPct val="135000"/>
              </a:lnSpc>
            </a:pPr>
            <a:r>
              <a:rPr lang="zh-CN" altLang="zh-CN" sz="1600">
                <a:latin typeface="微软雅黑"/>
                <a:ea typeface="微软雅黑"/>
                <a:cs typeface="微软雅黑"/>
              </a:rPr>
              <a:t>在人才培养、教学、教研科研、管理、社会服务等方面有创新的做法或新的突破等，或比原来更优，并取得一定的效</a:t>
            </a:r>
            <a:r>
              <a:rPr lang="zh-CN" altLang="en-US" sz="1600">
                <a:latin typeface="微软雅黑"/>
                <a:ea typeface="微软雅黑"/>
                <a:cs typeface="微软雅黑"/>
              </a:rPr>
              <a:t>果</a:t>
            </a:r>
            <a:r>
              <a:rPr lang="zh-CN" altLang="zh-CN" sz="1600">
                <a:latin typeface="微软雅黑"/>
                <a:ea typeface="微软雅黑"/>
                <a:cs typeface="微软雅黑"/>
              </a:rPr>
              <a:t>。 </a:t>
            </a:r>
            <a:endParaRPr lang="zh-CN" altLang="en-US" sz="1600">
              <a:latin typeface="微软雅黑"/>
              <a:ea typeface="微软雅黑"/>
              <a:cs typeface="微软雅黑"/>
            </a:endParaRPr>
          </a:p>
        </p:txBody>
      </p:sp>
      <p:cxnSp>
        <p:nvCxnSpPr>
          <p:cNvPr id="20" name="直接连接符 19"/>
          <p:cNvCxnSpPr/>
          <p:nvPr/>
        </p:nvCxnSpPr>
        <p:spPr>
          <a:xfrm flipH="1">
            <a:off x="6434138" y="966788"/>
            <a:ext cx="0" cy="5341937"/>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8" name="矩形 17"/>
          <p:cNvSpPr>
            <a:spLocks noChangeArrowheads="1"/>
          </p:cNvSpPr>
          <p:nvPr/>
        </p:nvSpPr>
        <p:spPr bwMode="auto">
          <a:xfrm>
            <a:off x="6673850" y="1947863"/>
            <a:ext cx="5603875" cy="460375"/>
          </a:xfrm>
          <a:prstGeom prst="rect">
            <a:avLst/>
          </a:prstGeom>
          <a:noFill/>
          <a:ln w="9525">
            <a:noFill/>
            <a:miter lim="800000"/>
            <a:headEnd/>
            <a:tailEnd/>
          </a:ln>
        </p:spPr>
        <p:txBody>
          <a:bodyPr wrap="none">
            <a:spAutoFit/>
          </a:bodyPr>
          <a:lstStyle/>
          <a:p>
            <a:pPr>
              <a:spcBef>
                <a:spcPts val="600"/>
              </a:spcBef>
            </a:pPr>
            <a:r>
              <a:rPr lang="zh-CN" altLang="en-US" sz="2400">
                <a:latin typeface="微软雅黑"/>
                <a:ea typeface="微软雅黑"/>
                <a:cs typeface="微软雅黑"/>
              </a:rPr>
              <a:t>一级指标：创新贡献（加分项，</a:t>
            </a:r>
            <a:r>
              <a:rPr lang="en-US" altLang="zh-CN" sz="2400">
                <a:latin typeface="微软雅黑"/>
                <a:ea typeface="微软雅黑"/>
                <a:cs typeface="微软雅黑"/>
              </a:rPr>
              <a:t>1-3</a:t>
            </a:r>
            <a:r>
              <a:rPr lang="zh-CN" altLang="en-US" sz="2400">
                <a:latin typeface="微软雅黑"/>
                <a:ea typeface="微软雅黑"/>
                <a:cs typeface="微软雅黑"/>
              </a:rPr>
              <a:t>分）</a:t>
            </a:r>
            <a:endParaRPr lang="en-US" altLang="zh-CN" sz="2400">
              <a:latin typeface="微软雅黑"/>
              <a:ea typeface="微软雅黑"/>
              <a:cs typeface="微软雅黑"/>
            </a:endParaRPr>
          </a:p>
        </p:txBody>
      </p:sp>
      <p:sp>
        <p:nvSpPr>
          <p:cNvPr id="21" name="矩形 20"/>
          <p:cNvSpPr>
            <a:spLocks noChangeArrowheads="1"/>
          </p:cNvSpPr>
          <p:nvPr/>
        </p:nvSpPr>
        <p:spPr bwMode="auto">
          <a:xfrm>
            <a:off x="6673850" y="2451100"/>
            <a:ext cx="3095625" cy="461963"/>
          </a:xfrm>
          <a:prstGeom prst="rect">
            <a:avLst/>
          </a:prstGeom>
          <a:noFill/>
          <a:ln w="9525">
            <a:noFill/>
            <a:miter lim="800000"/>
            <a:headEnd/>
            <a:tailEnd/>
          </a:ln>
        </p:spPr>
        <p:txBody>
          <a:bodyPr>
            <a:spAutoFit/>
          </a:bodyPr>
          <a:lstStyle/>
          <a:p>
            <a:pPr>
              <a:spcBef>
                <a:spcPts val="600"/>
              </a:spcBef>
            </a:pPr>
            <a:r>
              <a:rPr lang="zh-CN" altLang="en-US" sz="2400">
                <a:latin typeface="微软雅黑"/>
                <a:ea typeface="微软雅黑"/>
                <a:cs typeface="微软雅黑"/>
              </a:rPr>
              <a:t>二级指标：</a:t>
            </a:r>
            <a:r>
              <a:rPr lang="en-US" altLang="zh-CN" sz="2400">
                <a:latin typeface="微软雅黑"/>
                <a:ea typeface="微软雅黑"/>
                <a:cs typeface="微软雅黑"/>
              </a:rPr>
              <a:t> </a:t>
            </a:r>
            <a:r>
              <a:rPr lang="zh-CN" altLang="en-US" sz="2400">
                <a:latin typeface="微软雅黑"/>
                <a:ea typeface="微软雅黑"/>
                <a:cs typeface="微软雅黑"/>
              </a:rPr>
              <a:t>创新项目</a:t>
            </a:r>
            <a:endParaRPr lang="en-US" altLang="zh-CN" sz="2400">
              <a:latin typeface="微软雅黑"/>
              <a:ea typeface="微软雅黑"/>
              <a:cs typeface="微软雅黑"/>
            </a:endParaRPr>
          </a:p>
        </p:txBody>
      </p:sp>
      <p:sp>
        <p:nvSpPr>
          <p:cNvPr id="16" name="矩形 15"/>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7"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二 、指标内容</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2" name="矩形 21"/>
          <p:cNvSpPr/>
          <p:nvPr/>
        </p:nvSpPr>
        <p:spPr>
          <a:xfrm>
            <a:off x="3436938" y="676275"/>
            <a:ext cx="87582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500"/>
                                        <p:tgtEl>
                                          <p:spTgt spid="18"/>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a:grpSpLocks/>
          </p:cNvGrpSpPr>
          <p:nvPr/>
        </p:nvGrpSpPr>
        <p:grpSpPr bwMode="auto">
          <a:xfrm>
            <a:off x="2084388" y="1914525"/>
            <a:ext cx="8550275" cy="4251325"/>
            <a:chOff x="374651" y="1612900"/>
            <a:chExt cx="8235949" cy="4251325"/>
          </a:xfrm>
        </p:grpSpPr>
        <p:sp>
          <p:nvSpPr>
            <p:cNvPr id="21" name="矩形 4"/>
            <p:cNvSpPr/>
            <p:nvPr/>
          </p:nvSpPr>
          <p:spPr bwMode="auto">
            <a:xfrm>
              <a:off x="2948193" y="1612900"/>
              <a:ext cx="5662407" cy="849313"/>
            </a:xfrm>
            <a:custGeom>
              <a:avLst/>
              <a:gdLst/>
              <a:ahLst/>
              <a:cxnLst/>
              <a:rect l="l" t="t" r="r" b="b"/>
              <a:pathLst>
                <a:path w="5664008" h="444498">
                  <a:moveTo>
                    <a:pt x="0" y="0"/>
                  </a:moveTo>
                  <a:lnTo>
                    <a:pt x="5664008" y="0"/>
                  </a:lnTo>
                  <a:lnTo>
                    <a:pt x="5664008" y="444498"/>
                  </a:lnTo>
                  <a:lnTo>
                    <a:pt x="199593" y="444498"/>
                  </a:lnTo>
                  <a:lnTo>
                    <a:pt x="12774" y="1"/>
                  </a:lnTo>
                  <a:lnTo>
                    <a:pt x="0" y="1"/>
                  </a:lnTo>
                  <a:close/>
                </a:path>
              </a:pathLst>
            </a:custGeom>
            <a:gradFill>
              <a:gsLst>
                <a:gs pos="0">
                  <a:srgbClr val="F9F9F9">
                    <a:alpha val="60000"/>
                  </a:srgbClr>
                </a:gs>
                <a:gs pos="100000">
                  <a:srgbClr val="EAEAEA"/>
                </a:gs>
              </a:gsLst>
              <a:lin ang="10800000" scaled="0"/>
            </a:gradFill>
            <a:ln w="3175" cap="flat" cmpd="sng" algn="ctr">
              <a:noFill/>
              <a:prstDash val="solid"/>
            </a:ln>
            <a:effectLst/>
          </p:spPr>
          <p:txBody>
            <a:bodyPr lIns="540000" anchor="ctr"/>
            <a:lstStyle/>
            <a:p>
              <a:pPr>
                <a:lnSpc>
                  <a:spcPct val="150000"/>
                </a:lnSpc>
              </a:pPr>
              <a:r>
                <a:rPr lang="zh-CN" altLang="en-US">
                  <a:solidFill>
                    <a:srgbClr val="000000"/>
                  </a:solidFill>
                  <a:latin typeface="微软雅黑"/>
                  <a:ea typeface="微软雅黑"/>
                  <a:cs typeface="微软雅黑"/>
                </a:rPr>
                <a:t>      </a:t>
              </a:r>
              <a:r>
                <a:rPr lang="zh-CN" altLang="en-US" sz="2400">
                  <a:solidFill>
                    <a:srgbClr val="000000"/>
                  </a:solidFill>
                  <a:latin typeface="微软雅黑"/>
                  <a:ea typeface="微软雅黑"/>
                  <a:cs typeface="微软雅黑"/>
                </a:rPr>
                <a:t>前</a:t>
              </a:r>
              <a:r>
                <a:rPr lang="en-US" altLang="zh-CN" sz="2400">
                  <a:solidFill>
                    <a:srgbClr val="000000"/>
                  </a:solidFill>
                  <a:latin typeface="微软雅黑"/>
                  <a:ea typeface="微软雅黑"/>
                  <a:cs typeface="微软雅黑"/>
                </a:rPr>
                <a:t>20%  </a:t>
              </a:r>
              <a:r>
                <a:rPr lang="zh-CN" altLang="en-US" sz="2400">
                  <a:solidFill>
                    <a:srgbClr val="000000"/>
                  </a:solidFill>
                  <a:latin typeface="微软雅黑"/>
                  <a:ea typeface="微软雅黑"/>
                  <a:cs typeface="微软雅黑"/>
                </a:rPr>
                <a:t>的单位</a:t>
              </a:r>
              <a:r>
                <a:rPr lang="en-US" altLang="zh-CN" sz="2400">
                  <a:solidFill>
                    <a:srgbClr val="000000"/>
                  </a:solidFill>
                  <a:latin typeface="微软雅黑"/>
                  <a:ea typeface="微软雅黑"/>
                  <a:cs typeface="微软雅黑"/>
                </a:rPr>
                <a:t>      </a:t>
              </a:r>
              <a:r>
                <a:rPr lang="zh-CN" altLang="en-US" sz="2400">
                  <a:solidFill>
                    <a:srgbClr val="000000"/>
                  </a:solidFill>
                  <a:latin typeface="微软雅黑"/>
                  <a:ea typeface="微软雅黑"/>
                  <a:cs typeface="微软雅黑"/>
                </a:rPr>
                <a:t>系数</a:t>
              </a:r>
              <a:r>
                <a:rPr lang="en-US" altLang="zh-CN" sz="2800" b="1">
                  <a:solidFill>
                    <a:srgbClr val="C00000"/>
                  </a:solidFill>
                  <a:latin typeface="微软雅黑"/>
                  <a:ea typeface="微软雅黑"/>
                  <a:cs typeface="微软雅黑"/>
                </a:rPr>
                <a:t>1.06</a:t>
              </a:r>
              <a:endParaRPr lang="zh-CN" altLang="en-US" sz="2800" b="1">
                <a:solidFill>
                  <a:srgbClr val="C00000"/>
                </a:solidFill>
                <a:latin typeface="微软雅黑"/>
                <a:ea typeface="微软雅黑"/>
                <a:cs typeface="微软雅黑"/>
              </a:endParaRPr>
            </a:p>
          </p:txBody>
        </p:sp>
        <p:sp>
          <p:nvSpPr>
            <p:cNvPr id="34824" name="矩形 6"/>
            <p:cNvSpPr>
              <a:spLocks noChangeArrowheads="1"/>
            </p:cNvSpPr>
            <p:nvPr/>
          </p:nvSpPr>
          <p:spPr bwMode="auto">
            <a:xfrm>
              <a:off x="3492500" y="2871788"/>
              <a:ext cx="5118100" cy="743158"/>
            </a:xfrm>
            <a:custGeom>
              <a:avLst/>
              <a:gdLst>
                <a:gd name="T0" fmla="*/ 0 w 5118305"/>
                <a:gd name="T1" fmla="*/ 0 h 444498"/>
                <a:gd name="T2" fmla="*/ 5118305 w 5118305"/>
                <a:gd name="T3" fmla="*/ 444498 h 444498"/>
              </a:gdLst>
              <a:ahLst/>
              <a:cxnLst/>
              <a:rect l="T0" t="T1" r="T2" b="T3"/>
              <a:pathLst>
                <a:path w="5118305" h="444498">
                  <a:moveTo>
                    <a:pt x="0" y="0"/>
                  </a:moveTo>
                  <a:lnTo>
                    <a:pt x="5118305" y="0"/>
                  </a:lnTo>
                  <a:lnTo>
                    <a:pt x="5118305" y="444498"/>
                  </a:lnTo>
                  <a:lnTo>
                    <a:pt x="186820" y="444498"/>
                  </a:lnTo>
                  <a:close/>
                </a:path>
              </a:pathLst>
            </a:custGeom>
            <a:gradFill rotWithShape="0">
              <a:gsLst>
                <a:gs pos="0">
                  <a:srgbClr val="F9F9F9"/>
                </a:gs>
                <a:gs pos="100000">
                  <a:srgbClr val="EAEAEA"/>
                </a:gs>
              </a:gsLst>
              <a:lin ang="10800000"/>
            </a:gradFill>
            <a:ln w="3175" algn="ctr">
              <a:noFill/>
              <a:miter lim="800000"/>
              <a:headEnd/>
              <a:tailEnd/>
            </a:ln>
          </p:spPr>
          <p:txBody>
            <a:bodyPr lIns="540000" anchor="ctr"/>
            <a:lstStyle/>
            <a:p>
              <a:pPr>
                <a:lnSpc>
                  <a:spcPct val="150000"/>
                </a:lnSpc>
              </a:pPr>
              <a:r>
                <a:rPr lang="en-US" altLang="zh-CN" sz="2400">
                  <a:solidFill>
                    <a:srgbClr val="000000"/>
                  </a:solidFill>
                  <a:latin typeface="微软雅黑"/>
                  <a:ea typeface="微软雅黑"/>
                  <a:cs typeface="微软雅黑"/>
                </a:rPr>
                <a:t>20%-40%</a:t>
              </a:r>
              <a:r>
                <a:rPr lang="zh-CN" altLang="en-US" sz="2400">
                  <a:solidFill>
                    <a:srgbClr val="000000"/>
                  </a:solidFill>
                  <a:latin typeface="微软雅黑"/>
                  <a:ea typeface="微软雅黑"/>
                  <a:cs typeface="微软雅黑"/>
                </a:rPr>
                <a:t>的单位</a:t>
              </a:r>
              <a:r>
                <a:rPr lang="en-US" altLang="zh-CN" sz="2400">
                  <a:solidFill>
                    <a:srgbClr val="000000"/>
                  </a:solidFill>
                  <a:latin typeface="微软雅黑"/>
                  <a:ea typeface="微软雅黑"/>
                  <a:cs typeface="微软雅黑"/>
                </a:rPr>
                <a:t>       </a:t>
              </a:r>
              <a:r>
                <a:rPr lang="zh-CN" altLang="en-US" sz="2400">
                  <a:solidFill>
                    <a:srgbClr val="000000"/>
                  </a:solidFill>
                  <a:latin typeface="微软雅黑"/>
                  <a:ea typeface="微软雅黑"/>
                  <a:cs typeface="微软雅黑"/>
                </a:rPr>
                <a:t>系数</a:t>
              </a:r>
              <a:r>
                <a:rPr lang="en-US" altLang="zh-CN" sz="2800" b="1">
                  <a:solidFill>
                    <a:srgbClr val="C00000"/>
                  </a:solidFill>
                  <a:latin typeface="微软雅黑"/>
                  <a:ea typeface="微软雅黑"/>
                  <a:cs typeface="微软雅黑"/>
                </a:rPr>
                <a:t>1.04</a:t>
              </a:r>
              <a:r>
                <a:rPr lang="zh-CN" altLang="en-US" sz="2800">
                  <a:solidFill>
                    <a:srgbClr val="C00000"/>
                  </a:solidFill>
                  <a:latin typeface="微软雅黑"/>
                  <a:ea typeface="微软雅黑"/>
                  <a:cs typeface="微软雅黑"/>
                </a:rPr>
                <a:t> </a:t>
              </a:r>
              <a:r>
                <a:rPr lang="zh-CN" altLang="en-US">
                  <a:solidFill>
                    <a:srgbClr val="000000"/>
                  </a:solidFill>
                  <a:latin typeface="微软雅黑"/>
                  <a:ea typeface="微软雅黑"/>
                  <a:cs typeface="微软雅黑"/>
                </a:rPr>
                <a:t>   </a:t>
              </a:r>
              <a:endParaRPr lang="en-US" altLang="zh-CN">
                <a:solidFill>
                  <a:srgbClr val="000000"/>
                </a:solidFill>
                <a:latin typeface="微软雅黑"/>
                <a:ea typeface="微软雅黑"/>
                <a:cs typeface="微软雅黑"/>
              </a:endParaRPr>
            </a:p>
          </p:txBody>
        </p:sp>
        <p:sp>
          <p:nvSpPr>
            <p:cNvPr id="34825" name="矩形 8"/>
            <p:cNvSpPr>
              <a:spLocks noChangeArrowheads="1"/>
            </p:cNvSpPr>
            <p:nvPr/>
          </p:nvSpPr>
          <p:spPr bwMode="auto">
            <a:xfrm>
              <a:off x="3492500" y="4050449"/>
              <a:ext cx="5113337" cy="641161"/>
            </a:xfrm>
            <a:custGeom>
              <a:avLst/>
              <a:gdLst>
                <a:gd name="T0" fmla="*/ 0 w 5114362"/>
                <a:gd name="T1" fmla="*/ 0 h 444498"/>
                <a:gd name="T2" fmla="*/ 5114362 w 5114362"/>
                <a:gd name="T3" fmla="*/ 444498 h 444498"/>
              </a:gdLst>
              <a:ahLst/>
              <a:cxnLst/>
              <a:rect l="T0" t="T1" r="T2" b="T3"/>
              <a:pathLst>
                <a:path w="5114362" h="444498">
                  <a:moveTo>
                    <a:pt x="179323" y="0"/>
                  </a:moveTo>
                  <a:lnTo>
                    <a:pt x="5114362" y="0"/>
                  </a:lnTo>
                  <a:lnTo>
                    <a:pt x="5114362" y="444498"/>
                  </a:lnTo>
                  <a:lnTo>
                    <a:pt x="0" y="444498"/>
                  </a:lnTo>
                  <a:close/>
                </a:path>
              </a:pathLst>
            </a:custGeom>
            <a:gradFill rotWithShape="0">
              <a:gsLst>
                <a:gs pos="0">
                  <a:srgbClr val="F9F9F9"/>
                </a:gs>
                <a:gs pos="100000">
                  <a:srgbClr val="EAEAEA"/>
                </a:gs>
              </a:gsLst>
              <a:lin ang="10800000"/>
            </a:gradFill>
            <a:ln w="3175" algn="ctr">
              <a:noFill/>
              <a:miter lim="800000"/>
              <a:headEnd/>
              <a:tailEnd/>
            </a:ln>
          </p:spPr>
          <p:txBody>
            <a:bodyPr lIns="540000" anchor="ctr"/>
            <a:lstStyle/>
            <a:p>
              <a:pPr>
                <a:lnSpc>
                  <a:spcPct val="150000"/>
                </a:lnSpc>
              </a:pPr>
              <a:r>
                <a:rPr lang="en-US" altLang="zh-CN" sz="2400">
                  <a:solidFill>
                    <a:srgbClr val="000000"/>
                  </a:solidFill>
                  <a:latin typeface="微软雅黑"/>
                  <a:ea typeface="微软雅黑"/>
                  <a:cs typeface="微软雅黑"/>
                </a:rPr>
                <a:t>40%-80%</a:t>
              </a:r>
              <a:r>
                <a:rPr lang="zh-CN" altLang="en-US" sz="2400">
                  <a:solidFill>
                    <a:srgbClr val="000000"/>
                  </a:solidFill>
                  <a:latin typeface="微软雅黑"/>
                  <a:ea typeface="微软雅黑"/>
                  <a:cs typeface="微软雅黑"/>
                </a:rPr>
                <a:t>的单位</a:t>
              </a:r>
              <a:r>
                <a:rPr lang="en-US" altLang="zh-CN" sz="2400">
                  <a:solidFill>
                    <a:srgbClr val="000000"/>
                  </a:solidFill>
                  <a:latin typeface="微软雅黑"/>
                  <a:ea typeface="微软雅黑"/>
                  <a:cs typeface="微软雅黑"/>
                </a:rPr>
                <a:t>       </a:t>
              </a:r>
              <a:r>
                <a:rPr lang="zh-CN" altLang="en-US" sz="2400">
                  <a:solidFill>
                    <a:srgbClr val="000000"/>
                  </a:solidFill>
                  <a:latin typeface="微软雅黑"/>
                  <a:ea typeface="微软雅黑"/>
                  <a:cs typeface="微软雅黑"/>
                </a:rPr>
                <a:t>系数</a:t>
              </a:r>
              <a:r>
                <a:rPr lang="en-US" altLang="zh-CN" sz="2800" b="1">
                  <a:solidFill>
                    <a:srgbClr val="C00000"/>
                  </a:solidFill>
                  <a:latin typeface="微软雅黑"/>
                  <a:ea typeface="微软雅黑"/>
                  <a:cs typeface="微软雅黑"/>
                </a:rPr>
                <a:t>1.02</a:t>
              </a:r>
            </a:p>
          </p:txBody>
        </p:sp>
        <p:sp>
          <p:nvSpPr>
            <p:cNvPr id="27" name="矩形 10"/>
            <p:cNvSpPr/>
            <p:nvPr/>
          </p:nvSpPr>
          <p:spPr bwMode="auto">
            <a:xfrm>
              <a:off x="2986422" y="5127625"/>
              <a:ext cx="5624178" cy="736600"/>
            </a:xfrm>
            <a:custGeom>
              <a:avLst/>
              <a:gdLst/>
              <a:ahLst/>
              <a:cxnLst/>
              <a:rect l="l" t="t" r="r" b="b"/>
              <a:pathLst>
                <a:path w="5625908" h="444498">
                  <a:moveTo>
                    <a:pt x="179324" y="0"/>
                  </a:moveTo>
                  <a:lnTo>
                    <a:pt x="5625908" y="0"/>
                  </a:lnTo>
                  <a:lnTo>
                    <a:pt x="5625908" y="444498"/>
                  </a:lnTo>
                  <a:lnTo>
                    <a:pt x="0" y="444498"/>
                  </a:lnTo>
                  <a:close/>
                </a:path>
              </a:pathLst>
            </a:custGeom>
            <a:gradFill>
              <a:gsLst>
                <a:gs pos="0">
                  <a:srgbClr val="F9F9F9"/>
                </a:gs>
                <a:gs pos="100000">
                  <a:srgbClr val="EAEAEA"/>
                </a:gs>
              </a:gsLst>
              <a:lin ang="10800000" scaled="0"/>
            </a:gradFill>
            <a:ln w="3175" cap="flat" cmpd="sng" algn="ctr">
              <a:noFill/>
              <a:prstDash val="solid"/>
            </a:ln>
            <a:effectLst/>
          </p:spPr>
          <p:txBody>
            <a:bodyPr lIns="540000" anchor="ctr"/>
            <a:lstStyle/>
            <a:p>
              <a:pPr>
                <a:lnSpc>
                  <a:spcPct val="150000"/>
                </a:lnSpc>
              </a:pPr>
              <a:r>
                <a:rPr lang="en-US" altLang="zh-CN" sz="2400">
                  <a:solidFill>
                    <a:srgbClr val="4D4D4D"/>
                  </a:solidFill>
                  <a:latin typeface="微软雅黑"/>
                  <a:ea typeface="微软雅黑"/>
                  <a:cs typeface="微软雅黑"/>
                </a:rPr>
                <a:t>    </a:t>
              </a:r>
              <a:r>
                <a:rPr lang="zh-CN" altLang="en-US" sz="2400">
                  <a:solidFill>
                    <a:srgbClr val="4D4D4D"/>
                  </a:solidFill>
                  <a:latin typeface="微软雅黑"/>
                  <a:ea typeface="微软雅黑"/>
                  <a:cs typeface="微软雅黑"/>
                </a:rPr>
                <a:t>后</a:t>
              </a:r>
              <a:r>
                <a:rPr lang="en-US" altLang="zh-CN" sz="2400">
                  <a:solidFill>
                    <a:srgbClr val="4D4D4D"/>
                  </a:solidFill>
                  <a:latin typeface="微软雅黑"/>
                  <a:ea typeface="微软雅黑"/>
                  <a:cs typeface="微软雅黑"/>
                </a:rPr>
                <a:t>20%</a:t>
              </a:r>
              <a:r>
                <a:rPr lang="zh-CN" altLang="en-US" sz="2400">
                  <a:solidFill>
                    <a:srgbClr val="4D4D4D"/>
                  </a:solidFill>
                  <a:latin typeface="微软雅黑"/>
                  <a:ea typeface="微软雅黑"/>
                  <a:cs typeface="微软雅黑"/>
                </a:rPr>
                <a:t>的单位         系数</a:t>
              </a:r>
              <a:r>
                <a:rPr lang="en-US" altLang="zh-CN" sz="2800" b="1">
                  <a:solidFill>
                    <a:srgbClr val="C00000"/>
                  </a:solidFill>
                  <a:latin typeface="微软雅黑"/>
                  <a:ea typeface="微软雅黑"/>
                  <a:cs typeface="微软雅黑"/>
                </a:rPr>
                <a:t>1.00</a:t>
              </a:r>
              <a:endParaRPr lang="zh-CN" altLang="en-US" sz="2800" b="1">
                <a:solidFill>
                  <a:srgbClr val="C00000"/>
                </a:solidFill>
                <a:latin typeface="微软雅黑"/>
                <a:ea typeface="微软雅黑"/>
                <a:cs typeface="微软雅黑"/>
              </a:endParaRPr>
            </a:p>
          </p:txBody>
        </p:sp>
        <p:sp>
          <p:nvSpPr>
            <p:cNvPr id="28" name="矩形 1"/>
            <p:cNvSpPr/>
            <p:nvPr/>
          </p:nvSpPr>
          <p:spPr>
            <a:xfrm>
              <a:off x="374651" y="1616075"/>
              <a:ext cx="3117916" cy="4248150"/>
            </a:xfrm>
            <a:custGeom>
              <a:avLst/>
              <a:gdLst/>
              <a:ahLst/>
              <a:cxnLst/>
              <a:rect l="l" t="t" r="r" b="b"/>
              <a:pathLst>
                <a:path w="3473450" h="4248150">
                  <a:moveTo>
                    <a:pt x="0" y="0"/>
                  </a:moveTo>
                  <a:lnTo>
                    <a:pt x="2585920" y="0"/>
                  </a:lnTo>
                  <a:lnTo>
                    <a:pt x="3473450" y="2111331"/>
                  </a:lnTo>
                  <a:lnTo>
                    <a:pt x="2611249" y="4248150"/>
                  </a:lnTo>
                  <a:lnTo>
                    <a:pt x="0" y="4248150"/>
                  </a:lnTo>
                  <a:close/>
                </a:path>
              </a:pathLst>
            </a:custGeom>
            <a:gradFill>
              <a:gsLst>
                <a:gs pos="0">
                  <a:srgbClr val="F68426">
                    <a:lumMod val="60000"/>
                    <a:lumOff val="40000"/>
                  </a:srgbClr>
                </a:gs>
                <a:gs pos="100000">
                  <a:srgbClr val="F68426"/>
                </a:gs>
              </a:gsLst>
              <a:lin ang="5400000" scaled="0"/>
            </a:gradFill>
            <a:ln w="25400" cap="flat" cmpd="sng" algn="ctr">
              <a:noFill/>
              <a:prstDash val="solid"/>
            </a:ln>
            <a:effectLst>
              <a:outerShdw blurRad="50800" dist="38100" dir="2700000" algn="tl" rotWithShape="0">
                <a:prstClr val="black">
                  <a:alpha val="40000"/>
                </a:prstClr>
              </a:outerShdw>
            </a:effectLst>
          </p:spPr>
          <p:txBody>
            <a:bodyPr lIns="180000" rIns="810000" anchor="ctr"/>
            <a:lstStyle/>
            <a:p>
              <a:pPr fontAlgn="auto">
                <a:lnSpc>
                  <a:spcPct val="150000"/>
                </a:lnSpc>
                <a:spcBef>
                  <a:spcPts val="0"/>
                </a:spcBef>
                <a:spcAft>
                  <a:spcPts val="0"/>
                </a:spcAft>
                <a:defRPr/>
              </a:pPr>
              <a:endParaRPr lang="zh-CN" altLang="en-US" sz="1600" kern="0" dirty="0">
                <a:solidFill>
                  <a:srgbClr val="FFFFFF"/>
                </a:solidFill>
                <a:latin typeface="微软雅黑" pitchFamily="34" charset="-122"/>
                <a:ea typeface="微软雅黑" pitchFamily="34" charset="-122"/>
              </a:endParaRPr>
            </a:p>
          </p:txBody>
        </p:sp>
      </p:grpSp>
      <p:sp>
        <p:nvSpPr>
          <p:cNvPr id="10" name="矩形 9"/>
          <p:cNvSpPr/>
          <p:nvPr/>
        </p:nvSpPr>
        <p:spPr>
          <a:xfrm>
            <a:off x="2929235" y="2259841"/>
            <a:ext cx="489238" cy="3539430"/>
          </a:xfrm>
          <a:prstGeom prst="rect">
            <a:avLst/>
          </a:prstGeom>
        </p:spPr>
        <p:txBody>
          <a:bodyPr>
            <a:spAutoFit/>
          </a:bodyPr>
          <a:lstStyle/>
          <a:p>
            <a:pPr fontAlgn="auto">
              <a:spcBef>
                <a:spcPts val="0"/>
              </a:spcBef>
              <a:spcAft>
                <a:spcPts val="0"/>
              </a:spcAft>
              <a:defRPr/>
            </a:pPr>
            <a:r>
              <a:rPr lang="zh-CN" altLang="en-US" sz="3200" b="1" dirty="0">
                <a:ln w="18415" cmpd="sng">
                  <a:solidFill>
                    <a:srgbClr val="FFFFFF"/>
                  </a:solidFill>
                  <a:prstDash val="solid"/>
                </a:ln>
                <a:solidFill>
                  <a:srgbClr val="C00000"/>
                </a:solidFill>
                <a:effectLst>
                  <a:outerShdw blurRad="63500" dir="3600000" algn="tl" rotWithShape="0">
                    <a:srgbClr val="000000">
                      <a:alpha val="70000"/>
                    </a:srgbClr>
                  </a:outerShdw>
                </a:effectLst>
                <a:latin typeface="微软雅黑" pitchFamily="34" charset="-122"/>
                <a:ea typeface="微软雅黑" pitchFamily="34" charset="-122"/>
              </a:rPr>
              <a:t>奖励性绩效工资</a:t>
            </a:r>
            <a:endParaRPr lang="en-US" altLang="zh-CN" sz="3200" b="1" dirty="0">
              <a:ln w="18415" cmpd="sng">
                <a:solidFill>
                  <a:srgbClr val="FFFFFF"/>
                </a:solidFill>
                <a:prstDash val="solid"/>
              </a:ln>
              <a:solidFill>
                <a:srgbClr val="C00000"/>
              </a:solidFill>
              <a:effectLst>
                <a:outerShdw blurRad="63500" dir="3600000" algn="tl" rotWithShape="0">
                  <a:srgbClr val="000000">
                    <a:alpha val="70000"/>
                  </a:srgbClr>
                </a:outerShdw>
              </a:effectLst>
              <a:latin typeface="微软雅黑" pitchFamily="34" charset="-122"/>
              <a:ea typeface="微软雅黑" pitchFamily="34" charset="-122"/>
            </a:endParaRPr>
          </a:p>
        </p:txBody>
      </p:sp>
      <p:sp>
        <p:nvSpPr>
          <p:cNvPr id="32" name="矩形 31"/>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33"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三 、考核应用 </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4" name="矩形 33"/>
          <p:cNvSpPr/>
          <p:nvPr/>
        </p:nvSpPr>
        <p:spPr>
          <a:xfrm>
            <a:off x="3436938" y="676275"/>
            <a:ext cx="87582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2" name="矩形 11"/>
          <p:cNvSpPr>
            <a:spLocks noChangeArrowheads="1"/>
          </p:cNvSpPr>
          <p:nvPr/>
        </p:nvSpPr>
        <p:spPr bwMode="auto">
          <a:xfrm>
            <a:off x="2084388" y="1136650"/>
            <a:ext cx="6289675" cy="522288"/>
          </a:xfrm>
          <a:prstGeom prst="rect">
            <a:avLst/>
          </a:prstGeom>
          <a:noFill/>
          <a:ln w="9525">
            <a:noFill/>
            <a:miter lim="800000"/>
            <a:headEnd/>
            <a:tailEnd/>
          </a:ln>
        </p:spPr>
        <p:txBody>
          <a:bodyPr wrap="none">
            <a:spAutoFit/>
          </a:bodyPr>
          <a:lstStyle/>
          <a:p>
            <a:pPr>
              <a:spcBef>
                <a:spcPts val="600"/>
              </a:spcBef>
            </a:pPr>
            <a:r>
              <a:rPr lang="zh-CN" altLang="en-US" sz="2800" b="1">
                <a:solidFill>
                  <a:srgbClr val="C00000"/>
                </a:solidFill>
                <a:latin typeface="微软雅黑"/>
                <a:ea typeface="微软雅黑"/>
                <a:cs typeface="微软雅黑"/>
              </a:rPr>
              <a:t>部门、干部年度考核评价的主要依据。</a:t>
            </a:r>
            <a:endParaRPr lang="en-US" altLang="zh-CN" sz="2800" b="1">
              <a:solidFill>
                <a:srgbClr val="C00000"/>
              </a:solidFill>
              <a:latin typeface="微软雅黑"/>
              <a:ea typeface="微软雅黑"/>
              <a:cs typeface="微软雅黑"/>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900" decel="100000" fill="hold"/>
                                        <p:tgtEl>
                                          <p:spTgt spid="2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5" name="组合 4"/>
          <p:cNvGrpSpPr>
            <a:grpSpLocks/>
          </p:cNvGrpSpPr>
          <p:nvPr/>
        </p:nvGrpSpPr>
        <p:grpSpPr bwMode="auto">
          <a:xfrm>
            <a:off x="5570538" y="3808413"/>
            <a:ext cx="1158875" cy="1136650"/>
            <a:chOff x="3131840" y="1557663"/>
            <a:chExt cx="1540556" cy="1540560"/>
          </a:xfrm>
        </p:grpSpPr>
        <p:sp>
          <p:nvSpPr>
            <p:cNvPr id="18" name="椭圆 17"/>
            <p:cNvSpPr/>
            <p:nvPr/>
          </p:nvSpPr>
          <p:spPr bwMode="auto">
            <a:xfrm rot="1267204">
              <a:off x="3131840" y="1557663"/>
              <a:ext cx="1540556" cy="1540560"/>
            </a:xfrm>
            <a:prstGeom prst="ellipse">
              <a:avLst/>
            </a:prstGeom>
            <a:gradFill flip="none" rotWithShape="1">
              <a:gsLst>
                <a:gs pos="2000">
                  <a:srgbClr val="60A929"/>
                </a:gs>
                <a:gs pos="100000">
                  <a:srgbClr val="B8EB15"/>
                </a:gs>
              </a:gsLst>
              <a:lin ang="10800000" scaled="1"/>
              <a:tileRect/>
            </a:gradFill>
            <a:ln>
              <a:solidFill>
                <a:srgbClr val="92D050"/>
              </a:solidFill>
            </a:ln>
            <a:effectLst>
              <a:reflection blurRad="6350" stA="52000" endA="300" endPos="35000" dir="5400000" sy="-100000" algn="bl" rotWithShape="0"/>
            </a:effectLst>
            <a:scene3d>
              <a:camera prst="orthographicFront">
                <a:rot lat="0" lon="0" rev="0"/>
              </a:camera>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sp>
          <p:nvSpPr>
            <p:cNvPr id="19" name="椭圆 18"/>
            <p:cNvSpPr/>
            <p:nvPr/>
          </p:nvSpPr>
          <p:spPr bwMode="auto">
            <a:xfrm rot="2140418">
              <a:off x="3302778" y="1624363"/>
              <a:ext cx="1270431" cy="1164027"/>
            </a:xfrm>
            <a:prstGeom prst="ellipse">
              <a:avLst/>
            </a:prstGeom>
            <a:gradFill flip="none" rotWithShape="1">
              <a:gsLst>
                <a:gs pos="0">
                  <a:schemeClr val="bg1">
                    <a:alpha val="0"/>
                  </a:schemeClr>
                </a:gs>
                <a:gs pos="16000">
                  <a:schemeClr val="bg1">
                    <a:alpha val="87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sp>
          <p:nvSpPr>
            <p:cNvPr id="20" name="椭圆 19"/>
            <p:cNvSpPr/>
            <p:nvPr/>
          </p:nvSpPr>
          <p:spPr>
            <a:xfrm>
              <a:off x="3328102" y="1755612"/>
              <a:ext cx="1154362" cy="11554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grpSp>
      <p:grpSp>
        <p:nvGrpSpPr>
          <p:cNvPr id="36866" name="组合 5"/>
          <p:cNvGrpSpPr>
            <a:grpSpLocks/>
          </p:cNvGrpSpPr>
          <p:nvPr/>
        </p:nvGrpSpPr>
        <p:grpSpPr bwMode="auto">
          <a:xfrm>
            <a:off x="7594600" y="3624263"/>
            <a:ext cx="1160463" cy="1136650"/>
            <a:chOff x="6622059" y="1134528"/>
            <a:chExt cx="1540556" cy="1540560"/>
          </a:xfrm>
        </p:grpSpPr>
        <p:sp>
          <p:nvSpPr>
            <p:cNvPr id="15" name="椭圆 14"/>
            <p:cNvSpPr/>
            <p:nvPr/>
          </p:nvSpPr>
          <p:spPr bwMode="auto">
            <a:xfrm rot="1267204">
              <a:off x="6622059" y="1134528"/>
              <a:ext cx="1540556" cy="1540560"/>
            </a:xfrm>
            <a:prstGeom prst="ellipse">
              <a:avLst/>
            </a:prstGeom>
            <a:gradFill flip="none" rotWithShape="1">
              <a:gsLst>
                <a:gs pos="2000">
                  <a:srgbClr val="C63D18"/>
                </a:gs>
                <a:gs pos="100000">
                  <a:srgbClr val="FDA403"/>
                </a:gs>
              </a:gsLst>
              <a:lin ang="10800000" scaled="1"/>
              <a:tileRect/>
            </a:gradFill>
            <a:ln>
              <a:solidFill>
                <a:srgbClr val="E59609"/>
              </a:solidFill>
            </a:ln>
            <a:effectLst>
              <a:reflection blurRad="6350" stA="52000" endA="300" endPos="35000" dir="5400000" sy="-100000" algn="bl" rotWithShape="0"/>
            </a:effectLst>
            <a:scene3d>
              <a:camera prst="orthographicFront">
                <a:rot lat="0" lon="0" rev="0"/>
              </a:camera>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sp>
          <p:nvSpPr>
            <p:cNvPr id="16" name="椭圆 15"/>
            <p:cNvSpPr/>
            <p:nvPr/>
          </p:nvSpPr>
          <p:spPr bwMode="auto">
            <a:xfrm rot="2140418">
              <a:off x="6815946" y="1201228"/>
              <a:ext cx="1270801" cy="1164027"/>
            </a:xfrm>
            <a:prstGeom prst="ellipse">
              <a:avLst/>
            </a:prstGeom>
            <a:gradFill flip="none" rotWithShape="1">
              <a:gsLst>
                <a:gs pos="0">
                  <a:schemeClr val="bg1">
                    <a:alpha val="0"/>
                  </a:schemeClr>
                </a:gs>
                <a:gs pos="16000">
                  <a:schemeClr val="bg1">
                    <a:alpha val="87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sp>
          <p:nvSpPr>
            <p:cNvPr id="17" name="椭圆 16"/>
            <p:cNvSpPr/>
            <p:nvPr/>
          </p:nvSpPr>
          <p:spPr>
            <a:xfrm>
              <a:off x="6818054" y="1332477"/>
              <a:ext cx="1154890" cy="11554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grpSp>
      <p:sp>
        <p:nvSpPr>
          <p:cNvPr id="36867" name="TextBox 7"/>
          <p:cNvSpPr txBox="1">
            <a:spLocks noChangeArrowheads="1"/>
          </p:cNvSpPr>
          <p:nvPr/>
        </p:nvSpPr>
        <p:spPr bwMode="auto">
          <a:xfrm>
            <a:off x="5649913" y="4024313"/>
            <a:ext cx="1030287" cy="708025"/>
          </a:xfrm>
          <a:prstGeom prst="rect">
            <a:avLst/>
          </a:prstGeom>
          <a:noFill/>
          <a:ln w="9525">
            <a:noFill/>
            <a:miter lim="800000"/>
            <a:headEnd/>
            <a:tailEnd/>
          </a:ln>
        </p:spPr>
        <p:txBody>
          <a:bodyPr>
            <a:spAutoFit/>
          </a:bodyPr>
          <a:lstStyle/>
          <a:p>
            <a:pPr algn="ctr"/>
            <a:r>
              <a:rPr lang="zh-CN" altLang="en-US" sz="2000">
                <a:solidFill>
                  <a:srgbClr val="77933C"/>
                </a:solidFill>
                <a:latin typeface="微软雅黑"/>
                <a:ea typeface="微软雅黑"/>
                <a:cs typeface="微软雅黑"/>
              </a:rPr>
              <a:t>存在</a:t>
            </a:r>
            <a:endParaRPr lang="en-US" altLang="zh-CN" sz="2000">
              <a:solidFill>
                <a:srgbClr val="77933C"/>
              </a:solidFill>
              <a:latin typeface="微软雅黑"/>
              <a:ea typeface="微软雅黑"/>
              <a:cs typeface="微软雅黑"/>
            </a:endParaRPr>
          </a:p>
          <a:p>
            <a:pPr algn="ctr"/>
            <a:r>
              <a:rPr lang="zh-CN" altLang="en-US" sz="2000">
                <a:solidFill>
                  <a:srgbClr val="77933C"/>
                </a:solidFill>
                <a:latin typeface="微软雅黑"/>
                <a:ea typeface="微软雅黑"/>
                <a:cs typeface="微软雅黑"/>
              </a:rPr>
              <a:t>问题</a:t>
            </a:r>
          </a:p>
        </p:txBody>
      </p:sp>
      <p:sp>
        <p:nvSpPr>
          <p:cNvPr id="36868" name="TextBox 10"/>
          <p:cNvSpPr txBox="1">
            <a:spLocks noChangeArrowheads="1"/>
          </p:cNvSpPr>
          <p:nvPr/>
        </p:nvSpPr>
        <p:spPr bwMode="auto">
          <a:xfrm>
            <a:off x="7678738" y="3829050"/>
            <a:ext cx="1030287" cy="708025"/>
          </a:xfrm>
          <a:prstGeom prst="rect">
            <a:avLst/>
          </a:prstGeom>
          <a:noFill/>
          <a:ln w="9525">
            <a:noFill/>
            <a:miter lim="800000"/>
            <a:headEnd/>
            <a:tailEnd/>
          </a:ln>
        </p:spPr>
        <p:txBody>
          <a:bodyPr>
            <a:spAutoFit/>
          </a:bodyPr>
          <a:lstStyle/>
          <a:p>
            <a:pPr algn="ctr"/>
            <a:r>
              <a:rPr lang="zh-CN" altLang="en-US" sz="2000">
                <a:solidFill>
                  <a:srgbClr val="FC5104"/>
                </a:solidFill>
                <a:latin typeface="微软雅黑"/>
                <a:ea typeface="微软雅黑"/>
                <a:cs typeface="微软雅黑"/>
              </a:rPr>
              <a:t>框架</a:t>
            </a:r>
            <a:endParaRPr lang="en-US" altLang="zh-CN" sz="2000">
              <a:solidFill>
                <a:srgbClr val="FC5104"/>
              </a:solidFill>
              <a:latin typeface="微软雅黑"/>
              <a:ea typeface="微软雅黑"/>
              <a:cs typeface="微软雅黑"/>
            </a:endParaRPr>
          </a:p>
          <a:p>
            <a:pPr algn="ctr"/>
            <a:r>
              <a:rPr lang="zh-CN" altLang="en-US" sz="2000">
                <a:solidFill>
                  <a:srgbClr val="FC5104"/>
                </a:solidFill>
                <a:latin typeface="微软雅黑"/>
                <a:ea typeface="微软雅黑"/>
                <a:cs typeface="微软雅黑"/>
              </a:rPr>
              <a:t>结构</a:t>
            </a:r>
          </a:p>
        </p:txBody>
      </p:sp>
      <p:grpSp>
        <p:nvGrpSpPr>
          <p:cNvPr id="36869" name="组合 29"/>
          <p:cNvGrpSpPr>
            <a:grpSpLocks/>
          </p:cNvGrpSpPr>
          <p:nvPr/>
        </p:nvGrpSpPr>
        <p:grpSpPr bwMode="auto">
          <a:xfrm>
            <a:off x="1614488" y="2713038"/>
            <a:ext cx="1160462" cy="1136650"/>
            <a:chOff x="4683572" y="1140010"/>
            <a:chExt cx="1540556" cy="1540560"/>
          </a:xfrm>
        </p:grpSpPr>
        <p:sp>
          <p:nvSpPr>
            <p:cNvPr id="35" name="椭圆 34"/>
            <p:cNvSpPr/>
            <p:nvPr/>
          </p:nvSpPr>
          <p:spPr bwMode="auto">
            <a:xfrm rot="1267204">
              <a:off x="4683572" y="1140010"/>
              <a:ext cx="1540556" cy="1540560"/>
            </a:xfrm>
            <a:prstGeom prst="ellipse">
              <a:avLst/>
            </a:prstGeom>
            <a:gradFill flip="none" rotWithShape="1">
              <a:gsLst>
                <a:gs pos="2000">
                  <a:srgbClr val="0070C0"/>
                </a:gs>
                <a:gs pos="100000">
                  <a:srgbClr val="00B0F0"/>
                </a:gs>
              </a:gsLst>
              <a:lin ang="10800000" scaled="1"/>
              <a:tileRect/>
            </a:gradFill>
            <a:ln>
              <a:solidFill>
                <a:srgbClr val="0070C0"/>
              </a:solidFill>
            </a:ln>
            <a:effectLst>
              <a:reflection blurRad="6350" stA="52000" endA="300" endPos="35000" dir="5400000" sy="-100000" algn="bl" rotWithShape="0"/>
            </a:effectLst>
            <a:scene3d>
              <a:camera prst="orthographicFront">
                <a:rot lat="0" lon="0" rev="0"/>
              </a:camera>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sp>
          <p:nvSpPr>
            <p:cNvPr id="36" name="椭圆 35"/>
            <p:cNvSpPr/>
            <p:nvPr/>
          </p:nvSpPr>
          <p:spPr bwMode="auto">
            <a:xfrm rot="2140418">
              <a:off x="4877459" y="1206710"/>
              <a:ext cx="1270801" cy="1164027"/>
            </a:xfrm>
            <a:prstGeom prst="ellipse">
              <a:avLst/>
            </a:prstGeom>
            <a:gradFill flip="none" rotWithShape="1">
              <a:gsLst>
                <a:gs pos="0">
                  <a:schemeClr val="bg1">
                    <a:alpha val="0"/>
                  </a:schemeClr>
                </a:gs>
                <a:gs pos="16000">
                  <a:schemeClr val="bg1">
                    <a:alpha val="87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sp>
          <p:nvSpPr>
            <p:cNvPr id="37" name="椭圆 36"/>
            <p:cNvSpPr/>
            <p:nvPr/>
          </p:nvSpPr>
          <p:spPr>
            <a:xfrm>
              <a:off x="4879566" y="1337959"/>
              <a:ext cx="1154891" cy="11554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grpSp>
      <p:sp>
        <p:nvSpPr>
          <p:cNvPr id="36870" name="TextBox 32"/>
          <p:cNvSpPr txBox="1">
            <a:spLocks noChangeArrowheads="1"/>
          </p:cNvSpPr>
          <p:nvPr/>
        </p:nvSpPr>
        <p:spPr bwMode="auto">
          <a:xfrm>
            <a:off x="1695450" y="2928938"/>
            <a:ext cx="1030288" cy="708025"/>
          </a:xfrm>
          <a:prstGeom prst="rect">
            <a:avLst/>
          </a:prstGeom>
          <a:noFill/>
          <a:ln w="9525">
            <a:noFill/>
            <a:miter lim="800000"/>
            <a:headEnd/>
            <a:tailEnd/>
          </a:ln>
        </p:spPr>
        <p:txBody>
          <a:bodyPr>
            <a:spAutoFit/>
          </a:bodyPr>
          <a:lstStyle/>
          <a:p>
            <a:pPr algn="ctr"/>
            <a:r>
              <a:rPr lang="zh-CN" altLang="en-US" sz="2000">
                <a:solidFill>
                  <a:srgbClr val="0070C0"/>
                </a:solidFill>
                <a:latin typeface="微软雅黑"/>
                <a:ea typeface="微软雅黑"/>
                <a:cs typeface="微软雅黑"/>
              </a:rPr>
              <a:t>建设</a:t>
            </a:r>
            <a:endParaRPr lang="en-US" altLang="zh-CN" sz="2000">
              <a:solidFill>
                <a:srgbClr val="0070C0"/>
              </a:solidFill>
              <a:latin typeface="微软雅黑"/>
              <a:ea typeface="微软雅黑"/>
              <a:cs typeface="微软雅黑"/>
            </a:endParaRPr>
          </a:p>
          <a:p>
            <a:pPr algn="ctr"/>
            <a:r>
              <a:rPr lang="zh-CN" altLang="en-US" sz="2000">
                <a:solidFill>
                  <a:srgbClr val="0070C0"/>
                </a:solidFill>
                <a:latin typeface="微软雅黑"/>
                <a:ea typeface="微软雅黑"/>
                <a:cs typeface="微软雅黑"/>
              </a:rPr>
              <a:t>依据</a:t>
            </a:r>
          </a:p>
        </p:txBody>
      </p:sp>
      <p:grpSp>
        <p:nvGrpSpPr>
          <p:cNvPr id="36871" name="组合 29"/>
          <p:cNvGrpSpPr>
            <a:grpSpLocks/>
          </p:cNvGrpSpPr>
          <p:nvPr/>
        </p:nvGrpSpPr>
        <p:grpSpPr bwMode="auto">
          <a:xfrm>
            <a:off x="3554413" y="3608388"/>
            <a:ext cx="1158875" cy="1136650"/>
            <a:chOff x="4683572" y="1140010"/>
            <a:chExt cx="1540556" cy="1540560"/>
          </a:xfrm>
        </p:grpSpPr>
        <p:sp>
          <p:nvSpPr>
            <p:cNvPr id="22" name="椭圆 21"/>
            <p:cNvSpPr/>
            <p:nvPr/>
          </p:nvSpPr>
          <p:spPr bwMode="auto">
            <a:xfrm rot="1267204">
              <a:off x="4683572" y="1140010"/>
              <a:ext cx="1540556" cy="1540560"/>
            </a:xfrm>
            <a:prstGeom prst="ellipse">
              <a:avLst/>
            </a:prstGeom>
            <a:gradFill flip="none" rotWithShape="1">
              <a:gsLst>
                <a:gs pos="2000">
                  <a:srgbClr val="0070C0"/>
                </a:gs>
                <a:gs pos="100000">
                  <a:srgbClr val="00B0F0"/>
                </a:gs>
              </a:gsLst>
              <a:lin ang="10800000" scaled="1"/>
              <a:tileRect/>
            </a:gradFill>
            <a:ln>
              <a:solidFill>
                <a:srgbClr val="0070C0"/>
              </a:solidFill>
            </a:ln>
            <a:effectLst>
              <a:reflection blurRad="6350" stA="52000" endA="300" endPos="35000" dir="5400000" sy="-100000" algn="bl" rotWithShape="0"/>
            </a:effectLst>
            <a:scene3d>
              <a:camera prst="orthographicFront">
                <a:rot lat="0" lon="0" rev="0"/>
              </a:camera>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sp>
          <p:nvSpPr>
            <p:cNvPr id="23" name="椭圆 22"/>
            <p:cNvSpPr/>
            <p:nvPr/>
          </p:nvSpPr>
          <p:spPr bwMode="auto">
            <a:xfrm rot="2140418">
              <a:off x="4877724" y="1206710"/>
              <a:ext cx="1270431" cy="1164027"/>
            </a:xfrm>
            <a:prstGeom prst="ellipse">
              <a:avLst/>
            </a:prstGeom>
            <a:gradFill flip="none" rotWithShape="1">
              <a:gsLst>
                <a:gs pos="0">
                  <a:schemeClr val="bg1">
                    <a:alpha val="0"/>
                  </a:schemeClr>
                </a:gs>
                <a:gs pos="16000">
                  <a:schemeClr val="bg1">
                    <a:alpha val="87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sp>
          <p:nvSpPr>
            <p:cNvPr id="24" name="椭圆 23"/>
            <p:cNvSpPr/>
            <p:nvPr/>
          </p:nvSpPr>
          <p:spPr>
            <a:xfrm>
              <a:off x="4879834" y="1337959"/>
              <a:ext cx="1154362" cy="11554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grpSp>
      <p:sp>
        <p:nvSpPr>
          <p:cNvPr id="36872" name="TextBox 32"/>
          <p:cNvSpPr txBox="1">
            <a:spLocks noChangeArrowheads="1"/>
          </p:cNvSpPr>
          <p:nvPr/>
        </p:nvSpPr>
        <p:spPr bwMode="auto">
          <a:xfrm>
            <a:off x="3633788" y="3824288"/>
            <a:ext cx="1030287" cy="708025"/>
          </a:xfrm>
          <a:prstGeom prst="rect">
            <a:avLst/>
          </a:prstGeom>
          <a:noFill/>
          <a:ln w="9525">
            <a:noFill/>
            <a:miter lim="800000"/>
            <a:headEnd/>
            <a:tailEnd/>
          </a:ln>
        </p:spPr>
        <p:txBody>
          <a:bodyPr>
            <a:spAutoFit/>
          </a:bodyPr>
          <a:lstStyle/>
          <a:p>
            <a:pPr algn="ctr"/>
            <a:r>
              <a:rPr lang="zh-CN" altLang="en-US" sz="2000">
                <a:solidFill>
                  <a:srgbClr val="0070C0"/>
                </a:solidFill>
                <a:latin typeface="微软雅黑"/>
                <a:ea typeface="微软雅黑"/>
                <a:cs typeface="微软雅黑"/>
              </a:rPr>
              <a:t>建设</a:t>
            </a:r>
            <a:endParaRPr lang="en-US" altLang="zh-CN" sz="2000">
              <a:solidFill>
                <a:srgbClr val="0070C0"/>
              </a:solidFill>
              <a:latin typeface="微软雅黑"/>
              <a:ea typeface="微软雅黑"/>
              <a:cs typeface="微软雅黑"/>
            </a:endParaRPr>
          </a:p>
          <a:p>
            <a:pPr algn="ctr"/>
            <a:r>
              <a:rPr lang="zh-CN" altLang="en-US" sz="2000">
                <a:solidFill>
                  <a:srgbClr val="0070C0"/>
                </a:solidFill>
                <a:latin typeface="微软雅黑"/>
                <a:ea typeface="微软雅黑"/>
                <a:cs typeface="微软雅黑"/>
              </a:rPr>
              <a:t>基础</a:t>
            </a:r>
          </a:p>
        </p:txBody>
      </p:sp>
      <p:grpSp>
        <p:nvGrpSpPr>
          <p:cNvPr id="36873" name="组合 5"/>
          <p:cNvGrpSpPr>
            <a:grpSpLocks/>
          </p:cNvGrpSpPr>
          <p:nvPr/>
        </p:nvGrpSpPr>
        <p:grpSpPr bwMode="auto">
          <a:xfrm>
            <a:off x="9313863" y="2763838"/>
            <a:ext cx="1158875" cy="1136650"/>
            <a:chOff x="6622059" y="1134528"/>
            <a:chExt cx="1540556" cy="1540560"/>
          </a:xfrm>
        </p:grpSpPr>
        <p:sp>
          <p:nvSpPr>
            <p:cNvPr id="28" name="椭圆 27"/>
            <p:cNvSpPr/>
            <p:nvPr/>
          </p:nvSpPr>
          <p:spPr bwMode="auto">
            <a:xfrm rot="1267204">
              <a:off x="6622059" y="1134528"/>
              <a:ext cx="1540556" cy="1540560"/>
            </a:xfrm>
            <a:prstGeom prst="ellipse">
              <a:avLst/>
            </a:prstGeom>
            <a:gradFill flip="none" rotWithShape="1">
              <a:gsLst>
                <a:gs pos="2000">
                  <a:srgbClr val="C63D18"/>
                </a:gs>
                <a:gs pos="100000">
                  <a:srgbClr val="FDA403"/>
                </a:gs>
              </a:gsLst>
              <a:lin ang="10800000" scaled="1"/>
              <a:tileRect/>
            </a:gradFill>
            <a:ln>
              <a:solidFill>
                <a:srgbClr val="E59609"/>
              </a:solidFill>
            </a:ln>
            <a:effectLst>
              <a:reflection blurRad="6350" stA="52000" endA="300" endPos="35000" dir="5400000" sy="-100000" algn="bl" rotWithShape="0"/>
            </a:effectLst>
            <a:scene3d>
              <a:camera prst="orthographicFront">
                <a:rot lat="0" lon="0" rev="0"/>
              </a:camera>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sp>
          <p:nvSpPr>
            <p:cNvPr id="29" name="椭圆 28"/>
            <p:cNvSpPr/>
            <p:nvPr/>
          </p:nvSpPr>
          <p:spPr bwMode="auto">
            <a:xfrm rot="2140418">
              <a:off x="6816211" y="1201228"/>
              <a:ext cx="1270431" cy="1164027"/>
            </a:xfrm>
            <a:prstGeom prst="ellipse">
              <a:avLst/>
            </a:prstGeom>
            <a:gradFill flip="none" rotWithShape="1">
              <a:gsLst>
                <a:gs pos="0">
                  <a:schemeClr val="bg1">
                    <a:alpha val="0"/>
                  </a:schemeClr>
                </a:gs>
                <a:gs pos="16000">
                  <a:schemeClr val="bg1">
                    <a:alpha val="87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sp>
          <p:nvSpPr>
            <p:cNvPr id="31" name="椭圆 30"/>
            <p:cNvSpPr/>
            <p:nvPr/>
          </p:nvSpPr>
          <p:spPr>
            <a:xfrm>
              <a:off x="6818321" y="1332477"/>
              <a:ext cx="1154362" cy="11554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a:solidFill>
                  <a:prstClr val="white"/>
                </a:solidFill>
              </a:endParaRPr>
            </a:p>
          </p:txBody>
        </p:sp>
      </p:grpSp>
      <p:sp>
        <p:nvSpPr>
          <p:cNvPr id="36874" name="TextBox 10"/>
          <p:cNvSpPr txBox="1">
            <a:spLocks noChangeArrowheads="1"/>
          </p:cNvSpPr>
          <p:nvPr/>
        </p:nvSpPr>
        <p:spPr bwMode="auto">
          <a:xfrm>
            <a:off x="9398000" y="2970213"/>
            <a:ext cx="1030288" cy="708025"/>
          </a:xfrm>
          <a:prstGeom prst="rect">
            <a:avLst/>
          </a:prstGeom>
          <a:noFill/>
          <a:ln w="9525">
            <a:noFill/>
            <a:miter lim="800000"/>
            <a:headEnd/>
            <a:tailEnd/>
          </a:ln>
        </p:spPr>
        <p:txBody>
          <a:bodyPr>
            <a:spAutoFit/>
          </a:bodyPr>
          <a:lstStyle/>
          <a:p>
            <a:pPr algn="ctr"/>
            <a:r>
              <a:rPr lang="zh-CN" altLang="en-US" sz="2000">
                <a:solidFill>
                  <a:srgbClr val="FC5104"/>
                </a:solidFill>
                <a:latin typeface="微软雅黑"/>
                <a:ea typeface="微软雅黑"/>
                <a:cs typeface="微软雅黑"/>
              </a:rPr>
              <a:t>建设</a:t>
            </a:r>
            <a:endParaRPr lang="en-US" altLang="zh-CN" sz="2000">
              <a:solidFill>
                <a:srgbClr val="FC5104"/>
              </a:solidFill>
              <a:latin typeface="微软雅黑"/>
              <a:ea typeface="微软雅黑"/>
              <a:cs typeface="微软雅黑"/>
            </a:endParaRPr>
          </a:p>
          <a:p>
            <a:pPr algn="ctr"/>
            <a:r>
              <a:rPr lang="zh-CN" altLang="en-US" sz="2000">
                <a:solidFill>
                  <a:srgbClr val="FC5104"/>
                </a:solidFill>
                <a:latin typeface="微软雅黑"/>
                <a:ea typeface="微软雅黑"/>
                <a:cs typeface="微软雅黑"/>
              </a:rPr>
              <a:t>任务</a:t>
            </a:r>
          </a:p>
        </p:txBody>
      </p:sp>
      <p:sp>
        <p:nvSpPr>
          <p:cNvPr id="34" name="TextBox 33"/>
          <p:cNvSpPr txBox="1"/>
          <p:nvPr/>
        </p:nvSpPr>
        <p:spPr>
          <a:xfrm>
            <a:off x="2425179" y="1285776"/>
            <a:ext cx="6690773" cy="1323439"/>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lgn="ctr" fontAlgn="auto">
              <a:spcBef>
                <a:spcPts val="0"/>
              </a:spcBef>
              <a:spcAft>
                <a:spcPts val="0"/>
              </a:spcAft>
              <a:defRPr/>
            </a:pPr>
            <a:r>
              <a:rPr lang="zh-CN" alt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itchFamily="34" charset="-122"/>
                <a:ea typeface="微软雅黑" pitchFamily="34" charset="-122"/>
              </a:rPr>
              <a:t>二、内部质量保证体系</a:t>
            </a:r>
            <a:endParaRPr lang="en-US" altLang="zh-CN"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itchFamily="34" charset="-122"/>
              <a:ea typeface="微软雅黑" pitchFamily="34" charset="-122"/>
            </a:endParaRPr>
          </a:p>
          <a:p>
            <a:pPr algn="ctr" fontAlgn="auto">
              <a:spcBef>
                <a:spcPts val="0"/>
              </a:spcBef>
              <a:spcAft>
                <a:spcPts val="0"/>
              </a:spcAft>
              <a:defRPr/>
            </a:pPr>
            <a:r>
              <a:rPr lang="zh-CN" alt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itchFamily="34" charset="-122"/>
                <a:ea typeface="微软雅黑" pitchFamily="34" charset="-122"/>
              </a:rPr>
              <a:t>建设规划</a:t>
            </a:r>
            <a:endParaRPr lang="zh-CN" alt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itchFamily="34" charset="-122"/>
              <a:ea typeface="微软雅黑"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10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1000" fill="hold"/>
                                        <p:tgtEl>
                                          <p:spTgt spid="34"/>
                                        </p:tgtEl>
                                        <p:attrNameLst>
                                          <p:attrName>ppt_x</p:attrName>
                                        </p:attrNameLst>
                                      </p:cBhvr>
                                      <p:tavLst>
                                        <p:tav tm="0">
                                          <p:val>
                                            <p:strVal val="1+#ppt_w/2"/>
                                          </p:val>
                                        </p:tav>
                                        <p:tav tm="100000">
                                          <p:val>
                                            <p:strVal val="#ppt_x"/>
                                          </p:val>
                                        </p:tav>
                                      </p:tavLst>
                                    </p:anim>
                                    <p:anim calcmode="lin" valueType="num">
                                      <p:cBhvr additive="base">
                                        <p:cTn id="8" dur="10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p:cNvGraphicFramePr>
            <a:graphicFrameLocks noGrp="1"/>
          </p:cNvGraphicFramePr>
          <p:nvPr/>
        </p:nvGraphicFramePr>
        <p:xfrm>
          <a:off x="1920875" y="1196975"/>
          <a:ext cx="7921625" cy="4679950"/>
        </p:xfrm>
        <a:graphic>
          <a:graphicData uri="http://schemas.openxmlformats.org/drawingml/2006/table">
            <a:tbl>
              <a:tblPr/>
              <a:tblGrid>
                <a:gridCol w="7920880">
                  <a:extLst>
                    <a:ext uri="{9D8B030D-6E8A-4147-A177-3AD203B41FA5}"/>
                  </a:extLst>
                </a:gridCol>
              </a:tblGrid>
              <a:tr h="143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100" b="1" i="0" u="none" strike="noStrike" cap="none" normalizeH="0" baseline="0" dirty="0">
                        <a:ln>
                          <a:noFill/>
                        </a:ln>
                        <a:solidFill>
                          <a:srgbClr val="C00000"/>
                        </a:solidFill>
                        <a:effectLst/>
                        <a:latin typeface="Arial" charset="0"/>
                        <a:ea typeface="MS PGothic" charset="0"/>
                        <a:cs typeface="MS PGothic" charset="0"/>
                      </a:endParaRPr>
                    </a:p>
                  </a:txBody>
                  <a:tcPr marL="68580" marR="68580" horzOverflow="overflow">
                    <a:lnL>
                      <a:noFill/>
                    </a:lnL>
                    <a:lnR>
                      <a:noFill/>
                    </a:lnR>
                    <a:lnT w="571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extLst>
              </a:tr>
              <a:tr h="122271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sz="2000" b="1" i="0" u="none" strike="noStrike" kern="1200" cap="none" normalizeH="0" baseline="0" dirty="0">
                          <a:ln>
                            <a:noFill/>
                          </a:ln>
                          <a:solidFill>
                            <a:srgbClr val="800000"/>
                          </a:solidFill>
                          <a:effectLst/>
                          <a:latin typeface="微软雅黑" charset="0"/>
                          <a:ea typeface="微软雅黑" charset="0"/>
                          <a:cs typeface="微软雅黑" charset="0"/>
                        </a:rPr>
                        <a:t>教育部办公厅关于建立职业院校教学工作诊断与改进制度的</a:t>
                      </a:r>
                      <a:r>
                        <a:rPr kumimoji="0" lang="zh-CN" sz="2000" b="1" i="0" u="none" strike="noStrike" kern="1200" cap="none" normalizeH="0" baseline="0" dirty="0" smtClean="0">
                          <a:ln>
                            <a:noFill/>
                          </a:ln>
                          <a:solidFill>
                            <a:srgbClr val="800000"/>
                          </a:solidFill>
                          <a:effectLst/>
                          <a:latin typeface="微软雅黑" charset="0"/>
                          <a:ea typeface="微软雅黑" charset="0"/>
                          <a:cs typeface="微软雅黑" charset="0"/>
                        </a:rPr>
                        <a:t>通知</a:t>
                      </a:r>
                      <a:endParaRPr kumimoji="0" lang="en-US" altLang="zh-CN" sz="2000" b="1" i="0" u="none" strike="noStrike" kern="1200" cap="none" normalizeH="0" baseline="0" dirty="0" smtClean="0">
                        <a:ln>
                          <a:noFill/>
                        </a:ln>
                        <a:solidFill>
                          <a:srgbClr val="800000"/>
                        </a:solidFill>
                        <a:effectLst/>
                        <a:latin typeface="微软雅黑" charset="0"/>
                        <a:ea typeface="微软雅黑" charset="0"/>
                        <a:cs typeface="微软雅黑"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CN" sz="2000" b="1" i="0" u="none" strike="noStrike" kern="1200" cap="none" normalizeH="0" baseline="0" dirty="0" smtClean="0">
                          <a:ln>
                            <a:noFill/>
                          </a:ln>
                          <a:solidFill>
                            <a:srgbClr val="800000"/>
                          </a:solidFill>
                          <a:effectLst/>
                          <a:latin typeface="微软雅黑" charset="0"/>
                          <a:ea typeface="微软雅黑" charset="0"/>
                          <a:cs typeface="微软雅黑" charset="0"/>
                        </a:rPr>
                        <a:t>（</a:t>
                      </a:r>
                      <a:r>
                        <a:rPr kumimoji="0" lang="zh-CN" sz="2000" b="1" i="0" u="none" strike="noStrike" kern="1200" cap="none" normalizeH="0" baseline="0" dirty="0">
                          <a:ln>
                            <a:noFill/>
                          </a:ln>
                          <a:solidFill>
                            <a:srgbClr val="800000"/>
                          </a:solidFill>
                          <a:effectLst/>
                          <a:latin typeface="微软雅黑" charset="0"/>
                          <a:ea typeface="微软雅黑" charset="0"/>
                          <a:cs typeface="微软雅黑" charset="0"/>
                        </a:rPr>
                        <a:t>教职成厅</a:t>
                      </a:r>
                      <a:r>
                        <a:rPr kumimoji="0" lang="en-US" altLang="zh-CN" sz="2000" b="1" i="0" u="none" strike="noStrike" kern="1200" cap="none" normalizeH="0" baseline="0" dirty="0">
                          <a:ln>
                            <a:noFill/>
                          </a:ln>
                          <a:solidFill>
                            <a:srgbClr val="800000"/>
                          </a:solidFill>
                          <a:effectLst/>
                          <a:latin typeface="微软雅黑" charset="0"/>
                          <a:ea typeface="微软雅黑" charset="0"/>
                          <a:cs typeface="微软雅黑" charset="0"/>
                        </a:rPr>
                        <a:t>[2015]2</a:t>
                      </a:r>
                      <a:r>
                        <a:rPr kumimoji="0" lang="zh-CN" sz="2000" b="1" i="0" u="none" strike="noStrike" kern="1200" cap="none" normalizeH="0" baseline="0" dirty="0">
                          <a:ln>
                            <a:noFill/>
                          </a:ln>
                          <a:solidFill>
                            <a:srgbClr val="800000"/>
                          </a:solidFill>
                          <a:effectLst/>
                          <a:latin typeface="微软雅黑" charset="0"/>
                          <a:ea typeface="微软雅黑" charset="0"/>
                          <a:cs typeface="微软雅黑" charset="0"/>
                        </a:rPr>
                        <a:t>号）</a:t>
                      </a:r>
                    </a:p>
                  </a:txBody>
                  <a:tcPr marL="68580" marR="68580" anchor="ctr" horzOverflow="overflow">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extLst>
              </a:tr>
              <a:tr h="414261">
                <a:tc>
                  <a:txBody>
                    <a:bodyPr/>
                    <a:lstStyle/>
                    <a:p>
                      <a:pPr marL="285750" marR="0" lvl="0" indent="-285750" algn="l" defTabSz="914400" rtl="0" eaLnBrk="1" fontAlgn="base" latinLnBrk="0" hangingPunct="1">
                        <a:lnSpc>
                          <a:spcPct val="100000"/>
                        </a:lnSpc>
                        <a:spcBef>
                          <a:spcPct val="0"/>
                        </a:spcBef>
                        <a:spcAft>
                          <a:spcPct val="0"/>
                        </a:spcAft>
                        <a:buClrTx/>
                        <a:buSzTx/>
                        <a:buFontTx/>
                        <a:buChar char="•"/>
                        <a:tabLst/>
                      </a:pPr>
                      <a:r>
                        <a:rPr kumimoji="0" lang="zh-CN" sz="1600" b="1" i="0" u="none" strike="noStrike" cap="none" normalizeH="0" baseline="0" dirty="0">
                          <a:ln>
                            <a:noFill/>
                          </a:ln>
                          <a:solidFill>
                            <a:srgbClr val="FF0000"/>
                          </a:solidFill>
                          <a:effectLst/>
                          <a:latin typeface="微软雅黑" charset="0"/>
                          <a:ea typeface="微软雅黑" charset="0"/>
                          <a:cs typeface="微软雅黑" charset="0"/>
                        </a:rPr>
                        <a:t>建立常态化职业院校自主保证人才培养质量机制</a:t>
                      </a:r>
                    </a:p>
                  </a:txBody>
                  <a:tcPr marL="68580" marR="68580" horzOverflow="overflow">
                    <a:lnL>
                      <a:noFill/>
                    </a:lnL>
                    <a:lnR>
                      <a:noFill/>
                    </a:lnR>
                    <a:lnT w="6350" cap="flat" cmpd="sng" algn="ctr">
                      <a:solidFill>
                        <a:srgbClr val="C00000"/>
                      </a:solidFill>
                      <a:prstDash val="solid"/>
                      <a:round/>
                      <a:headEnd type="none" w="med" len="med"/>
                      <a:tailEnd type="none" w="med" len="med"/>
                    </a:lnT>
                    <a:lnB>
                      <a:noFill/>
                    </a:lnB>
                    <a:lnTlToBr>
                      <a:noFill/>
                    </a:lnTlToBr>
                    <a:lnBlToTr>
                      <a:noFill/>
                    </a:lnBlToTr>
                    <a:noFill/>
                  </a:tcPr>
                </a:tc>
                <a:extLst>
                  <a:ext uri="{0D108BD9-81ED-4DB2-BD59-A6C34878D82A}"/>
                </a:extLst>
              </a:tr>
              <a:tr h="414261">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zh-CN" sz="1600" b="0" i="0" u="none" strike="noStrike" cap="none" normalizeH="0" baseline="0" dirty="0">
                          <a:ln>
                            <a:noFill/>
                          </a:ln>
                          <a:solidFill>
                            <a:schemeClr val="tx1"/>
                          </a:solidFill>
                          <a:effectLst/>
                          <a:latin typeface="微软雅黑" charset="0"/>
                          <a:ea typeface="微软雅黑" charset="0"/>
                          <a:cs typeface="微软雅黑" charset="0"/>
                        </a:rPr>
                        <a:t>逐步推进建立教学工作诊断与改进制度</a:t>
                      </a:r>
                    </a:p>
                  </a:txBody>
                  <a:tcPr marL="68580" marR="68580" horzOverflow="overflow">
                    <a:lnL>
                      <a:noFill/>
                    </a:lnL>
                    <a:lnR>
                      <a:noFill/>
                    </a:lnR>
                    <a:lnT>
                      <a:noFill/>
                    </a:lnT>
                    <a:lnB>
                      <a:noFill/>
                    </a:lnB>
                    <a:lnTlToBr>
                      <a:noFill/>
                    </a:lnTlToBr>
                    <a:lnBlToTr>
                      <a:noFill/>
                    </a:lnBlToTr>
                    <a:noFill/>
                  </a:tcPr>
                </a:tc>
                <a:extLst>
                  <a:ext uri="{0D108BD9-81ED-4DB2-BD59-A6C34878D82A}"/>
                </a:extLst>
              </a:tr>
              <a:tr h="414261">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zh-CN" sz="1600" b="0" i="0" u="none" strike="noStrike" cap="none" normalizeH="0" baseline="0" dirty="0">
                          <a:ln>
                            <a:noFill/>
                          </a:ln>
                          <a:solidFill>
                            <a:schemeClr val="tx1"/>
                          </a:solidFill>
                          <a:effectLst/>
                          <a:latin typeface="微软雅黑" charset="0"/>
                          <a:ea typeface="微软雅黑" charset="0"/>
                          <a:cs typeface="微软雅黑" charset="0"/>
                        </a:rPr>
                        <a:t>全面开展教学诊断与改进工作</a:t>
                      </a:r>
                    </a:p>
                  </a:txBody>
                  <a:tcPr marL="68580" marR="68580" horzOverflow="overflow">
                    <a:lnL>
                      <a:noFill/>
                    </a:lnL>
                    <a:lnR>
                      <a:noFill/>
                    </a:lnR>
                    <a:lnT>
                      <a:noFill/>
                    </a:lnT>
                    <a:lnB>
                      <a:noFill/>
                    </a:lnB>
                    <a:lnTlToBr>
                      <a:noFill/>
                    </a:lnTlToBr>
                    <a:lnBlToTr>
                      <a:noFill/>
                    </a:lnBlToTr>
                    <a:noFill/>
                  </a:tcPr>
                </a:tc>
                <a:extLst>
                  <a:ext uri="{0D108BD9-81ED-4DB2-BD59-A6C34878D82A}"/>
                </a:extLst>
              </a:tr>
              <a:tr h="414261">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zh-CN" sz="1600" b="0" i="0" u="none" strike="noStrike" cap="none" normalizeH="0" baseline="0" dirty="0">
                          <a:ln>
                            <a:noFill/>
                          </a:ln>
                          <a:solidFill>
                            <a:schemeClr val="tx1"/>
                          </a:solidFill>
                          <a:effectLst/>
                          <a:latin typeface="微软雅黑" charset="0"/>
                          <a:ea typeface="微软雅黑" charset="0"/>
                          <a:cs typeface="微软雅黑" charset="0"/>
                        </a:rPr>
                        <a:t>引导和支持学校开展教学诊断与改进工作</a:t>
                      </a:r>
                    </a:p>
                  </a:txBody>
                  <a:tcPr marL="68580" marR="68580" horzOverflow="overflow">
                    <a:lnL>
                      <a:noFill/>
                    </a:lnL>
                    <a:lnR>
                      <a:noFill/>
                    </a:lnR>
                    <a:lnT>
                      <a:noFill/>
                    </a:lnT>
                    <a:lnB>
                      <a:noFill/>
                    </a:lnB>
                    <a:lnTlToBr>
                      <a:noFill/>
                    </a:lnTlToBr>
                    <a:lnBlToTr>
                      <a:noFill/>
                    </a:lnBlToTr>
                    <a:noFill/>
                  </a:tcPr>
                </a:tc>
                <a:extLst>
                  <a:ext uri="{0D108BD9-81ED-4DB2-BD59-A6C34878D82A}"/>
                </a:extLst>
              </a:tr>
              <a:tr h="414261">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zh-CN" sz="1600" b="1" i="0" u="none" strike="noStrike" cap="none" normalizeH="0" baseline="0" dirty="0">
                          <a:ln>
                            <a:noFill/>
                          </a:ln>
                          <a:solidFill>
                            <a:srgbClr val="FF0000"/>
                          </a:solidFill>
                          <a:effectLst/>
                          <a:latin typeface="微软雅黑" charset="0"/>
                          <a:ea typeface="微软雅黑" charset="0"/>
                          <a:cs typeface="微软雅黑" charset="0"/>
                        </a:rPr>
                        <a:t>切实发挥学校教育质量保证</a:t>
                      </a:r>
                      <a:r>
                        <a:rPr kumimoji="0" lang="zh-CN" altLang="en-US" sz="1600" b="1" i="0" u="none" strike="noStrike" cap="none" normalizeH="0" baseline="0" dirty="0">
                          <a:ln>
                            <a:noFill/>
                          </a:ln>
                          <a:solidFill>
                            <a:srgbClr val="FF0000"/>
                          </a:solidFill>
                          <a:effectLst/>
                          <a:latin typeface="微软雅黑" charset="0"/>
                          <a:ea typeface="微软雅黑" charset="0"/>
                          <a:cs typeface="微软雅黑" charset="0"/>
                        </a:rPr>
                        <a:t>的</a:t>
                      </a:r>
                      <a:r>
                        <a:rPr kumimoji="0" lang="zh-CN" sz="1600" b="1" i="0" u="none" strike="noStrike" cap="none" normalizeH="0" baseline="0" dirty="0">
                          <a:ln>
                            <a:noFill/>
                          </a:ln>
                          <a:solidFill>
                            <a:srgbClr val="FF0000"/>
                          </a:solidFill>
                          <a:effectLst/>
                          <a:latin typeface="微软雅黑" charset="0"/>
                          <a:ea typeface="微软雅黑" charset="0"/>
                          <a:cs typeface="微软雅黑" charset="0"/>
                        </a:rPr>
                        <a:t>主体作用</a:t>
                      </a:r>
                    </a:p>
                  </a:txBody>
                  <a:tcPr marL="68580" marR="68580" horzOverflow="overflow">
                    <a:lnL>
                      <a:noFill/>
                    </a:lnL>
                    <a:lnR>
                      <a:noFill/>
                    </a:lnR>
                    <a:lnT>
                      <a:noFill/>
                    </a:lnT>
                    <a:lnB>
                      <a:noFill/>
                    </a:lnB>
                    <a:lnTlToBr>
                      <a:noFill/>
                    </a:lnTlToBr>
                    <a:lnBlToTr>
                      <a:noFill/>
                    </a:lnBlToTr>
                    <a:noFill/>
                  </a:tcPr>
                </a:tc>
                <a:extLst>
                  <a:ext uri="{0D108BD9-81ED-4DB2-BD59-A6C34878D82A}"/>
                </a:extLst>
              </a:tr>
              <a:tr h="414261">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0" lang="zh-CN" sz="1600" b="1" i="0" u="none" strike="noStrike" cap="none" normalizeH="0" baseline="0" dirty="0">
                          <a:ln>
                            <a:noFill/>
                          </a:ln>
                          <a:solidFill>
                            <a:srgbClr val="FF0000"/>
                          </a:solidFill>
                          <a:effectLst/>
                          <a:latin typeface="微软雅黑" charset="0"/>
                          <a:ea typeface="微软雅黑" charset="0"/>
                          <a:cs typeface="微软雅黑" charset="0"/>
                        </a:rPr>
                        <a:t>不断完善内部质量保证制度体系和运行机制</a:t>
                      </a:r>
                    </a:p>
                  </a:txBody>
                  <a:tcPr marL="68580" marR="68580" horzOverflow="overflow">
                    <a:lnL>
                      <a:noFill/>
                    </a:lnL>
                    <a:lnR>
                      <a:noFill/>
                    </a:lnR>
                    <a:lnT>
                      <a:noFill/>
                    </a:lnT>
                    <a:lnB>
                      <a:noFill/>
                    </a:lnB>
                    <a:lnTlToBr>
                      <a:noFill/>
                    </a:lnTlToBr>
                    <a:lnBlToTr>
                      <a:noFill/>
                    </a:lnBlToTr>
                    <a:noFill/>
                  </a:tcPr>
                </a:tc>
                <a:extLst>
                  <a:ext uri="{0D108BD9-81ED-4DB2-BD59-A6C34878D82A}"/>
                </a:extLst>
              </a:tr>
              <a:tr h="414261">
                <a:tc>
                  <a:txBody>
                    <a:bodyPr/>
                    <a:lstStyle/>
                    <a:p>
                      <a:pPr marL="342900" marR="0" lvl="0" indent="-342900" algn="l" defTabSz="457200" rtl="0" eaLnBrk="1" fontAlgn="base" latinLnBrk="0" hangingPunct="1">
                        <a:lnSpc>
                          <a:spcPct val="100000"/>
                        </a:lnSpc>
                        <a:spcBef>
                          <a:spcPct val="0"/>
                        </a:spcBef>
                        <a:spcAft>
                          <a:spcPct val="0"/>
                        </a:spcAft>
                        <a:buClrTx/>
                        <a:buSzTx/>
                        <a:buFont typeface="Wingdings" charset="0"/>
                        <a:buChar char="Ø"/>
                        <a:tabLst/>
                      </a:pPr>
                      <a:r>
                        <a:rPr kumimoji="0" lang="zh-CN" sz="1600" b="0" i="0" u="none" strike="noStrike" cap="none" normalizeH="0" baseline="0" dirty="0">
                          <a:ln>
                            <a:noFill/>
                          </a:ln>
                          <a:solidFill>
                            <a:schemeClr val="accent2">
                              <a:lumMod val="75000"/>
                            </a:schemeClr>
                          </a:solidFill>
                          <a:effectLst/>
                          <a:latin typeface="微软雅黑" charset="0"/>
                          <a:ea typeface="微软雅黑" charset="0"/>
                          <a:cs typeface="微软雅黑" charset="0"/>
                        </a:rPr>
                        <a:t>是持续提高技术技能人才培养质量的重要举措和制度安排</a:t>
                      </a:r>
                    </a:p>
                  </a:txBody>
                  <a:tcPr marL="68580" marR="68580" horzOverflow="overflow">
                    <a:lnL>
                      <a:noFill/>
                    </a:lnL>
                    <a:lnR>
                      <a:noFill/>
                    </a:lnR>
                    <a:lnT>
                      <a:noFill/>
                    </a:lnT>
                    <a:lnB>
                      <a:noFill/>
                    </a:lnB>
                    <a:lnTlToBr>
                      <a:noFill/>
                    </a:lnTlToBr>
                    <a:lnBlToTr>
                      <a:noFill/>
                    </a:lnBlToTr>
                    <a:noFill/>
                  </a:tcPr>
                </a:tc>
                <a:extLst>
                  <a:ext uri="{0D108BD9-81ED-4DB2-BD59-A6C34878D82A}"/>
                </a:extLst>
              </a:tr>
              <a:tr h="414261">
                <a:tc>
                  <a:txBody>
                    <a:bodyPr/>
                    <a:lstStyle/>
                    <a:p>
                      <a:pPr marL="342900" marR="0" lvl="0" indent="-342900" algn="l" defTabSz="457200" rtl="0" eaLnBrk="1" fontAlgn="base" latinLnBrk="0" hangingPunct="1">
                        <a:lnSpc>
                          <a:spcPct val="100000"/>
                        </a:lnSpc>
                        <a:spcBef>
                          <a:spcPct val="0"/>
                        </a:spcBef>
                        <a:spcAft>
                          <a:spcPct val="0"/>
                        </a:spcAft>
                        <a:buClrTx/>
                        <a:buSzTx/>
                        <a:buFont typeface="Wingdings" charset="0"/>
                        <a:buChar char="Ø"/>
                        <a:tabLst/>
                      </a:pPr>
                      <a:r>
                        <a:rPr kumimoji="0" lang="zh-CN" sz="1600" b="0" i="0" u="none" strike="noStrike" cap="none" normalizeH="0" baseline="0" dirty="0">
                          <a:ln>
                            <a:noFill/>
                          </a:ln>
                          <a:solidFill>
                            <a:schemeClr val="accent2">
                              <a:lumMod val="75000"/>
                            </a:schemeClr>
                          </a:solidFill>
                          <a:effectLst/>
                          <a:latin typeface="微软雅黑" charset="0"/>
                          <a:ea typeface="微软雅黑" charset="0"/>
                          <a:cs typeface="微软雅黑" charset="0"/>
                        </a:rPr>
                        <a:t>是教育行政部门加强事中事后监管、履行管理职责的重要形式</a:t>
                      </a:r>
                    </a:p>
                  </a:txBody>
                  <a:tcPr marL="68580" marR="68580" horzOverflow="overflow">
                    <a:lnL>
                      <a:noFill/>
                    </a:lnL>
                    <a:lnR>
                      <a:noFill/>
                    </a:lnR>
                    <a:lnT>
                      <a:noFill/>
                    </a:lnT>
                    <a:lnB w="635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
        <p:nvSpPr>
          <p:cNvPr id="8" name="矩形 7"/>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9"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、建设依据</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0" name="矩形 9"/>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表格 16"/>
          <p:cNvGraphicFramePr>
            <a:graphicFrameLocks noGrp="1"/>
          </p:cNvGraphicFramePr>
          <p:nvPr/>
        </p:nvGraphicFramePr>
        <p:xfrm>
          <a:off x="1560513" y="1085850"/>
          <a:ext cx="9432925" cy="5710238"/>
        </p:xfrm>
        <a:graphic>
          <a:graphicData uri="http://schemas.openxmlformats.org/drawingml/2006/table">
            <a:tbl>
              <a:tblPr/>
              <a:tblGrid>
                <a:gridCol w="9433048">
                  <a:extLst>
                    <a:ext uri="{9D8B030D-6E8A-4147-A177-3AD203B41FA5}"/>
                  </a:extLst>
                </a:gridCol>
              </a:tblGrid>
              <a:tr h="14401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1600" b="1" i="0" u="none" strike="noStrike" cap="none" normalizeH="0" baseline="0" dirty="0">
                        <a:ln>
                          <a:noFill/>
                        </a:ln>
                        <a:solidFill>
                          <a:srgbClr val="C00000"/>
                        </a:solidFill>
                        <a:effectLst/>
                        <a:latin typeface="Arial" charset="0"/>
                        <a:ea typeface="MS PGothic" charset="0"/>
                        <a:cs typeface="MS PGothic" charset="0"/>
                      </a:endParaRPr>
                    </a:p>
                  </a:txBody>
                  <a:tcPr marL="68580" marR="68580" marT="45716" marB="45716" horzOverflow="overflow">
                    <a:lnL>
                      <a:noFill/>
                    </a:lnL>
                    <a:lnR>
                      <a:noFill/>
                    </a:lnR>
                    <a:lnT w="571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extLst>
              </a:tr>
              <a:tr h="72092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altLang="zh-CN" sz="2000" dirty="0" smtClean="0">
                          <a:solidFill>
                            <a:srgbClr val="C00000"/>
                          </a:solidFill>
                          <a:latin typeface="微软雅黑" panose="020B0503020204020204" pitchFamily="34" charset="-122"/>
                          <a:ea typeface="微软雅黑" panose="020B0503020204020204" pitchFamily="34" charset="-122"/>
                        </a:rPr>
                        <a:t>《</a:t>
                      </a:r>
                      <a:r>
                        <a:rPr lang="zh-CN" altLang="en-US" sz="2000" dirty="0" smtClean="0">
                          <a:solidFill>
                            <a:srgbClr val="C00000"/>
                          </a:solidFill>
                          <a:latin typeface="微软雅黑" panose="020B0503020204020204" pitchFamily="34" charset="-122"/>
                          <a:ea typeface="微软雅黑" panose="020B0503020204020204" pitchFamily="34" charset="-122"/>
                        </a:rPr>
                        <a:t>高等职业院校内部质量保证体系诊断与改进</a:t>
                      </a:r>
                      <a:r>
                        <a:rPr lang="zh-CN" altLang="en-US" sz="2800" b="1" dirty="0" smtClean="0">
                          <a:solidFill>
                            <a:srgbClr val="C00000"/>
                          </a:solidFill>
                          <a:latin typeface="微软雅黑" panose="020B0503020204020204" pitchFamily="34" charset="-122"/>
                          <a:ea typeface="微软雅黑" panose="020B0503020204020204" pitchFamily="34" charset="-122"/>
                        </a:rPr>
                        <a:t>指导方案</a:t>
                      </a:r>
                      <a:r>
                        <a:rPr lang="zh-CN" altLang="en-US" sz="2000" dirty="0" smtClean="0">
                          <a:solidFill>
                            <a:srgbClr val="C00000"/>
                          </a:solidFill>
                          <a:latin typeface="微软雅黑" panose="020B0503020204020204" pitchFamily="34" charset="-122"/>
                          <a:ea typeface="微软雅黑" panose="020B0503020204020204" pitchFamily="34" charset="-122"/>
                        </a:rPr>
                        <a:t>（试行）</a:t>
                      </a:r>
                      <a:r>
                        <a:rPr lang="en-US" altLang="zh-CN" sz="2000" dirty="0" smtClean="0">
                          <a:solidFill>
                            <a:srgbClr val="C00000"/>
                          </a:solidFill>
                          <a:latin typeface="微软雅黑" panose="020B0503020204020204" pitchFamily="34" charset="-122"/>
                          <a:ea typeface="微软雅黑" panose="020B0503020204020204" pitchFamily="34" charset="-122"/>
                        </a:rPr>
                        <a:t>》</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t/>
                      </a:r>
                      <a:b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br>
                      <a:r>
                        <a:rPr lang="zh-CN" altLang="en-US" sz="2000" dirty="0" smtClean="0">
                          <a:solidFill>
                            <a:schemeClr val="tx1"/>
                          </a:solidFill>
                          <a:latin typeface="微软雅黑" panose="020B0503020204020204" pitchFamily="34" charset="-122"/>
                          <a:ea typeface="微软雅黑" panose="020B0503020204020204" pitchFamily="34" charset="-122"/>
                        </a:rPr>
                        <a:t>（教职成司函</a:t>
                      </a:r>
                      <a:r>
                        <a:rPr lang="en-US" altLang="zh-CN" sz="2000" dirty="0" smtClean="0">
                          <a:solidFill>
                            <a:schemeClr val="tx1"/>
                          </a:solidFill>
                          <a:latin typeface="微软雅黑" panose="020B0503020204020204" pitchFamily="34" charset="-122"/>
                          <a:ea typeface="微软雅黑" panose="020B0503020204020204" pitchFamily="34" charset="-122"/>
                        </a:rPr>
                        <a:t>[2015]168</a:t>
                      </a:r>
                      <a:r>
                        <a:rPr lang="zh-CN" altLang="en-US" sz="2000" dirty="0" smtClean="0">
                          <a:solidFill>
                            <a:schemeClr val="tx1"/>
                          </a:solidFill>
                          <a:latin typeface="微软雅黑" panose="020B0503020204020204" pitchFamily="34" charset="-122"/>
                          <a:ea typeface="微软雅黑" panose="020B0503020204020204" pitchFamily="34" charset="-122"/>
                        </a:rPr>
                        <a:t>号）</a:t>
                      </a:r>
                      <a:br>
                        <a:rPr lang="zh-CN" altLang="en-US" sz="2000" dirty="0" smtClean="0">
                          <a:solidFill>
                            <a:schemeClr val="tx1"/>
                          </a:solidFill>
                          <a:latin typeface="微软雅黑" panose="020B0503020204020204" pitchFamily="34" charset="-122"/>
                          <a:ea typeface="微软雅黑" panose="020B0503020204020204" pitchFamily="34" charset="-122"/>
                        </a:rPr>
                      </a:br>
                      <a:endParaRPr kumimoji="0" lang="zh-CN" sz="2000" b="1" i="0" u="none" strike="noStrike" kern="1200" cap="none" normalizeH="0" baseline="0" dirty="0">
                        <a:ln>
                          <a:noFill/>
                        </a:ln>
                        <a:solidFill>
                          <a:srgbClr val="800000"/>
                        </a:solidFill>
                        <a:effectLst/>
                        <a:latin typeface="微软雅黑" charset="0"/>
                        <a:ea typeface="微软雅黑" charset="0"/>
                        <a:cs typeface="微软雅黑" charset="0"/>
                      </a:endParaRPr>
                    </a:p>
                  </a:txBody>
                  <a:tcPr marL="68580" marR="68580" marT="45716" marB="45716" anchor="ctr" horzOverflow="overflow">
                    <a:lnL>
                      <a:noFill/>
                    </a:lnL>
                    <a:lnR>
                      <a:noFill/>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extLst>
              </a:tr>
              <a:tr h="616710">
                <a:tc>
                  <a:txBody>
                    <a:bodyPr/>
                    <a:lstStyle/>
                    <a:p>
                      <a:pPr marL="457200" marR="0" lvl="0" indent="-457200" algn="l" defTabSz="914400" rtl="0" eaLnBrk="1" fontAlgn="base" latinLnBrk="0" hangingPunct="1">
                        <a:lnSpc>
                          <a:spcPct val="130000"/>
                        </a:lnSpc>
                        <a:spcBef>
                          <a:spcPct val="0"/>
                        </a:spcBef>
                        <a:spcAft>
                          <a:spcPct val="0"/>
                        </a:spcAft>
                        <a:buClrTx/>
                        <a:buSzTx/>
                        <a:buFont typeface="Wingdings" charset="0"/>
                        <a:buChar char="n"/>
                        <a:tabLst/>
                      </a:pPr>
                      <a:r>
                        <a:rPr kumimoji="1" lang="zh-CN" sz="1600" b="0" i="0" u="none" strike="noStrike" cap="none" normalizeH="0" baseline="0" dirty="0">
                          <a:ln>
                            <a:noFill/>
                          </a:ln>
                          <a:solidFill>
                            <a:srgbClr val="C00000"/>
                          </a:solidFill>
                          <a:effectLst/>
                          <a:latin typeface="微软雅黑" charset="0"/>
                          <a:ea typeface="微软雅黑" charset="0"/>
                          <a:cs typeface="MS PMincho" charset="0"/>
                        </a:rPr>
                        <a:t>引导和帮助高职院校建立常态化内部质量保证体系和可持续的诊断与改进工作机制</a:t>
                      </a:r>
                      <a:endParaRPr kumimoji="0" lang="zh-CN" sz="1600" b="0" i="0" u="none" strike="noStrike" cap="none" normalizeH="0" baseline="0" dirty="0">
                        <a:ln>
                          <a:noFill/>
                        </a:ln>
                        <a:solidFill>
                          <a:srgbClr val="C00000"/>
                        </a:solidFill>
                        <a:effectLst/>
                        <a:latin typeface="微软雅黑" charset="0"/>
                        <a:ea typeface="微软雅黑" charset="0"/>
                        <a:cs typeface="MS PMincho" charset="0"/>
                      </a:endParaRPr>
                    </a:p>
                  </a:txBody>
                  <a:tcPr marL="68580" marR="68580" marT="45716" marB="45716" horzOverflow="overflow">
                    <a:lnL>
                      <a:noFill/>
                    </a:lnL>
                    <a:lnR>
                      <a:noFill/>
                    </a:lnR>
                    <a:lnT w="6350" cap="flat" cmpd="sng" algn="ctr">
                      <a:solidFill>
                        <a:srgbClr val="C00000"/>
                      </a:solidFill>
                      <a:prstDash val="solid"/>
                      <a:round/>
                      <a:headEnd type="none" w="med" len="med"/>
                      <a:tailEnd type="none" w="med" len="med"/>
                    </a:lnT>
                    <a:lnB>
                      <a:noFill/>
                    </a:lnB>
                    <a:lnTlToBr>
                      <a:noFill/>
                    </a:lnTlToBr>
                    <a:lnBlToTr>
                      <a:noFill/>
                    </a:lnBlToTr>
                    <a:noFill/>
                  </a:tcPr>
                </a:tc>
                <a:extLst>
                  <a:ext uri="{0D108BD9-81ED-4DB2-BD59-A6C34878D82A}"/>
                </a:extLst>
              </a:tr>
              <a:tr h="803315">
                <a:tc>
                  <a:txBody>
                    <a:bodyPr/>
                    <a:lstStyle/>
                    <a:p>
                      <a:pPr marL="285750" marR="0" lvl="0" indent="-285750" algn="l" defTabSz="457200" rtl="0" eaLnBrk="1" fontAlgn="base" latinLnBrk="0" hangingPunct="1">
                        <a:lnSpc>
                          <a:spcPct val="120000"/>
                        </a:lnSpc>
                        <a:spcBef>
                          <a:spcPct val="0"/>
                        </a:spcBef>
                        <a:spcAft>
                          <a:spcPct val="0"/>
                        </a:spcAft>
                        <a:buClrTx/>
                        <a:buSzTx/>
                        <a:buFontTx/>
                        <a:buChar char="•"/>
                        <a:tabLst/>
                      </a:pPr>
                      <a:r>
                        <a:rPr kumimoji="0" lang="zh-CN" sz="1600" b="0" i="0" u="none" strike="noStrike" cap="none" normalizeH="0" baseline="0" dirty="0">
                          <a:ln>
                            <a:noFill/>
                          </a:ln>
                          <a:solidFill>
                            <a:schemeClr val="tx1"/>
                          </a:solidFill>
                          <a:effectLst/>
                          <a:latin typeface="微软雅黑" charset="0"/>
                          <a:ea typeface="微软雅黑" charset="0"/>
                          <a:cs typeface="微软雅黑" charset="0"/>
                        </a:rPr>
                        <a:t>有利于促进高职院校建立人才培养质量制度保证体系，</a:t>
                      </a:r>
                      <a:r>
                        <a:rPr kumimoji="0" lang="zh-CN" sz="1600" b="0" i="0" u="none" strike="noStrike" cap="none" normalizeH="0" baseline="0" dirty="0">
                          <a:ln>
                            <a:noFill/>
                          </a:ln>
                          <a:solidFill>
                            <a:srgbClr val="FF0000"/>
                          </a:solidFill>
                          <a:effectLst/>
                          <a:latin typeface="微软雅黑" charset="0"/>
                          <a:ea typeface="微软雅黑" charset="0"/>
                          <a:cs typeface="微软雅黑" charset="0"/>
                        </a:rPr>
                        <a:t>在学校、专业、课程、教师、学生各个层面形成相对独立完整又相互关联支撑的保证</a:t>
                      </a:r>
                      <a:r>
                        <a:rPr kumimoji="0" lang="zh-CN" sz="1600" b="0" i="0" u="none" strike="noStrike" cap="none" normalizeH="0" baseline="0" dirty="0" smtClean="0">
                          <a:ln>
                            <a:noFill/>
                          </a:ln>
                          <a:solidFill>
                            <a:srgbClr val="FF0000"/>
                          </a:solidFill>
                          <a:effectLst/>
                          <a:latin typeface="微软雅黑" charset="0"/>
                          <a:ea typeface="微软雅黑" charset="0"/>
                          <a:cs typeface="微软雅黑" charset="0"/>
                        </a:rPr>
                        <a:t>机制</a:t>
                      </a:r>
                      <a:r>
                        <a:rPr kumimoji="0" lang="zh-CN" altLang="en-US" sz="1600" b="0" i="0" u="none" strike="noStrike" cap="none" normalizeH="0" baseline="0" dirty="0" smtClean="0">
                          <a:ln>
                            <a:noFill/>
                          </a:ln>
                          <a:solidFill>
                            <a:srgbClr val="FF0000"/>
                          </a:solidFill>
                          <a:effectLst/>
                          <a:latin typeface="微软雅黑" charset="0"/>
                          <a:ea typeface="微软雅黑" charset="0"/>
                          <a:cs typeface="微软雅黑" charset="0"/>
                        </a:rPr>
                        <a:t>；</a:t>
                      </a:r>
                      <a:endParaRPr kumimoji="0" lang="zh-CN" sz="1600" b="0" i="0" u="none" strike="noStrike" cap="none" normalizeH="0" baseline="0" dirty="0">
                        <a:ln>
                          <a:noFill/>
                        </a:ln>
                        <a:solidFill>
                          <a:srgbClr val="FF0000"/>
                        </a:solidFill>
                        <a:effectLst/>
                        <a:latin typeface="微软雅黑" charset="0"/>
                        <a:ea typeface="微软雅黑" charset="0"/>
                        <a:cs typeface="微软雅黑" charset="0"/>
                      </a:endParaRPr>
                    </a:p>
                  </a:txBody>
                  <a:tcPr marL="68580" marR="68580" marT="45716" marB="45716" horzOverflow="overflow">
                    <a:lnL>
                      <a:noFill/>
                    </a:lnL>
                    <a:lnR>
                      <a:noFill/>
                    </a:lnR>
                    <a:lnT>
                      <a:noFill/>
                    </a:lnT>
                    <a:lnB>
                      <a:noFill/>
                    </a:lnB>
                    <a:lnTlToBr>
                      <a:noFill/>
                    </a:lnTlToBr>
                    <a:lnBlToTr>
                      <a:noFill/>
                    </a:lnBlToTr>
                    <a:noFill/>
                  </a:tcPr>
                </a:tc>
                <a:extLst>
                  <a:ext uri="{0D108BD9-81ED-4DB2-BD59-A6C34878D82A}"/>
                </a:extLst>
              </a:tr>
              <a:tr h="491528">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1" lang="zh-CN" sz="1600" b="0" i="0" u="none" strike="noStrike" cap="none" normalizeH="0" baseline="0" dirty="0">
                          <a:ln>
                            <a:noFill/>
                          </a:ln>
                          <a:solidFill>
                            <a:schemeClr val="tx1"/>
                          </a:solidFill>
                          <a:effectLst/>
                          <a:latin typeface="微软雅黑" charset="0"/>
                          <a:ea typeface="微软雅黑" charset="0"/>
                          <a:cs typeface="MS PMincho" charset="0"/>
                        </a:rPr>
                        <a:t>有利于提高人才培养质量保证的成效，</a:t>
                      </a:r>
                      <a:r>
                        <a:rPr kumimoji="1" lang="zh-CN" sz="1600" b="0" i="0" u="none" strike="noStrike" cap="none" normalizeH="0" baseline="0" dirty="0">
                          <a:ln>
                            <a:noFill/>
                          </a:ln>
                          <a:solidFill>
                            <a:srgbClr val="FF0000"/>
                          </a:solidFill>
                          <a:effectLst/>
                          <a:latin typeface="微软雅黑" charset="0"/>
                          <a:ea typeface="微软雅黑" charset="0"/>
                          <a:cs typeface="MS PMincho" charset="0"/>
                        </a:rPr>
                        <a:t>建立人才培养质量监测与预警</a:t>
                      </a:r>
                      <a:r>
                        <a:rPr kumimoji="1" lang="zh-CN" sz="1600" b="0" i="0" u="none" strike="noStrike" cap="none" normalizeH="0" baseline="0" dirty="0" smtClean="0">
                          <a:ln>
                            <a:noFill/>
                          </a:ln>
                          <a:solidFill>
                            <a:srgbClr val="FF0000"/>
                          </a:solidFill>
                          <a:effectLst/>
                          <a:latin typeface="微软雅黑" charset="0"/>
                          <a:ea typeface="微软雅黑" charset="0"/>
                          <a:cs typeface="MS PMincho" charset="0"/>
                        </a:rPr>
                        <a:t>机制</a:t>
                      </a:r>
                      <a:r>
                        <a:rPr kumimoji="0" lang="zh-CN" altLang="en-US" sz="1600" b="0" i="0" u="none" strike="noStrike" cap="none" normalizeH="0" baseline="0" dirty="0" smtClean="0">
                          <a:ln>
                            <a:noFill/>
                          </a:ln>
                          <a:solidFill>
                            <a:srgbClr val="FF0000"/>
                          </a:solidFill>
                          <a:effectLst/>
                          <a:latin typeface="微软雅黑" charset="0"/>
                          <a:ea typeface="微软雅黑" charset="0"/>
                          <a:cs typeface="MS PMincho" charset="0"/>
                        </a:rPr>
                        <a:t>；</a:t>
                      </a:r>
                      <a:endParaRPr kumimoji="0" lang="zh-CN" sz="1600" b="0" i="0" u="none" strike="noStrike" cap="none" normalizeH="0" baseline="0" dirty="0">
                        <a:ln>
                          <a:noFill/>
                        </a:ln>
                        <a:solidFill>
                          <a:srgbClr val="FF0000"/>
                        </a:solidFill>
                        <a:effectLst/>
                        <a:latin typeface="微软雅黑" charset="0"/>
                        <a:ea typeface="微软雅黑" charset="0"/>
                        <a:cs typeface="MS PMincho" charset="0"/>
                      </a:endParaRPr>
                    </a:p>
                  </a:txBody>
                  <a:tcPr marL="68580" marR="68580" marT="45716" marB="45716" horzOverflow="overflow">
                    <a:lnL>
                      <a:noFill/>
                    </a:lnL>
                    <a:lnR>
                      <a:noFill/>
                    </a:lnR>
                    <a:lnT>
                      <a:noFill/>
                    </a:lnT>
                    <a:lnB>
                      <a:noFill/>
                    </a:lnB>
                    <a:lnTlToBr>
                      <a:noFill/>
                    </a:lnTlToBr>
                    <a:lnBlToTr>
                      <a:noFill/>
                    </a:lnBlToTr>
                    <a:noFill/>
                  </a:tcPr>
                </a:tc>
                <a:extLst>
                  <a:ext uri="{0D108BD9-81ED-4DB2-BD59-A6C34878D82A}"/>
                </a:extLst>
              </a:tr>
              <a:tr h="491528">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1" lang="zh-CN" sz="1600" b="0" i="0" u="none" strike="noStrike" cap="none" normalizeH="0" baseline="0" dirty="0">
                          <a:ln>
                            <a:noFill/>
                          </a:ln>
                          <a:solidFill>
                            <a:schemeClr val="tx1"/>
                          </a:solidFill>
                          <a:effectLst/>
                          <a:latin typeface="微软雅黑" charset="0"/>
                          <a:ea typeface="微软雅黑" charset="0"/>
                          <a:cs typeface="MS PMincho" charset="0"/>
                        </a:rPr>
                        <a:t>有利于促进高职院校强化质量意识，以内涵建设为重点，形成特色质量文化。</a:t>
                      </a:r>
                    </a:p>
                  </a:txBody>
                  <a:tcPr marL="68580" marR="68580" marT="45716" marB="45716" horzOverflow="overflow">
                    <a:lnL>
                      <a:noFill/>
                    </a:lnL>
                    <a:lnR>
                      <a:noFill/>
                    </a:lnR>
                    <a:lnT>
                      <a:noFill/>
                    </a:lnT>
                    <a:lnB>
                      <a:noFill/>
                    </a:lnB>
                    <a:lnTlToBr>
                      <a:noFill/>
                    </a:lnTlToBr>
                    <a:lnBlToTr>
                      <a:noFill/>
                    </a:lnBlToTr>
                    <a:noFill/>
                  </a:tcPr>
                </a:tc>
                <a:extLst>
                  <a:ext uri="{0D108BD9-81ED-4DB2-BD59-A6C34878D82A}"/>
                </a:extLst>
              </a:tr>
              <a:tr h="491528">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1" lang="zh-CN" sz="1600" b="0" i="0" u="none" strike="noStrike" cap="none" normalizeH="0" baseline="0" dirty="0">
                          <a:ln>
                            <a:noFill/>
                          </a:ln>
                          <a:solidFill>
                            <a:schemeClr val="tx1"/>
                          </a:solidFill>
                          <a:effectLst/>
                          <a:latin typeface="微软雅黑" charset="0"/>
                          <a:ea typeface="微软雅黑" charset="0"/>
                          <a:cs typeface="MS PMincho" charset="0"/>
                        </a:rPr>
                        <a:t>有利于促进高职院校完善治理结构，提高治理能力；</a:t>
                      </a:r>
                    </a:p>
                  </a:txBody>
                  <a:tcPr marL="68580" marR="68580" marT="45716" marB="45716" horzOverflow="overflow">
                    <a:lnL>
                      <a:noFill/>
                    </a:lnL>
                    <a:lnR>
                      <a:noFill/>
                    </a:lnR>
                    <a:lnT>
                      <a:noFill/>
                    </a:lnT>
                    <a:lnB>
                      <a:noFill/>
                    </a:lnB>
                    <a:lnTlToBr>
                      <a:noFill/>
                    </a:lnTlToBr>
                    <a:lnBlToTr>
                      <a:noFill/>
                    </a:lnBlToTr>
                    <a:noFill/>
                  </a:tcPr>
                </a:tc>
                <a:extLst>
                  <a:ext uri="{0D108BD9-81ED-4DB2-BD59-A6C34878D82A}"/>
                </a:extLst>
              </a:tr>
              <a:tr h="491528">
                <a:tc>
                  <a:txBody>
                    <a:bodyPr/>
                    <a:lstStyle/>
                    <a:p>
                      <a:pPr marL="285750" marR="0" lvl="0" indent="-285750" algn="l" defTabSz="457200" rtl="0" eaLnBrk="1" fontAlgn="base" latinLnBrk="0" hangingPunct="1">
                        <a:lnSpc>
                          <a:spcPct val="100000"/>
                        </a:lnSpc>
                        <a:spcBef>
                          <a:spcPct val="0"/>
                        </a:spcBef>
                        <a:spcAft>
                          <a:spcPct val="0"/>
                        </a:spcAft>
                        <a:buClrTx/>
                        <a:buSzTx/>
                        <a:buFontTx/>
                        <a:buChar char="•"/>
                        <a:tabLst/>
                      </a:pPr>
                      <a:r>
                        <a:rPr kumimoji="1" lang="zh-CN" sz="1600" b="0" i="0" u="none" strike="noStrike" cap="none" normalizeH="0" baseline="0" dirty="0">
                          <a:ln>
                            <a:noFill/>
                          </a:ln>
                          <a:solidFill>
                            <a:schemeClr val="tx1"/>
                          </a:solidFill>
                          <a:effectLst/>
                          <a:latin typeface="微软雅黑" charset="0"/>
                          <a:ea typeface="微软雅黑" charset="0"/>
                          <a:cs typeface="MS PMincho" charset="0"/>
                        </a:rPr>
                        <a:t>有利于推进学校信息化进程，利用信息技术提高人才培养质量保证水平；</a:t>
                      </a:r>
                    </a:p>
                  </a:txBody>
                  <a:tcPr marL="68580" marR="68580" marT="45716" marB="45716" horzOverflow="overflow">
                    <a:lnL>
                      <a:noFill/>
                    </a:lnL>
                    <a:lnR>
                      <a:noFill/>
                    </a:lnR>
                    <a:lnT>
                      <a:noFill/>
                    </a:lnT>
                    <a:lnB>
                      <a:noFill/>
                    </a:lnB>
                    <a:lnTlToBr>
                      <a:noFill/>
                    </a:lnTlToBr>
                    <a:lnBlToTr>
                      <a:noFill/>
                    </a:lnBlToTr>
                    <a:noFill/>
                  </a:tcPr>
                </a:tc>
                <a:extLst>
                  <a:ext uri="{0D108BD9-81ED-4DB2-BD59-A6C34878D82A}"/>
                </a:extLst>
              </a:tr>
              <a:tr h="862299">
                <a:tc>
                  <a:txBody>
                    <a:bodyPr/>
                    <a:lstStyle/>
                    <a:p>
                      <a:pPr marL="285750" marR="0" lvl="0" indent="-285750" algn="l" defTabSz="457200" rtl="0" eaLnBrk="1" fontAlgn="base" latinLnBrk="0" hangingPunct="1">
                        <a:lnSpc>
                          <a:spcPct val="130000"/>
                        </a:lnSpc>
                        <a:spcBef>
                          <a:spcPct val="0"/>
                        </a:spcBef>
                        <a:spcAft>
                          <a:spcPct val="0"/>
                        </a:spcAft>
                        <a:buClrTx/>
                        <a:buSzTx/>
                        <a:buFontTx/>
                        <a:buChar char="•"/>
                        <a:tabLst/>
                      </a:pPr>
                      <a:r>
                        <a:rPr kumimoji="1" lang="zh-CN" sz="1600" b="0" i="0" u="none" strike="noStrike" cap="none" normalizeH="0" baseline="0" dirty="0">
                          <a:ln>
                            <a:noFill/>
                          </a:ln>
                          <a:solidFill>
                            <a:srgbClr val="FF0000"/>
                          </a:solidFill>
                          <a:effectLst/>
                          <a:latin typeface="微软雅黑" charset="0"/>
                          <a:ea typeface="微软雅黑" charset="0"/>
                          <a:cs typeface="MS PMincho" charset="0"/>
                        </a:rPr>
                        <a:t>运用人才培养工作状态数据加强人才培养质量监测与预警</a:t>
                      </a:r>
                      <a:r>
                        <a:rPr kumimoji="1" lang="zh-CN" sz="1600" b="0" i="0" u="none" strike="noStrike" cap="none" normalizeH="0" baseline="0" dirty="0">
                          <a:ln>
                            <a:noFill/>
                          </a:ln>
                          <a:solidFill>
                            <a:schemeClr val="tx1"/>
                          </a:solidFill>
                          <a:effectLst/>
                          <a:latin typeface="微软雅黑" charset="0"/>
                          <a:ea typeface="微软雅黑" charset="0"/>
                          <a:cs typeface="MS PMincho" charset="0"/>
                        </a:rPr>
                        <a:t>，引导高职院校实现治理能力现代化。</a:t>
                      </a:r>
                    </a:p>
                  </a:txBody>
                  <a:tcPr marL="68580" marR="68580" marT="45716" marB="45716" horzOverflow="overflow">
                    <a:lnL>
                      <a:noFill/>
                    </a:lnL>
                    <a:lnR>
                      <a:noFill/>
                    </a:lnR>
                    <a:lnT>
                      <a:noFill/>
                    </a:lnT>
                    <a:lnB>
                      <a:noFill/>
                    </a:lnB>
                    <a:lnTlToBr>
                      <a:noFill/>
                    </a:lnTlToBr>
                    <a:lnBlToTr>
                      <a:noFill/>
                    </a:lnBlToTr>
                    <a:noFill/>
                  </a:tcPr>
                </a:tc>
                <a:extLst>
                  <a:ext uri="{0D108BD9-81ED-4DB2-BD59-A6C34878D82A}"/>
                </a:extLst>
              </a:tr>
            </a:tbl>
          </a:graphicData>
        </a:graphic>
      </p:graphicFrame>
      <p:sp>
        <p:nvSpPr>
          <p:cNvPr id="9" name="矩形 8"/>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0"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、建设依据</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1" name="矩形 10"/>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11"/>
          <p:cNvSpPr/>
          <p:nvPr/>
        </p:nvSpPr>
        <p:spPr>
          <a:xfrm>
            <a:off x="7783269" y="2128909"/>
            <a:ext cx="2659999" cy="3348707"/>
          </a:xfrm>
          <a:custGeom>
            <a:avLst/>
            <a:gdLst>
              <a:gd name="connsiteX0" fmla="*/ 0 w 1780890"/>
              <a:gd name="connsiteY0" fmla="*/ 0 h 2835493"/>
              <a:gd name="connsiteX1" fmla="*/ 1425290 w 1780890"/>
              <a:gd name="connsiteY1" fmla="*/ 0 h 2835493"/>
              <a:gd name="connsiteX2" fmla="*/ 1425290 w 1780890"/>
              <a:gd name="connsiteY2" fmla="*/ 1751841 h 2835493"/>
              <a:gd name="connsiteX3" fmla="*/ 1780890 w 1780890"/>
              <a:gd name="connsiteY3" fmla="*/ 2112097 h 2835493"/>
              <a:gd name="connsiteX4" fmla="*/ 1425290 w 1780890"/>
              <a:gd name="connsiteY4" fmla="*/ 2472353 h 2835493"/>
              <a:gd name="connsiteX5" fmla="*/ 1425290 w 1780890"/>
              <a:gd name="connsiteY5" fmla="*/ 2835493 h 2835493"/>
              <a:gd name="connsiteX6" fmla="*/ 0 w 1780890"/>
              <a:gd name="connsiteY6" fmla="*/ 2835493 h 2835493"/>
              <a:gd name="connsiteX0" fmla="*/ 0 w 1425290"/>
              <a:gd name="connsiteY0" fmla="*/ 0 h 2835493"/>
              <a:gd name="connsiteX1" fmla="*/ 1425290 w 1425290"/>
              <a:gd name="connsiteY1" fmla="*/ 0 h 2835493"/>
              <a:gd name="connsiteX2" fmla="*/ 1425290 w 1425290"/>
              <a:gd name="connsiteY2" fmla="*/ 1751841 h 2835493"/>
              <a:gd name="connsiteX3" fmla="*/ 1425290 w 1425290"/>
              <a:gd name="connsiteY3" fmla="*/ 2472353 h 2835493"/>
              <a:gd name="connsiteX4" fmla="*/ 1425290 w 1425290"/>
              <a:gd name="connsiteY4" fmla="*/ 2835493 h 2835493"/>
              <a:gd name="connsiteX5" fmla="*/ 0 w 1425290"/>
              <a:gd name="connsiteY5" fmla="*/ 2835493 h 2835493"/>
              <a:gd name="connsiteX6" fmla="*/ 0 w 1425290"/>
              <a:gd name="connsiteY6" fmla="*/ 0 h 2835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5290" h="2835493">
                <a:moveTo>
                  <a:pt x="0" y="0"/>
                </a:moveTo>
                <a:lnTo>
                  <a:pt x="1425290" y="0"/>
                </a:lnTo>
                <a:lnTo>
                  <a:pt x="1425290" y="1751841"/>
                </a:lnTo>
                <a:lnTo>
                  <a:pt x="1425290" y="2472353"/>
                </a:lnTo>
                <a:lnTo>
                  <a:pt x="1425290" y="2835493"/>
                </a:lnTo>
                <a:lnTo>
                  <a:pt x="0" y="2835493"/>
                </a:lnTo>
                <a:lnTo>
                  <a:pt x="0" y="0"/>
                </a:lnTo>
                <a:close/>
              </a:path>
            </a:pathLst>
          </a:custGeom>
          <a:solidFill>
            <a:schemeClr val="accent6">
              <a:lumMod val="40000"/>
              <a:lumOff val="60000"/>
            </a:schemeClr>
          </a:solidFill>
          <a:ln>
            <a:noFill/>
          </a:ln>
          <a:effectLst>
            <a:outerShdw blurRad="190500" dist="38100" dir="5400000" sx="101000" sy="101000" algn="t" rotWithShape="0">
              <a:prstClr val="black">
                <a:alpha val="40000"/>
              </a:prstClr>
            </a:outerShdw>
          </a:effectLst>
          <a:scene3d>
            <a:camera prst="orthographicFront"/>
            <a:lightRig rig="soft" dir="t">
              <a:rot lat="0" lon="0" rev="0"/>
            </a:lightRig>
          </a:scene3d>
          <a:sp3d prstMaterial="plastic">
            <a:bevelT w="101600" h="635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1" name="任意多边形 10"/>
          <p:cNvSpPr/>
          <p:nvPr/>
        </p:nvSpPr>
        <p:spPr>
          <a:xfrm>
            <a:off x="4855328" y="2128909"/>
            <a:ext cx="3323650" cy="3348707"/>
          </a:xfrm>
          <a:custGeom>
            <a:avLst/>
            <a:gdLst>
              <a:gd name="connsiteX0" fmla="*/ 0 w 1780890"/>
              <a:gd name="connsiteY0" fmla="*/ 0 h 2835493"/>
              <a:gd name="connsiteX1" fmla="*/ 1425290 w 1780890"/>
              <a:gd name="connsiteY1" fmla="*/ 0 h 2835493"/>
              <a:gd name="connsiteX2" fmla="*/ 1425290 w 1780890"/>
              <a:gd name="connsiteY2" fmla="*/ 1751841 h 2835493"/>
              <a:gd name="connsiteX3" fmla="*/ 1780890 w 1780890"/>
              <a:gd name="connsiteY3" fmla="*/ 2112097 h 2835493"/>
              <a:gd name="connsiteX4" fmla="*/ 1425290 w 1780890"/>
              <a:gd name="connsiteY4" fmla="*/ 2472353 h 2835493"/>
              <a:gd name="connsiteX5" fmla="*/ 1425290 w 1780890"/>
              <a:gd name="connsiteY5" fmla="*/ 2835493 h 2835493"/>
              <a:gd name="connsiteX6" fmla="*/ 0 w 1780890"/>
              <a:gd name="connsiteY6" fmla="*/ 2835493 h 2835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0890" h="2835493">
                <a:moveTo>
                  <a:pt x="0" y="0"/>
                </a:moveTo>
                <a:lnTo>
                  <a:pt x="1425290" y="0"/>
                </a:lnTo>
                <a:lnTo>
                  <a:pt x="1425290" y="1751841"/>
                </a:lnTo>
                <a:lnTo>
                  <a:pt x="1780890" y="2112097"/>
                </a:lnTo>
                <a:lnTo>
                  <a:pt x="1425290" y="2472353"/>
                </a:lnTo>
                <a:lnTo>
                  <a:pt x="1425290" y="2835493"/>
                </a:lnTo>
                <a:lnTo>
                  <a:pt x="0" y="2835493"/>
                </a:lnTo>
                <a:close/>
              </a:path>
            </a:pathLst>
          </a:custGeom>
          <a:solidFill>
            <a:schemeClr val="accent3">
              <a:lumMod val="60000"/>
              <a:lumOff val="40000"/>
            </a:schemeClr>
          </a:solidFill>
          <a:ln>
            <a:noFill/>
          </a:ln>
          <a:effectLst>
            <a:outerShdw blurRad="190500" dist="38100" dir="5400000" sx="101000" sy="101000" algn="t" rotWithShape="0">
              <a:prstClr val="black">
                <a:alpha val="40000"/>
              </a:prstClr>
            </a:outerShdw>
          </a:effectLst>
          <a:scene3d>
            <a:camera prst="orthographicFront"/>
            <a:lightRig rig="soft" dir="t">
              <a:rot lat="0" lon="0" rev="0"/>
            </a:lightRig>
          </a:scene3d>
          <a:sp3d prstMaterial="plastic">
            <a:bevelT w="101600" h="635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 name="Rectangle 3"/>
          <p:cNvSpPr txBox="1">
            <a:spLocks noChangeArrowheads="1"/>
          </p:cNvSpPr>
          <p:nvPr/>
        </p:nvSpPr>
        <p:spPr bwMode="auto">
          <a:xfrm>
            <a:off x="1344613" y="1052513"/>
            <a:ext cx="9937750" cy="969962"/>
          </a:xfrm>
          <a:prstGeom prst="rect">
            <a:avLst/>
          </a:prstGeom>
          <a:noFill/>
          <a:ln w="9525">
            <a:noFill/>
            <a:miter lim="800000"/>
            <a:headEnd/>
            <a:tailEnd/>
          </a:ln>
        </p:spPr>
        <p:txBody>
          <a:bodyPr/>
          <a:lstStyle/>
          <a:p>
            <a:pPr>
              <a:lnSpc>
                <a:spcPct val="170000"/>
              </a:lnSpc>
              <a:spcBef>
                <a:spcPts val="1800"/>
              </a:spcBef>
              <a:buFont typeface="Arial" charset="0"/>
              <a:buNone/>
            </a:pPr>
            <a:r>
              <a:rPr lang="zh-CN" altLang="en-US" sz="2800" b="1">
                <a:solidFill>
                  <a:srgbClr val="F68426"/>
                </a:solidFill>
                <a:latin typeface="微软雅黑"/>
                <a:ea typeface="微软雅黑"/>
                <a:cs typeface="微软雅黑"/>
              </a:rPr>
              <a:t>沿工作流程展开</a:t>
            </a:r>
          </a:p>
        </p:txBody>
      </p:sp>
      <p:sp>
        <p:nvSpPr>
          <p:cNvPr id="8" name="任意多边形 7"/>
          <p:cNvSpPr/>
          <p:nvPr/>
        </p:nvSpPr>
        <p:spPr>
          <a:xfrm>
            <a:off x="1973870" y="2128909"/>
            <a:ext cx="3323650" cy="3348707"/>
          </a:xfrm>
          <a:custGeom>
            <a:avLst/>
            <a:gdLst>
              <a:gd name="connsiteX0" fmla="*/ 0 w 1780890"/>
              <a:gd name="connsiteY0" fmla="*/ 0 h 2835493"/>
              <a:gd name="connsiteX1" fmla="*/ 1425290 w 1780890"/>
              <a:gd name="connsiteY1" fmla="*/ 0 h 2835493"/>
              <a:gd name="connsiteX2" fmla="*/ 1425290 w 1780890"/>
              <a:gd name="connsiteY2" fmla="*/ 1751841 h 2835493"/>
              <a:gd name="connsiteX3" fmla="*/ 1780890 w 1780890"/>
              <a:gd name="connsiteY3" fmla="*/ 2112097 h 2835493"/>
              <a:gd name="connsiteX4" fmla="*/ 1425290 w 1780890"/>
              <a:gd name="connsiteY4" fmla="*/ 2472353 h 2835493"/>
              <a:gd name="connsiteX5" fmla="*/ 1425290 w 1780890"/>
              <a:gd name="connsiteY5" fmla="*/ 2835493 h 2835493"/>
              <a:gd name="connsiteX6" fmla="*/ 0 w 1780890"/>
              <a:gd name="connsiteY6" fmla="*/ 2835493 h 2835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0890" h="2835493">
                <a:moveTo>
                  <a:pt x="0" y="0"/>
                </a:moveTo>
                <a:lnTo>
                  <a:pt x="1425290" y="0"/>
                </a:lnTo>
                <a:lnTo>
                  <a:pt x="1425290" y="1751841"/>
                </a:lnTo>
                <a:lnTo>
                  <a:pt x="1780890" y="2112097"/>
                </a:lnTo>
                <a:lnTo>
                  <a:pt x="1425290" y="2472353"/>
                </a:lnTo>
                <a:lnTo>
                  <a:pt x="1425290" y="2835493"/>
                </a:lnTo>
                <a:lnTo>
                  <a:pt x="0" y="2835493"/>
                </a:lnTo>
                <a:close/>
              </a:path>
            </a:pathLst>
          </a:custGeom>
          <a:solidFill>
            <a:schemeClr val="accent5">
              <a:lumMod val="40000"/>
              <a:lumOff val="60000"/>
            </a:schemeClr>
          </a:solidFill>
          <a:ln>
            <a:noFill/>
          </a:ln>
          <a:effectLst>
            <a:outerShdw blurRad="190500" dist="38100" dir="5400000" sx="101000" sy="101000" algn="t" rotWithShape="0">
              <a:prstClr val="black">
                <a:alpha val="40000"/>
              </a:prstClr>
            </a:outerShdw>
          </a:effectLst>
          <a:scene3d>
            <a:camera prst="orthographicFront"/>
            <a:lightRig rig="soft" dir="t">
              <a:rot lat="0" lon="0" rev="0"/>
            </a:lightRig>
          </a:scene3d>
          <a:sp3d prstMaterial="plastic">
            <a:bevelT w="101600" h="635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9" name="文本框 37"/>
          <p:cNvSpPr txBox="1"/>
          <p:nvPr/>
        </p:nvSpPr>
        <p:spPr>
          <a:xfrm>
            <a:off x="2454678" y="2507987"/>
            <a:ext cx="1512190" cy="523220"/>
          </a:xfrm>
          <a:prstGeom prst="rect">
            <a:avLst/>
          </a:prstGeom>
          <a:noFill/>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fontAlgn="auto">
              <a:spcBef>
                <a:spcPts val="0"/>
              </a:spcBef>
              <a:spcAft>
                <a:spcPts val="0"/>
              </a:spcAft>
              <a:defRPr/>
            </a:pPr>
            <a:r>
              <a:rPr lang="zh-CN" alt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rPr>
              <a:t>事     前</a:t>
            </a:r>
            <a:endParaRPr lang="zh-CN" alt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13" name="文本框 37"/>
          <p:cNvSpPr txBox="1"/>
          <p:nvPr/>
        </p:nvSpPr>
        <p:spPr>
          <a:xfrm>
            <a:off x="1973870" y="3516099"/>
            <a:ext cx="2160262" cy="523220"/>
          </a:xfrm>
          <a:prstGeom prst="rect">
            <a:avLst/>
          </a:prstGeom>
          <a:noFill/>
        </p:spPr>
        <p:txBody>
          <a:bodyPr anchor="ctr">
            <a:spAutoFit/>
          </a:bodyPr>
          <a:lstStyle/>
          <a:p>
            <a:pPr algn="r" fontAlgn="auto">
              <a:spcBef>
                <a:spcPts val="0"/>
              </a:spcBef>
              <a:spcAft>
                <a:spcPts val="0"/>
              </a:spcAft>
              <a:defRPr/>
            </a:pPr>
            <a:r>
              <a:rPr lang="zh-CN" alt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rPr>
              <a:t>设计建标</a:t>
            </a:r>
          </a:p>
        </p:txBody>
      </p:sp>
      <p:sp>
        <p:nvSpPr>
          <p:cNvPr id="41997" name="文本框 37"/>
          <p:cNvSpPr txBox="1">
            <a:spLocks noChangeArrowheads="1"/>
          </p:cNvSpPr>
          <p:nvPr/>
        </p:nvSpPr>
        <p:spPr bwMode="auto">
          <a:xfrm>
            <a:off x="1973263" y="4654550"/>
            <a:ext cx="2160587" cy="523875"/>
          </a:xfrm>
          <a:prstGeom prst="rect">
            <a:avLst/>
          </a:prstGeom>
          <a:noFill/>
          <a:ln w="9525">
            <a:noFill/>
            <a:miter lim="800000"/>
            <a:headEnd/>
            <a:tailEnd/>
          </a:ln>
        </p:spPr>
        <p:txBody>
          <a:bodyPr anchor="ctr">
            <a:spAutoFit/>
          </a:bodyPr>
          <a:lstStyle/>
          <a:p>
            <a:pPr algn="r"/>
            <a:r>
              <a:rPr lang="zh-CN" altLang="en-US" sz="2800">
                <a:latin typeface="微软雅黑"/>
                <a:ea typeface="微软雅黑"/>
                <a:cs typeface="微软雅黑"/>
              </a:rPr>
              <a:t>质量计划</a:t>
            </a:r>
          </a:p>
        </p:txBody>
      </p:sp>
      <p:sp>
        <p:nvSpPr>
          <p:cNvPr id="15" name="文本框 37"/>
          <p:cNvSpPr txBox="1"/>
          <p:nvPr/>
        </p:nvSpPr>
        <p:spPr>
          <a:xfrm>
            <a:off x="5415592" y="2507987"/>
            <a:ext cx="1512190" cy="523220"/>
          </a:xfrm>
          <a:prstGeom prst="rect">
            <a:avLst/>
          </a:prstGeom>
          <a:noFill/>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fontAlgn="auto">
              <a:spcBef>
                <a:spcPts val="0"/>
              </a:spcBef>
              <a:spcAft>
                <a:spcPts val="0"/>
              </a:spcAft>
              <a:defRPr/>
            </a:pPr>
            <a:r>
              <a:rPr lang="zh-CN" alt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rPr>
              <a:t>事     </a:t>
            </a:r>
            <a:r>
              <a:rPr lang="zh-CN" alt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rPr>
              <a:t>中</a:t>
            </a:r>
          </a:p>
        </p:txBody>
      </p:sp>
      <p:sp>
        <p:nvSpPr>
          <p:cNvPr id="16" name="文本框 37"/>
          <p:cNvSpPr txBox="1"/>
          <p:nvPr/>
        </p:nvSpPr>
        <p:spPr>
          <a:xfrm>
            <a:off x="4934784" y="3516099"/>
            <a:ext cx="2160262" cy="523220"/>
          </a:xfrm>
          <a:prstGeom prst="rect">
            <a:avLst/>
          </a:prstGeom>
          <a:noFill/>
        </p:spPr>
        <p:txBody>
          <a:bodyPr anchor="ctr">
            <a:spAutoFit/>
          </a:bodyPr>
          <a:lstStyle/>
          <a:p>
            <a:pPr algn="r" fontAlgn="auto">
              <a:spcBef>
                <a:spcPts val="0"/>
              </a:spcBef>
              <a:spcAft>
                <a:spcPts val="0"/>
              </a:spcAft>
              <a:defRPr/>
            </a:pPr>
            <a:r>
              <a:rPr lang="zh-CN" alt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rPr>
              <a:t>实时监控</a:t>
            </a:r>
            <a:endParaRPr lang="zh-CN" alt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endParaRPr>
          </a:p>
        </p:txBody>
      </p:sp>
      <p:sp>
        <p:nvSpPr>
          <p:cNvPr id="42000" name="文本框 37"/>
          <p:cNvSpPr txBox="1">
            <a:spLocks noChangeArrowheads="1"/>
          </p:cNvSpPr>
          <p:nvPr/>
        </p:nvSpPr>
        <p:spPr bwMode="auto">
          <a:xfrm>
            <a:off x="4935538" y="4654550"/>
            <a:ext cx="2159000" cy="523875"/>
          </a:xfrm>
          <a:prstGeom prst="rect">
            <a:avLst/>
          </a:prstGeom>
          <a:noFill/>
          <a:ln w="9525">
            <a:noFill/>
            <a:miter lim="800000"/>
            <a:headEnd/>
            <a:tailEnd/>
          </a:ln>
        </p:spPr>
        <p:txBody>
          <a:bodyPr anchor="ctr">
            <a:spAutoFit/>
          </a:bodyPr>
          <a:lstStyle/>
          <a:p>
            <a:pPr algn="r"/>
            <a:r>
              <a:rPr lang="zh-CN" altLang="en-US" sz="2800">
                <a:latin typeface="微软雅黑"/>
                <a:ea typeface="微软雅黑"/>
                <a:cs typeface="微软雅黑"/>
              </a:rPr>
              <a:t>质量控制</a:t>
            </a:r>
          </a:p>
        </p:txBody>
      </p:sp>
      <p:sp>
        <p:nvSpPr>
          <p:cNvPr id="18" name="文本框 37"/>
          <p:cNvSpPr txBox="1"/>
          <p:nvPr/>
        </p:nvSpPr>
        <p:spPr>
          <a:xfrm>
            <a:off x="8289420" y="2507987"/>
            <a:ext cx="1512190" cy="523220"/>
          </a:xfrm>
          <a:prstGeom prst="rect">
            <a:avLst/>
          </a:prstGeom>
          <a:noFill/>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fontAlgn="auto">
              <a:spcBef>
                <a:spcPts val="0"/>
              </a:spcBef>
              <a:spcAft>
                <a:spcPts val="0"/>
              </a:spcAft>
              <a:defRPr/>
            </a:pPr>
            <a:r>
              <a:rPr lang="zh-CN" alt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rPr>
              <a:t>事     后</a:t>
            </a:r>
            <a:endParaRPr lang="zh-CN" alt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itchFamily="34" charset="-122"/>
              <a:ea typeface="微软雅黑" pitchFamily="34" charset="-122"/>
            </a:endParaRPr>
          </a:p>
        </p:txBody>
      </p:sp>
      <p:sp>
        <p:nvSpPr>
          <p:cNvPr id="19" name="文本框 37"/>
          <p:cNvSpPr txBox="1"/>
          <p:nvPr/>
        </p:nvSpPr>
        <p:spPr>
          <a:xfrm>
            <a:off x="7808612" y="3516099"/>
            <a:ext cx="2160262" cy="523220"/>
          </a:xfrm>
          <a:prstGeom prst="rect">
            <a:avLst/>
          </a:prstGeom>
          <a:noFill/>
        </p:spPr>
        <p:txBody>
          <a:bodyPr anchor="ctr">
            <a:spAutoFit/>
          </a:bodyPr>
          <a:lstStyle/>
          <a:p>
            <a:pPr algn="r" fontAlgn="auto">
              <a:spcBef>
                <a:spcPts val="0"/>
              </a:spcBef>
              <a:spcAft>
                <a:spcPts val="0"/>
              </a:spcAft>
              <a:defRPr/>
            </a:pPr>
            <a:r>
              <a:rPr lang="zh-CN" alt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rPr>
              <a:t>诊断改进</a:t>
            </a:r>
            <a:endParaRPr lang="zh-CN" alt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endParaRPr>
          </a:p>
        </p:txBody>
      </p:sp>
      <p:sp>
        <p:nvSpPr>
          <p:cNvPr id="42003" name="文本框 37"/>
          <p:cNvSpPr txBox="1">
            <a:spLocks noChangeArrowheads="1"/>
          </p:cNvSpPr>
          <p:nvPr/>
        </p:nvSpPr>
        <p:spPr bwMode="auto">
          <a:xfrm>
            <a:off x="7808913" y="4654550"/>
            <a:ext cx="2160587" cy="523875"/>
          </a:xfrm>
          <a:prstGeom prst="rect">
            <a:avLst/>
          </a:prstGeom>
          <a:noFill/>
          <a:ln w="9525">
            <a:noFill/>
            <a:miter lim="800000"/>
            <a:headEnd/>
            <a:tailEnd/>
          </a:ln>
        </p:spPr>
        <p:txBody>
          <a:bodyPr anchor="ctr">
            <a:spAutoFit/>
          </a:bodyPr>
          <a:lstStyle/>
          <a:p>
            <a:pPr algn="r"/>
            <a:r>
              <a:rPr lang="zh-CN" altLang="en-US" sz="2800">
                <a:latin typeface="微软雅黑"/>
                <a:ea typeface="微软雅黑"/>
                <a:cs typeface="微软雅黑"/>
              </a:rPr>
              <a:t>质量提升</a:t>
            </a:r>
          </a:p>
        </p:txBody>
      </p:sp>
      <p:sp>
        <p:nvSpPr>
          <p:cNvPr id="2" name="椭圆 1"/>
          <p:cNvSpPr/>
          <p:nvPr/>
        </p:nvSpPr>
        <p:spPr>
          <a:xfrm>
            <a:off x="1662590" y="2023095"/>
            <a:ext cx="576064" cy="57606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en-US" altLang="zh-CN" sz="2400" dirty="0">
                <a:latin typeface="微软雅黑" pitchFamily="34" charset="-122"/>
                <a:ea typeface="微软雅黑" pitchFamily="34" charset="-122"/>
              </a:rPr>
              <a:t>1</a:t>
            </a:r>
            <a:endParaRPr lang="zh-CN" altLang="en-US" sz="2400" dirty="0">
              <a:latin typeface="微软雅黑" pitchFamily="34" charset="-122"/>
              <a:ea typeface="微软雅黑" pitchFamily="34" charset="-122"/>
            </a:endParaRPr>
          </a:p>
        </p:txBody>
      </p:sp>
      <p:sp>
        <p:nvSpPr>
          <p:cNvPr id="22" name="椭圆 21"/>
          <p:cNvSpPr/>
          <p:nvPr/>
        </p:nvSpPr>
        <p:spPr>
          <a:xfrm>
            <a:off x="4725104" y="2023095"/>
            <a:ext cx="576064" cy="576064"/>
          </a:xfrm>
          <a:prstGeom prst="ellipse">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r>
              <a:rPr lang="en-US" altLang="zh-CN" sz="2400" dirty="0">
                <a:latin typeface="微软雅黑" pitchFamily="34" charset="-122"/>
                <a:ea typeface="微软雅黑" pitchFamily="34" charset="-122"/>
              </a:rPr>
              <a:t>2</a:t>
            </a:r>
            <a:endParaRPr lang="zh-CN" altLang="en-US" sz="2400" dirty="0">
              <a:latin typeface="微软雅黑" pitchFamily="34" charset="-122"/>
              <a:ea typeface="微软雅黑" pitchFamily="34" charset="-122"/>
            </a:endParaRPr>
          </a:p>
        </p:txBody>
      </p:sp>
      <p:sp>
        <p:nvSpPr>
          <p:cNvPr id="23" name="椭圆 22"/>
          <p:cNvSpPr/>
          <p:nvPr/>
        </p:nvSpPr>
        <p:spPr>
          <a:xfrm>
            <a:off x="7686018" y="2023095"/>
            <a:ext cx="576064" cy="576064"/>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en-US" altLang="zh-CN" sz="2400" dirty="0">
                <a:latin typeface="微软雅黑" pitchFamily="34" charset="-122"/>
                <a:ea typeface="微软雅黑" pitchFamily="34" charset="-122"/>
              </a:rPr>
              <a:t>3</a:t>
            </a:r>
            <a:endParaRPr lang="zh-CN" altLang="en-US" sz="2400" dirty="0">
              <a:latin typeface="微软雅黑" pitchFamily="34" charset="-122"/>
              <a:ea typeface="微软雅黑" pitchFamily="34" charset="-122"/>
            </a:endParaRPr>
          </a:p>
        </p:txBody>
      </p:sp>
      <p:sp>
        <p:nvSpPr>
          <p:cNvPr id="21" name="矩形 20"/>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4"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、建设依据</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5" name="矩形 24"/>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6" name="Freeform 14"/>
          <p:cNvSpPr>
            <a:spLocks/>
          </p:cNvSpPr>
          <p:nvPr/>
        </p:nvSpPr>
        <p:spPr bwMode="auto">
          <a:xfrm>
            <a:off x="794196" y="1303015"/>
            <a:ext cx="520309" cy="532698"/>
          </a:xfrm>
          <a:custGeom>
            <a:avLst/>
            <a:gdLst>
              <a:gd name="T0" fmla="*/ 193 w 391"/>
              <a:gd name="T1" fmla="*/ 400 h 401"/>
              <a:gd name="T2" fmla="*/ 193 w 391"/>
              <a:gd name="T3" fmla="*/ 400 h 401"/>
              <a:gd name="T4" fmla="*/ 231 w 391"/>
              <a:gd name="T5" fmla="*/ 393 h 401"/>
              <a:gd name="T6" fmla="*/ 271 w 391"/>
              <a:gd name="T7" fmla="*/ 383 h 401"/>
              <a:gd name="T8" fmla="*/ 304 w 391"/>
              <a:gd name="T9" fmla="*/ 365 h 401"/>
              <a:gd name="T10" fmla="*/ 332 w 391"/>
              <a:gd name="T11" fmla="*/ 341 h 401"/>
              <a:gd name="T12" fmla="*/ 356 w 391"/>
              <a:gd name="T13" fmla="*/ 313 h 401"/>
              <a:gd name="T14" fmla="*/ 374 w 391"/>
              <a:gd name="T15" fmla="*/ 277 h 401"/>
              <a:gd name="T16" fmla="*/ 385 w 391"/>
              <a:gd name="T17" fmla="*/ 240 h 401"/>
              <a:gd name="T18" fmla="*/ 390 w 391"/>
              <a:gd name="T19" fmla="*/ 200 h 401"/>
              <a:gd name="T20" fmla="*/ 385 w 391"/>
              <a:gd name="T21" fmla="*/ 160 h 401"/>
              <a:gd name="T22" fmla="*/ 374 w 391"/>
              <a:gd name="T23" fmla="*/ 120 h 401"/>
              <a:gd name="T24" fmla="*/ 356 w 391"/>
              <a:gd name="T25" fmla="*/ 87 h 401"/>
              <a:gd name="T26" fmla="*/ 332 w 391"/>
              <a:gd name="T27" fmla="*/ 58 h 401"/>
              <a:gd name="T28" fmla="*/ 304 w 391"/>
              <a:gd name="T29" fmla="*/ 33 h 401"/>
              <a:gd name="T30" fmla="*/ 271 w 391"/>
              <a:gd name="T31" fmla="*/ 15 h 401"/>
              <a:gd name="T32" fmla="*/ 231 w 391"/>
              <a:gd name="T33" fmla="*/ 4 h 401"/>
              <a:gd name="T34" fmla="*/ 193 w 391"/>
              <a:gd name="T35" fmla="*/ 0 h 401"/>
              <a:gd name="T36" fmla="*/ 153 w 391"/>
              <a:gd name="T37" fmla="*/ 4 h 401"/>
              <a:gd name="T38" fmla="*/ 117 w 391"/>
              <a:gd name="T39" fmla="*/ 15 h 401"/>
              <a:gd name="T40" fmla="*/ 85 w 391"/>
              <a:gd name="T41" fmla="*/ 33 h 401"/>
              <a:gd name="T42" fmla="*/ 57 w 391"/>
              <a:gd name="T43" fmla="*/ 58 h 401"/>
              <a:gd name="T44" fmla="*/ 34 w 391"/>
              <a:gd name="T45" fmla="*/ 87 h 401"/>
              <a:gd name="T46" fmla="*/ 17 w 391"/>
              <a:gd name="T47" fmla="*/ 120 h 401"/>
              <a:gd name="T48" fmla="*/ 3 w 391"/>
              <a:gd name="T49" fmla="*/ 160 h 401"/>
              <a:gd name="T50" fmla="*/ 0 w 391"/>
              <a:gd name="T51" fmla="*/ 200 h 401"/>
              <a:gd name="T52" fmla="*/ 3 w 391"/>
              <a:gd name="T53" fmla="*/ 240 h 401"/>
              <a:gd name="T54" fmla="*/ 17 w 391"/>
              <a:gd name="T55" fmla="*/ 277 h 401"/>
              <a:gd name="T56" fmla="*/ 34 w 391"/>
              <a:gd name="T57" fmla="*/ 313 h 401"/>
              <a:gd name="T58" fmla="*/ 57 w 391"/>
              <a:gd name="T59" fmla="*/ 341 h 401"/>
              <a:gd name="T60" fmla="*/ 85 w 391"/>
              <a:gd name="T61" fmla="*/ 365 h 401"/>
              <a:gd name="T62" fmla="*/ 117 w 391"/>
              <a:gd name="T63" fmla="*/ 383 h 401"/>
              <a:gd name="T64" fmla="*/ 153 w 391"/>
              <a:gd name="T65" fmla="*/ 393 h 401"/>
              <a:gd name="T66" fmla="*/ 193 w 391"/>
              <a:gd name="T67" fmla="*/ 400 h 4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1"/>
              <a:gd name="T103" fmla="*/ 0 h 401"/>
              <a:gd name="T104" fmla="*/ 391 w 391"/>
              <a:gd name="T105" fmla="*/ 401 h 4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1" h="401">
                <a:moveTo>
                  <a:pt x="193" y="400"/>
                </a:moveTo>
                <a:lnTo>
                  <a:pt x="193" y="400"/>
                </a:lnTo>
                <a:lnTo>
                  <a:pt x="231" y="393"/>
                </a:lnTo>
                <a:lnTo>
                  <a:pt x="271" y="383"/>
                </a:lnTo>
                <a:lnTo>
                  <a:pt x="304" y="365"/>
                </a:lnTo>
                <a:lnTo>
                  <a:pt x="332" y="341"/>
                </a:lnTo>
                <a:lnTo>
                  <a:pt x="356" y="313"/>
                </a:lnTo>
                <a:lnTo>
                  <a:pt x="374" y="277"/>
                </a:lnTo>
                <a:lnTo>
                  <a:pt x="385" y="240"/>
                </a:lnTo>
                <a:lnTo>
                  <a:pt x="390" y="200"/>
                </a:lnTo>
                <a:lnTo>
                  <a:pt x="385" y="160"/>
                </a:lnTo>
                <a:lnTo>
                  <a:pt x="374" y="120"/>
                </a:lnTo>
                <a:lnTo>
                  <a:pt x="356" y="87"/>
                </a:lnTo>
                <a:lnTo>
                  <a:pt x="332" y="58"/>
                </a:lnTo>
                <a:lnTo>
                  <a:pt x="304" y="33"/>
                </a:lnTo>
                <a:lnTo>
                  <a:pt x="271" y="15"/>
                </a:lnTo>
                <a:lnTo>
                  <a:pt x="231" y="4"/>
                </a:lnTo>
                <a:lnTo>
                  <a:pt x="193" y="0"/>
                </a:lnTo>
                <a:lnTo>
                  <a:pt x="153" y="4"/>
                </a:lnTo>
                <a:lnTo>
                  <a:pt x="117" y="15"/>
                </a:lnTo>
                <a:lnTo>
                  <a:pt x="85" y="33"/>
                </a:lnTo>
                <a:lnTo>
                  <a:pt x="57" y="58"/>
                </a:lnTo>
                <a:lnTo>
                  <a:pt x="34" y="87"/>
                </a:lnTo>
                <a:lnTo>
                  <a:pt x="17" y="120"/>
                </a:lnTo>
                <a:lnTo>
                  <a:pt x="3" y="160"/>
                </a:lnTo>
                <a:lnTo>
                  <a:pt x="0" y="200"/>
                </a:lnTo>
                <a:lnTo>
                  <a:pt x="3" y="240"/>
                </a:lnTo>
                <a:lnTo>
                  <a:pt x="17" y="277"/>
                </a:lnTo>
                <a:lnTo>
                  <a:pt x="34" y="313"/>
                </a:lnTo>
                <a:lnTo>
                  <a:pt x="57" y="341"/>
                </a:lnTo>
                <a:lnTo>
                  <a:pt x="85" y="365"/>
                </a:lnTo>
                <a:lnTo>
                  <a:pt x="117" y="383"/>
                </a:lnTo>
                <a:lnTo>
                  <a:pt x="153" y="393"/>
                </a:lnTo>
                <a:lnTo>
                  <a:pt x="193" y="400"/>
                </a:lnTo>
              </a:path>
            </a:pathLst>
          </a:custGeom>
          <a:solidFill>
            <a:srgbClr val="FFCC00"/>
          </a:solidFill>
          <a:ln w="25400" cap="flat" cmpd="sng" algn="ctr">
            <a:noFill/>
            <a:prstDash val="solid"/>
          </a:ln>
          <a:effectLst>
            <a:outerShdw blurRad="225425" dist="38100" dir="5220000" algn="ctr">
              <a:srgbClr val="000000">
                <a:alpha val="33000"/>
              </a:srgbClr>
            </a:outerShdw>
          </a:effectLst>
          <a:scene3d>
            <a:camera prst="perspectiveFront"/>
            <a:lightRig rig="balanced" dir="t"/>
          </a:scene3d>
          <a:sp3d extrusionH="1428750" prstMaterial="plastic">
            <a:bevelT w="152400" h="50800" prst="softRound"/>
            <a:bevelB w="0" h="400050"/>
            <a:extrusionClr>
              <a:sysClr val="window" lastClr="FFFFFF"/>
            </a:extrusionClr>
            <a:contourClr>
              <a:sysClr val="window" lastClr="FFFFFF"/>
            </a:contourClr>
          </a:sp3d>
        </p:spPr>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u"/>
              <a:tabLst>
                <a:tab pos="136525" algn="l"/>
              </a:tabLst>
              <a:defRPr/>
            </a:pPr>
            <a:endParaRPr lang="zh-CN" altLang="en-US" sz="1600" b="1" kern="0" dirty="0">
              <a:solidFill>
                <a:sysClr val="window" lastClr="FFFFFF"/>
              </a:solidFill>
              <a:latin typeface="微软雅黑" pitchFamily="34" charset="-122"/>
              <a:ea typeface="微软雅黑"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6" name="Rectangle 2"/>
          <p:cNvSpPr txBox="1">
            <a:spLocks noChangeArrowheads="1"/>
          </p:cNvSpPr>
          <p:nvPr/>
        </p:nvSpPr>
        <p:spPr>
          <a:xfrm>
            <a:off x="84137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主要内容</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7" name="矩形 6"/>
          <p:cNvSpPr/>
          <p:nvPr/>
        </p:nvSpPr>
        <p:spPr>
          <a:xfrm>
            <a:off x="2713038" y="692150"/>
            <a:ext cx="9482137" cy="793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9" name="Rectangle 3"/>
          <p:cNvSpPr>
            <a:spLocks noGrp="1" noChangeArrowheads="1"/>
          </p:cNvSpPr>
          <p:nvPr/>
        </p:nvSpPr>
        <p:spPr>
          <a:xfrm>
            <a:off x="1776413" y="1700213"/>
            <a:ext cx="9290050" cy="3889375"/>
          </a:xfrm>
          <a:prstGeom prst="rect">
            <a:avLst/>
          </a:prstGeom>
        </p:spPr>
        <p:txBody>
          <a:bodyPr/>
          <a:lstStyle/>
          <a:p>
            <a:pPr>
              <a:lnSpc>
                <a:spcPct val="150000"/>
              </a:lnSpc>
              <a:buFont typeface="Arial" charset="0"/>
              <a:buNone/>
            </a:pPr>
            <a:r>
              <a:rPr lang="en-US" altLang="zh-CN" sz="4000" b="1">
                <a:solidFill>
                  <a:srgbClr val="C00000"/>
                </a:solidFill>
                <a:latin typeface="微软雅黑"/>
                <a:ea typeface="微软雅黑"/>
                <a:cs typeface="微软雅黑"/>
              </a:rPr>
              <a:t>1. </a:t>
            </a:r>
            <a:r>
              <a:rPr lang="zh-CN" altLang="en-US" sz="4000" b="1">
                <a:solidFill>
                  <a:srgbClr val="C00000"/>
                </a:solidFill>
                <a:latin typeface="微软雅黑"/>
                <a:ea typeface="微软雅黑"/>
                <a:cs typeface="微软雅黑"/>
              </a:rPr>
              <a:t>目标管理与部门绩效考核  </a:t>
            </a:r>
            <a:r>
              <a:rPr lang="zh-CN" altLang="en-US" sz="4000" b="1">
                <a:solidFill>
                  <a:srgbClr val="595959"/>
                </a:solidFill>
                <a:latin typeface="微软雅黑"/>
                <a:ea typeface="微软雅黑"/>
                <a:cs typeface="微软雅黑"/>
              </a:rPr>
              <a:t>（切入点）</a:t>
            </a:r>
            <a:endParaRPr lang="en-US" altLang="zh-CN" sz="4000" b="1">
              <a:solidFill>
                <a:srgbClr val="595959"/>
              </a:solidFill>
              <a:latin typeface="微软雅黑"/>
              <a:ea typeface="微软雅黑"/>
              <a:cs typeface="微软雅黑"/>
            </a:endParaRPr>
          </a:p>
          <a:p>
            <a:pPr>
              <a:lnSpc>
                <a:spcPct val="150000"/>
              </a:lnSpc>
              <a:buFont typeface="Arial" charset="0"/>
              <a:buNone/>
            </a:pPr>
            <a:r>
              <a:rPr lang="en-US" altLang="zh-CN" sz="4000" b="1">
                <a:solidFill>
                  <a:srgbClr val="C00000"/>
                </a:solidFill>
                <a:latin typeface="微软雅黑"/>
                <a:ea typeface="微软雅黑"/>
                <a:cs typeface="微软雅黑"/>
              </a:rPr>
              <a:t>2. </a:t>
            </a:r>
            <a:r>
              <a:rPr lang="zh-CN" altLang="en-US" sz="4000" b="1">
                <a:solidFill>
                  <a:srgbClr val="C00000"/>
                </a:solidFill>
                <a:latin typeface="微软雅黑"/>
                <a:ea typeface="微软雅黑"/>
                <a:cs typeface="微软雅黑"/>
              </a:rPr>
              <a:t>内部质量保证体系建设规划</a:t>
            </a:r>
            <a:r>
              <a:rPr lang="zh-CN" altLang="en-US" sz="4000" b="1">
                <a:solidFill>
                  <a:srgbClr val="595959"/>
                </a:solidFill>
                <a:latin typeface="微软雅黑"/>
                <a:ea typeface="微软雅黑"/>
                <a:cs typeface="微软雅黑"/>
              </a:rPr>
              <a:t>（着力点）</a:t>
            </a:r>
            <a:endParaRPr lang="en-US" altLang="zh-CN" sz="4000" b="1">
              <a:solidFill>
                <a:srgbClr val="595959"/>
              </a:solidFill>
              <a:latin typeface="微软雅黑"/>
              <a:ea typeface="微软雅黑"/>
              <a:cs typeface="微软雅黑"/>
            </a:endParaRPr>
          </a:p>
          <a:p>
            <a:pPr>
              <a:lnSpc>
                <a:spcPct val="150000"/>
              </a:lnSpc>
              <a:buFont typeface="Arial" charset="0"/>
              <a:buNone/>
            </a:pPr>
            <a:r>
              <a:rPr lang="en-US" altLang="zh-CN" sz="4000" b="1">
                <a:solidFill>
                  <a:srgbClr val="C00000"/>
                </a:solidFill>
                <a:latin typeface="微软雅黑"/>
                <a:ea typeface="微软雅黑"/>
                <a:cs typeface="微软雅黑"/>
              </a:rPr>
              <a:t>3. </a:t>
            </a:r>
            <a:r>
              <a:rPr lang="zh-CN" altLang="en-US" sz="4000" b="1">
                <a:solidFill>
                  <a:srgbClr val="C00000"/>
                </a:solidFill>
                <a:latin typeface="微软雅黑"/>
                <a:ea typeface="微软雅黑"/>
                <a:cs typeface="微软雅黑"/>
              </a:rPr>
              <a:t>校本数据平台（中心）建设</a:t>
            </a:r>
            <a:r>
              <a:rPr lang="zh-CN" altLang="en-US" sz="4000" b="1">
                <a:solidFill>
                  <a:srgbClr val="595959"/>
                </a:solidFill>
                <a:latin typeface="微软雅黑"/>
                <a:ea typeface="微软雅黑"/>
                <a:cs typeface="微软雅黑"/>
              </a:rPr>
              <a:t>（支撑点）</a:t>
            </a:r>
            <a:endParaRPr lang="en-US" altLang="zh-CN" sz="4000" b="1">
              <a:solidFill>
                <a:srgbClr val="595959"/>
              </a:solidFill>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
          <p:cNvSpPr txBox="1">
            <a:spLocks noChangeArrowheads="1"/>
          </p:cNvSpPr>
          <p:nvPr/>
        </p:nvSpPr>
        <p:spPr bwMode="auto">
          <a:xfrm>
            <a:off x="1263650" y="1484313"/>
            <a:ext cx="9937750" cy="869950"/>
          </a:xfrm>
          <a:prstGeom prst="rect">
            <a:avLst/>
          </a:prstGeom>
          <a:noFill/>
          <a:ln w="9525">
            <a:noFill/>
            <a:miter lim="800000"/>
            <a:headEnd/>
            <a:tailEnd/>
          </a:ln>
        </p:spPr>
        <p:txBody>
          <a:bodyPr/>
          <a:lstStyle/>
          <a:p>
            <a:pPr>
              <a:lnSpc>
                <a:spcPct val="170000"/>
              </a:lnSpc>
              <a:spcBef>
                <a:spcPts val="1800"/>
              </a:spcBef>
              <a:buFont typeface="Arial" charset="0"/>
              <a:buNone/>
            </a:pPr>
            <a:endParaRPr lang="zh-CN" altLang="en-US" sz="2800" b="1">
              <a:solidFill>
                <a:srgbClr val="F68426"/>
              </a:solidFill>
              <a:latin typeface="微软雅黑"/>
              <a:ea typeface="微软雅黑"/>
              <a:cs typeface="微软雅黑"/>
            </a:endParaRPr>
          </a:p>
        </p:txBody>
      </p:sp>
      <p:sp>
        <p:nvSpPr>
          <p:cNvPr id="40" name="TextBox 39"/>
          <p:cNvSpPr txBox="1"/>
          <p:nvPr/>
        </p:nvSpPr>
        <p:spPr>
          <a:xfrm>
            <a:off x="1506066" y="1628800"/>
            <a:ext cx="5414489" cy="58477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zh-CN"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黑体" pitchFamily="49" charset="-122"/>
                <a:ea typeface="黑体" pitchFamily="49" charset="-122"/>
              </a:rPr>
              <a:t>五个系统</a:t>
            </a:r>
            <a:r>
              <a:rPr lang="en-US" altLang="zh-CN"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黑体" pitchFamily="49" charset="-122"/>
                <a:ea typeface="黑体" pitchFamily="49" charset="-122"/>
              </a:rPr>
              <a:t>——</a:t>
            </a:r>
            <a:r>
              <a:rPr lang="zh-CN"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黑体" pitchFamily="49" charset="-122"/>
                <a:ea typeface="黑体" pitchFamily="49" charset="-122"/>
              </a:rPr>
              <a:t>纵向</a:t>
            </a:r>
            <a:endParaRPr lang="zh-CN"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黑体" pitchFamily="49" charset="-122"/>
              <a:ea typeface="黑体" pitchFamily="49" charset="-122"/>
            </a:endParaRPr>
          </a:p>
        </p:txBody>
      </p:sp>
      <p:grpSp>
        <p:nvGrpSpPr>
          <p:cNvPr id="43011" name="组合 37"/>
          <p:cNvGrpSpPr>
            <a:grpSpLocks/>
          </p:cNvGrpSpPr>
          <p:nvPr/>
        </p:nvGrpSpPr>
        <p:grpSpPr bwMode="auto">
          <a:xfrm>
            <a:off x="417513" y="2193925"/>
            <a:ext cx="11368087" cy="3187700"/>
            <a:chOff x="2533725" y="2564904"/>
            <a:chExt cx="7364412" cy="2065337"/>
          </a:xfrm>
        </p:grpSpPr>
        <p:sp>
          <p:nvSpPr>
            <p:cNvPr id="43016" name="AutoShape 15"/>
            <p:cNvSpPr>
              <a:spLocks noChangeArrowheads="1"/>
            </p:cNvSpPr>
            <p:nvPr/>
          </p:nvSpPr>
          <p:spPr bwMode="auto">
            <a:xfrm>
              <a:off x="2552775" y="2890341"/>
              <a:ext cx="1374775" cy="1739900"/>
            </a:xfrm>
            <a:prstGeom prst="roundRect">
              <a:avLst>
                <a:gd name="adj" fmla="val 10699"/>
              </a:avLst>
            </a:prstGeom>
            <a:gradFill rotWithShape="0">
              <a:gsLst>
                <a:gs pos="0">
                  <a:srgbClr val="FFFFFF"/>
                </a:gs>
                <a:gs pos="100000">
                  <a:srgbClr val="C0C0C0">
                    <a:alpha val="29999"/>
                  </a:srgbClr>
                </a:gs>
              </a:gsLst>
              <a:lin ang="2700000" scaled="1"/>
            </a:gradFill>
            <a:ln w="9525">
              <a:round/>
              <a:headEnd/>
              <a:tailEnd/>
            </a:ln>
            <a:scene3d>
              <a:camera prst="legacyObliqueTopRight"/>
              <a:lightRig rig="legacyFlat3" dir="b"/>
            </a:scene3d>
            <a:sp3d extrusionH="100000" prstMaterial="legacyMatte">
              <a:bevelT w="13500" h="13500" prst="angle"/>
              <a:bevelB w="13500" h="13500" prst="angle"/>
              <a:extrusionClr>
                <a:srgbClr val="C0C0C0"/>
              </a:extrusionClr>
            </a:sp3d>
          </p:spPr>
          <p:txBody>
            <a:bodyPr wrap="none" anchor="ctr">
              <a:flatTx/>
            </a:bodyPr>
            <a:lstStyle/>
            <a:p>
              <a:r>
                <a:rPr lang="zh-CN" altLang="en-US">
                  <a:latin typeface="微软雅黑"/>
                  <a:ea typeface="微软雅黑"/>
                  <a:cs typeface="微软雅黑"/>
                </a:rPr>
                <a:t>领导体制、</a:t>
              </a:r>
              <a:endParaRPr lang="en-US" altLang="zh-CN">
                <a:latin typeface="微软雅黑"/>
                <a:ea typeface="微软雅黑"/>
                <a:cs typeface="微软雅黑"/>
              </a:endParaRPr>
            </a:p>
            <a:p>
              <a:r>
                <a:rPr lang="zh-CN" altLang="en-US">
                  <a:latin typeface="微软雅黑"/>
                  <a:ea typeface="微软雅黑"/>
                  <a:cs typeface="微软雅黑"/>
                </a:rPr>
                <a:t>组织结构、</a:t>
              </a:r>
              <a:endParaRPr lang="en-US" altLang="zh-CN">
                <a:latin typeface="微软雅黑"/>
                <a:ea typeface="微软雅黑"/>
                <a:cs typeface="微软雅黑"/>
              </a:endParaRPr>
            </a:p>
            <a:p>
              <a:r>
                <a:rPr lang="zh-CN" altLang="en-US">
                  <a:latin typeface="微软雅黑"/>
                  <a:ea typeface="微软雅黑"/>
                  <a:cs typeface="微软雅黑"/>
                </a:rPr>
                <a:t>制度建设、</a:t>
              </a:r>
              <a:endParaRPr lang="en-US" altLang="zh-CN">
                <a:latin typeface="微软雅黑"/>
                <a:ea typeface="微软雅黑"/>
                <a:cs typeface="微软雅黑"/>
              </a:endParaRPr>
            </a:p>
            <a:p>
              <a:r>
                <a:rPr lang="zh-CN" altLang="en-US">
                  <a:latin typeface="微软雅黑"/>
                  <a:ea typeface="微软雅黑"/>
                  <a:cs typeface="微软雅黑"/>
                </a:rPr>
                <a:t>协调管理等</a:t>
              </a:r>
            </a:p>
          </p:txBody>
        </p:sp>
        <p:sp>
          <p:nvSpPr>
            <p:cNvPr id="43017" name="AutoShape 16"/>
            <p:cNvSpPr>
              <a:spLocks noChangeArrowheads="1"/>
            </p:cNvSpPr>
            <p:nvPr/>
          </p:nvSpPr>
          <p:spPr bwMode="auto">
            <a:xfrm>
              <a:off x="4041850" y="2880817"/>
              <a:ext cx="1374775" cy="1739900"/>
            </a:xfrm>
            <a:prstGeom prst="roundRect">
              <a:avLst>
                <a:gd name="adj" fmla="val 10699"/>
              </a:avLst>
            </a:prstGeom>
            <a:gradFill rotWithShape="0">
              <a:gsLst>
                <a:gs pos="0">
                  <a:srgbClr val="FFFFFF"/>
                </a:gs>
                <a:gs pos="100000">
                  <a:srgbClr val="C0C0C0">
                    <a:alpha val="29999"/>
                  </a:srgbClr>
                </a:gs>
              </a:gsLst>
              <a:lin ang="2700000" scaled="1"/>
            </a:gradFill>
            <a:ln w="9525">
              <a:round/>
              <a:headEnd/>
              <a:tailEnd/>
            </a:ln>
            <a:scene3d>
              <a:camera prst="legacyObliqueTopRight"/>
              <a:lightRig rig="legacyFlat3" dir="b"/>
            </a:scene3d>
            <a:sp3d extrusionH="100000" prstMaterial="legacyMatte">
              <a:bevelT w="13500" h="13500" prst="angle"/>
              <a:bevelB w="13500" h="13500" prst="angle"/>
              <a:extrusionClr>
                <a:srgbClr val="C0C0C0"/>
              </a:extrusionClr>
            </a:sp3d>
          </p:spPr>
          <p:txBody>
            <a:bodyPr wrap="none" anchor="ctr">
              <a:flatTx/>
            </a:bodyPr>
            <a:lstStyle/>
            <a:p>
              <a:r>
                <a:rPr lang="zh-CN" altLang="en-US">
                  <a:latin typeface="微软雅黑"/>
                  <a:ea typeface="微软雅黑"/>
                  <a:cs typeface="微软雅黑"/>
                </a:rPr>
                <a:t>教学</a:t>
              </a:r>
              <a:endParaRPr lang="en-US" altLang="zh-CN">
                <a:latin typeface="微软雅黑"/>
                <a:ea typeface="微软雅黑"/>
                <a:cs typeface="微软雅黑"/>
              </a:endParaRPr>
            </a:p>
            <a:p>
              <a:r>
                <a:rPr lang="zh-CN" altLang="en-US">
                  <a:latin typeface="微软雅黑"/>
                  <a:ea typeface="微软雅黑"/>
                  <a:cs typeface="微软雅黑"/>
                </a:rPr>
                <a:t>学生工作组织实施</a:t>
              </a:r>
              <a:endParaRPr lang="en-US" altLang="zh-CN">
                <a:latin typeface="微软雅黑"/>
                <a:ea typeface="微软雅黑"/>
                <a:cs typeface="微软雅黑"/>
              </a:endParaRPr>
            </a:p>
            <a:p>
              <a:r>
                <a:rPr lang="zh-CN" altLang="en-US">
                  <a:latin typeface="微软雅黑"/>
                  <a:ea typeface="微软雅黑"/>
                  <a:cs typeface="微软雅黑"/>
                </a:rPr>
                <a:t>校园文化建设等</a:t>
              </a:r>
            </a:p>
          </p:txBody>
        </p:sp>
        <p:sp>
          <p:nvSpPr>
            <p:cNvPr id="43018" name="AutoShape 17"/>
            <p:cNvSpPr>
              <a:spLocks noChangeArrowheads="1"/>
            </p:cNvSpPr>
            <p:nvPr/>
          </p:nvSpPr>
          <p:spPr bwMode="auto">
            <a:xfrm>
              <a:off x="5540450" y="2880817"/>
              <a:ext cx="1374775" cy="1739900"/>
            </a:xfrm>
            <a:prstGeom prst="roundRect">
              <a:avLst>
                <a:gd name="adj" fmla="val 10699"/>
              </a:avLst>
            </a:prstGeom>
            <a:gradFill rotWithShape="0">
              <a:gsLst>
                <a:gs pos="0">
                  <a:srgbClr val="FFFFFF"/>
                </a:gs>
                <a:gs pos="100000">
                  <a:srgbClr val="C0C0C0">
                    <a:alpha val="29999"/>
                  </a:srgbClr>
                </a:gs>
              </a:gsLst>
              <a:lin ang="2700000" scaled="1"/>
            </a:gradFill>
            <a:ln w="9525">
              <a:round/>
              <a:headEnd/>
              <a:tailEnd/>
            </a:ln>
            <a:scene3d>
              <a:camera prst="legacyObliqueTopRight"/>
              <a:lightRig rig="legacyFlat3" dir="b"/>
            </a:scene3d>
            <a:sp3d extrusionH="100000" prstMaterial="legacyMatte">
              <a:bevelT w="13500" h="13500" prst="angle"/>
              <a:bevelB w="13500" h="13500" prst="angle"/>
              <a:extrusionClr>
                <a:srgbClr val="C0C0C0"/>
              </a:extrusionClr>
            </a:sp3d>
          </p:spPr>
          <p:txBody>
            <a:bodyPr wrap="none" anchor="ctr">
              <a:flatTx/>
            </a:bodyPr>
            <a:lstStyle/>
            <a:p>
              <a:pPr>
                <a:lnSpc>
                  <a:spcPct val="90000"/>
                </a:lnSpc>
              </a:pPr>
              <a:r>
                <a:rPr lang="zh-CN" altLang="en-US">
                  <a:latin typeface="微软雅黑"/>
                  <a:ea typeface="微软雅黑"/>
                  <a:cs typeface="微软雅黑"/>
                </a:rPr>
                <a:t>组织、人事、</a:t>
              </a: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校内外教学</a:t>
              </a: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资源开发、储存、</a:t>
              </a: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使用、管理等；</a:t>
              </a:r>
            </a:p>
          </p:txBody>
        </p:sp>
        <p:sp>
          <p:nvSpPr>
            <p:cNvPr id="43019" name="AutoShape 18"/>
            <p:cNvSpPr>
              <a:spLocks noChangeArrowheads="1"/>
            </p:cNvSpPr>
            <p:nvPr/>
          </p:nvSpPr>
          <p:spPr bwMode="auto">
            <a:xfrm>
              <a:off x="7029525" y="2871292"/>
              <a:ext cx="1373187" cy="1739900"/>
            </a:xfrm>
            <a:prstGeom prst="roundRect">
              <a:avLst>
                <a:gd name="adj" fmla="val 10699"/>
              </a:avLst>
            </a:prstGeom>
            <a:gradFill rotWithShape="0">
              <a:gsLst>
                <a:gs pos="0">
                  <a:srgbClr val="FFFFFF"/>
                </a:gs>
                <a:gs pos="100000">
                  <a:srgbClr val="C0C0C0">
                    <a:alpha val="29999"/>
                  </a:srgbClr>
                </a:gs>
              </a:gsLst>
              <a:lin ang="2700000" scaled="1"/>
            </a:gradFill>
            <a:ln w="9525">
              <a:round/>
              <a:headEnd/>
              <a:tailEnd/>
            </a:ln>
            <a:scene3d>
              <a:camera prst="legacyObliqueTopRight"/>
              <a:lightRig rig="legacyFlat3" dir="b"/>
            </a:scene3d>
            <a:sp3d extrusionH="100000" prstMaterial="legacyMatte">
              <a:bevelT w="13500" h="13500" prst="angle"/>
              <a:bevelB w="13500" h="13500" prst="angle"/>
              <a:extrusionClr>
                <a:srgbClr val="C0C0C0"/>
              </a:extrusionClr>
            </a:sp3d>
          </p:spPr>
          <p:txBody>
            <a:bodyPr wrap="none" anchor="ctr">
              <a:flatTx/>
            </a:bodyPr>
            <a:lstStyle/>
            <a:p>
              <a:pPr>
                <a:lnSpc>
                  <a:spcPct val="90000"/>
                </a:lnSpc>
              </a:pPr>
              <a:endParaRPr lang="en-US" altLang="zh-CN">
                <a:latin typeface="微软雅黑"/>
                <a:ea typeface="微软雅黑"/>
                <a:cs typeface="微软雅黑"/>
              </a:endParaRPr>
            </a:p>
            <a:p>
              <a:pPr>
                <a:lnSpc>
                  <a:spcPct val="90000"/>
                </a:lnSpc>
              </a:pP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生活服务、</a:t>
              </a: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社会服务、</a:t>
              </a: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合作平台、</a:t>
              </a: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数字化校园建设、</a:t>
              </a: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安全保障等；</a:t>
              </a:r>
            </a:p>
          </p:txBody>
        </p:sp>
        <p:sp>
          <p:nvSpPr>
            <p:cNvPr id="43020" name="AutoShape 19"/>
            <p:cNvSpPr>
              <a:spLocks noChangeArrowheads="1"/>
            </p:cNvSpPr>
            <p:nvPr/>
          </p:nvSpPr>
          <p:spPr bwMode="auto">
            <a:xfrm>
              <a:off x="8518600" y="2880817"/>
              <a:ext cx="1373187" cy="1739900"/>
            </a:xfrm>
            <a:prstGeom prst="roundRect">
              <a:avLst>
                <a:gd name="adj" fmla="val 10699"/>
              </a:avLst>
            </a:prstGeom>
            <a:gradFill rotWithShape="0">
              <a:gsLst>
                <a:gs pos="0">
                  <a:srgbClr val="FFFFFF"/>
                </a:gs>
                <a:gs pos="100000">
                  <a:srgbClr val="C0C0C0">
                    <a:alpha val="29999"/>
                  </a:srgbClr>
                </a:gs>
              </a:gsLst>
              <a:lin ang="2700000" scaled="1"/>
            </a:gradFill>
            <a:ln w="9525">
              <a:round/>
              <a:headEnd/>
              <a:tailEnd/>
            </a:ln>
            <a:scene3d>
              <a:camera prst="legacyObliqueTopRight"/>
              <a:lightRig rig="legacyFlat3" dir="b"/>
            </a:scene3d>
            <a:sp3d extrusionH="100000" prstMaterial="legacyMatte">
              <a:bevelT w="13500" h="13500" prst="angle"/>
              <a:bevelB w="13500" h="13500" prst="angle"/>
              <a:extrusionClr>
                <a:srgbClr val="C0C0C0"/>
              </a:extrusionClr>
            </a:sp3d>
          </p:spPr>
          <p:txBody>
            <a:bodyPr wrap="none" anchor="ctr">
              <a:flatTx/>
            </a:bodyPr>
            <a:lstStyle/>
            <a:p>
              <a:pPr>
                <a:lnSpc>
                  <a:spcPct val="90000"/>
                </a:lnSpc>
              </a:pPr>
              <a:endParaRPr lang="en-US" altLang="zh-CN">
                <a:latin typeface="微软雅黑"/>
                <a:ea typeface="微软雅黑"/>
                <a:cs typeface="微软雅黑"/>
              </a:endParaRPr>
            </a:p>
            <a:p>
              <a:pPr>
                <a:lnSpc>
                  <a:spcPct val="90000"/>
                </a:lnSpc>
              </a:pP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质量数据</a:t>
              </a: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（信息）采集、</a:t>
              </a: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汇总、分析，</a:t>
              </a: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质量报告，</a:t>
              </a:r>
              <a:endParaRPr lang="en-US" altLang="zh-CN">
                <a:latin typeface="微软雅黑"/>
                <a:ea typeface="微软雅黑"/>
                <a:cs typeface="微软雅黑"/>
              </a:endParaRPr>
            </a:p>
            <a:p>
              <a:pPr>
                <a:lnSpc>
                  <a:spcPct val="90000"/>
                </a:lnSpc>
              </a:pPr>
              <a:r>
                <a:rPr lang="zh-CN" altLang="en-US">
                  <a:latin typeface="微软雅黑"/>
                  <a:ea typeface="微软雅黑"/>
                  <a:cs typeface="微软雅黑"/>
                </a:rPr>
                <a:t>预警发布等。</a:t>
              </a:r>
            </a:p>
          </p:txBody>
        </p:sp>
        <p:sp>
          <p:nvSpPr>
            <p:cNvPr id="43021" name="AutoShape 20"/>
            <p:cNvSpPr>
              <a:spLocks noChangeArrowheads="1"/>
            </p:cNvSpPr>
            <p:nvPr/>
          </p:nvSpPr>
          <p:spPr bwMode="auto">
            <a:xfrm>
              <a:off x="4022800" y="2842717"/>
              <a:ext cx="1408112" cy="411162"/>
            </a:xfrm>
            <a:prstGeom prst="roundRect">
              <a:avLst>
                <a:gd name="adj" fmla="val 50000"/>
              </a:avLst>
            </a:prstGeom>
            <a:gradFill rotWithShape="0">
              <a:gsLst>
                <a:gs pos="0">
                  <a:srgbClr val="5D98B9"/>
                </a:gs>
                <a:gs pos="50000">
                  <a:srgbClr val="3E657B"/>
                </a:gs>
                <a:gs pos="100000">
                  <a:srgbClr val="5D98B9"/>
                </a:gs>
              </a:gsLst>
              <a:lin ang="2700000" scaled="1"/>
            </a:gradFill>
            <a:ln w="9525">
              <a:round/>
              <a:headEnd/>
              <a:tailEnd/>
            </a:ln>
            <a:scene3d>
              <a:camera prst="legacyObliqueTopRight"/>
              <a:lightRig rig="legacyFlat3" dir="b"/>
            </a:scene3d>
            <a:sp3d extrusionH="100000" prstMaterial="legacyMatte">
              <a:bevelT w="13500" h="13500" prst="angle"/>
              <a:bevelB w="13500" h="13500" prst="angle"/>
              <a:extrusionClr>
                <a:srgbClr val="5D98B9"/>
              </a:extrusionClr>
            </a:sp3d>
          </p:spPr>
          <p:txBody>
            <a:bodyPr wrap="none" anchor="ctr">
              <a:flatTx/>
            </a:bodyPr>
            <a:lstStyle/>
            <a:p>
              <a:pPr algn="ctr" latinLnBrk="1"/>
              <a:r>
                <a:rPr lang="zh-CN" altLang="en-US" b="1">
                  <a:solidFill>
                    <a:schemeClr val="bg1"/>
                  </a:solidFill>
                  <a:latin typeface="微软雅黑"/>
                  <a:ea typeface="微软雅黑"/>
                  <a:cs typeface="微软雅黑"/>
                </a:rPr>
                <a:t>质量生成</a:t>
              </a:r>
            </a:p>
          </p:txBody>
        </p:sp>
        <p:sp>
          <p:nvSpPr>
            <p:cNvPr id="43022" name="AutoShape 21"/>
            <p:cNvSpPr>
              <a:spLocks noChangeArrowheads="1"/>
            </p:cNvSpPr>
            <p:nvPr/>
          </p:nvSpPr>
          <p:spPr bwMode="auto">
            <a:xfrm>
              <a:off x="5530925" y="2842717"/>
              <a:ext cx="1408112" cy="411162"/>
            </a:xfrm>
            <a:prstGeom prst="roundRect">
              <a:avLst>
                <a:gd name="adj" fmla="val 50000"/>
              </a:avLst>
            </a:prstGeom>
            <a:gradFill rotWithShape="0">
              <a:gsLst>
                <a:gs pos="0">
                  <a:srgbClr val="5D98B9"/>
                </a:gs>
                <a:gs pos="50000">
                  <a:srgbClr val="3E657B"/>
                </a:gs>
                <a:gs pos="100000">
                  <a:srgbClr val="5D98B9"/>
                </a:gs>
              </a:gsLst>
              <a:lin ang="2700000" scaled="1"/>
            </a:gradFill>
            <a:ln w="9525">
              <a:round/>
              <a:headEnd/>
              <a:tailEnd/>
            </a:ln>
            <a:scene3d>
              <a:camera prst="legacyObliqueTopRight"/>
              <a:lightRig rig="legacyFlat3" dir="b"/>
            </a:scene3d>
            <a:sp3d extrusionH="100000" prstMaterial="legacyMatte">
              <a:bevelT w="13500" h="13500" prst="angle"/>
              <a:bevelB w="13500" h="13500" prst="angle"/>
              <a:extrusionClr>
                <a:srgbClr val="5D98B9"/>
              </a:extrusionClr>
            </a:sp3d>
          </p:spPr>
          <p:txBody>
            <a:bodyPr wrap="none" anchor="ctr">
              <a:flatTx/>
            </a:bodyPr>
            <a:lstStyle/>
            <a:p>
              <a:pPr algn="ctr" latinLnBrk="1"/>
              <a:r>
                <a:rPr lang="zh-CN" altLang="en-US" b="1">
                  <a:solidFill>
                    <a:schemeClr val="bg1"/>
                  </a:solidFill>
                  <a:latin typeface="微软雅黑"/>
                  <a:ea typeface="微软雅黑"/>
                  <a:cs typeface="微软雅黑"/>
                </a:rPr>
                <a:t>资源建设</a:t>
              </a:r>
              <a:endParaRPr kumimoji="1" lang="en-US" altLang="ko-KR" b="1">
                <a:solidFill>
                  <a:schemeClr val="bg1"/>
                </a:solidFill>
                <a:latin typeface="微软雅黑"/>
                <a:ea typeface="微软雅黑"/>
                <a:cs typeface="微软雅黑"/>
              </a:endParaRPr>
            </a:p>
          </p:txBody>
        </p:sp>
        <p:sp>
          <p:nvSpPr>
            <p:cNvPr id="43023" name="AutoShape 22"/>
            <p:cNvSpPr>
              <a:spLocks noChangeArrowheads="1"/>
            </p:cNvSpPr>
            <p:nvPr/>
          </p:nvSpPr>
          <p:spPr bwMode="auto">
            <a:xfrm>
              <a:off x="6999362" y="2842717"/>
              <a:ext cx="1409700" cy="411162"/>
            </a:xfrm>
            <a:prstGeom prst="roundRect">
              <a:avLst>
                <a:gd name="adj" fmla="val 50000"/>
              </a:avLst>
            </a:prstGeom>
            <a:gradFill rotWithShape="0">
              <a:gsLst>
                <a:gs pos="0">
                  <a:srgbClr val="5D98B9"/>
                </a:gs>
                <a:gs pos="50000">
                  <a:srgbClr val="3E657B"/>
                </a:gs>
                <a:gs pos="100000">
                  <a:srgbClr val="5D98B9"/>
                </a:gs>
              </a:gsLst>
              <a:lin ang="2700000" scaled="1"/>
            </a:gradFill>
            <a:ln w="9525">
              <a:round/>
              <a:headEnd/>
              <a:tailEnd/>
            </a:ln>
            <a:scene3d>
              <a:camera prst="legacyObliqueTopRight"/>
              <a:lightRig rig="legacyFlat3" dir="b"/>
            </a:scene3d>
            <a:sp3d extrusionH="100000" prstMaterial="legacyMatte">
              <a:bevelT w="13500" h="13500" prst="angle"/>
              <a:bevelB w="13500" h="13500" prst="angle"/>
              <a:extrusionClr>
                <a:srgbClr val="5D98B9"/>
              </a:extrusionClr>
            </a:sp3d>
          </p:spPr>
          <p:txBody>
            <a:bodyPr wrap="none" anchor="ctr">
              <a:flatTx/>
            </a:bodyPr>
            <a:lstStyle/>
            <a:p>
              <a:pPr algn="ctr" latinLnBrk="1"/>
              <a:r>
                <a:rPr lang="zh-CN" altLang="en-US" b="1">
                  <a:solidFill>
                    <a:schemeClr val="bg1"/>
                  </a:solidFill>
                  <a:latin typeface="微软雅黑"/>
                  <a:ea typeface="微软雅黑"/>
                  <a:cs typeface="微软雅黑"/>
                </a:rPr>
                <a:t>支持服务</a:t>
              </a:r>
              <a:endParaRPr kumimoji="1" lang="en-US" altLang="ko-KR" b="1">
                <a:solidFill>
                  <a:schemeClr val="bg1"/>
                </a:solidFill>
                <a:latin typeface="微软雅黑"/>
                <a:ea typeface="微软雅黑"/>
                <a:cs typeface="微软雅黑"/>
              </a:endParaRPr>
            </a:p>
          </p:txBody>
        </p:sp>
        <p:sp>
          <p:nvSpPr>
            <p:cNvPr id="43024" name="AutoShape 23"/>
            <p:cNvSpPr>
              <a:spLocks noChangeArrowheads="1"/>
            </p:cNvSpPr>
            <p:nvPr/>
          </p:nvSpPr>
          <p:spPr bwMode="auto">
            <a:xfrm>
              <a:off x="8488437" y="2842717"/>
              <a:ext cx="1409700" cy="411162"/>
            </a:xfrm>
            <a:prstGeom prst="roundRect">
              <a:avLst>
                <a:gd name="adj" fmla="val 50000"/>
              </a:avLst>
            </a:prstGeom>
            <a:gradFill rotWithShape="0">
              <a:gsLst>
                <a:gs pos="0">
                  <a:srgbClr val="5D98B9"/>
                </a:gs>
                <a:gs pos="50000">
                  <a:srgbClr val="3E657B"/>
                </a:gs>
                <a:gs pos="100000">
                  <a:srgbClr val="5D98B9"/>
                </a:gs>
              </a:gsLst>
              <a:lin ang="2700000" scaled="1"/>
            </a:gradFill>
            <a:ln w="9525">
              <a:round/>
              <a:headEnd/>
              <a:tailEnd/>
            </a:ln>
            <a:scene3d>
              <a:camera prst="legacyObliqueTopRight"/>
              <a:lightRig rig="legacyFlat3" dir="b"/>
            </a:scene3d>
            <a:sp3d extrusionH="100000" prstMaterial="legacyMatte">
              <a:bevelT w="13500" h="13500" prst="angle"/>
              <a:bevelB w="13500" h="13500" prst="angle"/>
              <a:extrusionClr>
                <a:srgbClr val="5D98B9"/>
              </a:extrusionClr>
            </a:sp3d>
          </p:spPr>
          <p:txBody>
            <a:bodyPr wrap="none" anchor="ctr">
              <a:flatTx/>
            </a:bodyPr>
            <a:lstStyle/>
            <a:p>
              <a:pPr algn="ctr" latinLnBrk="1"/>
              <a:r>
                <a:rPr lang="zh-CN" altLang="en-US" b="1">
                  <a:solidFill>
                    <a:schemeClr val="bg1"/>
                  </a:solidFill>
                  <a:latin typeface="微软雅黑"/>
                  <a:ea typeface="微软雅黑"/>
                  <a:cs typeface="微软雅黑"/>
                </a:rPr>
                <a:t>监督控制</a:t>
              </a:r>
              <a:endParaRPr kumimoji="1" lang="en-US" altLang="ko-KR" b="1">
                <a:solidFill>
                  <a:schemeClr val="bg1"/>
                </a:solidFill>
                <a:latin typeface="微软雅黑"/>
                <a:ea typeface="微软雅黑"/>
                <a:cs typeface="微软雅黑"/>
              </a:endParaRPr>
            </a:p>
          </p:txBody>
        </p:sp>
        <p:sp>
          <p:nvSpPr>
            <p:cNvPr id="43025" name="AutoShape 24"/>
            <p:cNvSpPr>
              <a:spLocks noChangeArrowheads="1"/>
            </p:cNvSpPr>
            <p:nvPr/>
          </p:nvSpPr>
          <p:spPr bwMode="auto">
            <a:xfrm>
              <a:off x="2533725" y="2842717"/>
              <a:ext cx="1408112" cy="411162"/>
            </a:xfrm>
            <a:prstGeom prst="roundRect">
              <a:avLst>
                <a:gd name="adj" fmla="val 50000"/>
              </a:avLst>
            </a:prstGeom>
            <a:gradFill rotWithShape="0">
              <a:gsLst>
                <a:gs pos="0">
                  <a:srgbClr val="5D98B9"/>
                </a:gs>
                <a:gs pos="50000">
                  <a:srgbClr val="3E657B"/>
                </a:gs>
                <a:gs pos="100000">
                  <a:srgbClr val="5D98B9"/>
                </a:gs>
              </a:gsLst>
              <a:lin ang="2700000" scaled="1"/>
            </a:gradFill>
            <a:ln w="9525">
              <a:round/>
              <a:headEnd/>
              <a:tailEnd/>
            </a:ln>
            <a:scene3d>
              <a:camera prst="legacyObliqueTopRight"/>
              <a:lightRig rig="legacyFlat3" dir="b"/>
            </a:scene3d>
            <a:sp3d extrusionH="100000" prstMaterial="legacyMatte">
              <a:bevelT w="13500" h="13500" prst="angle"/>
              <a:bevelB w="13500" h="13500" prst="angle"/>
              <a:extrusionClr>
                <a:srgbClr val="5D98B9"/>
              </a:extrusionClr>
            </a:sp3d>
          </p:spPr>
          <p:txBody>
            <a:bodyPr wrap="none" anchor="ctr">
              <a:flatTx/>
            </a:bodyPr>
            <a:lstStyle/>
            <a:p>
              <a:pPr algn="ctr"/>
              <a:r>
                <a:rPr lang="zh-CN" altLang="en-US" b="1">
                  <a:solidFill>
                    <a:schemeClr val="bg1"/>
                  </a:solidFill>
                  <a:latin typeface="微软雅黑"/>
                  <a:ea typeface="微软雅黑"/>
                  <a:cs typeface="微软雅黑"/>
                </a:rPr>
                <a:t>决策指挥</a:t>
              </a:r>
            </a:p>
          </p:txBody>
        </p:sp>
        <p:cxnSp>
          <p:nvCxnSpPr>
            <p:cNvPr id="43026" name="AutoShape 26"/>
            <p:cNvCxnSpPr>
              <a:cxnSpLocks noChangeShapeType="1"/>
              <a:stCxn id="43025" idx="0"/>
            </p:cNvCxnSpPr>
            <p:nvPr/>
          </p:nvCxnSpPr>
          <p:spPr bwMode="auto">
            <a:xfrm flipV="1">
              <a:off x="3238575" y="2564904"/>
              <a:ext cx="420687" cy="277813"/>
            </a:xfrm>
            <a:prstGeom prst="straightConnector1">
              <a:avLst/>
            </a:prstGeom>
            <a:noFill/>
            <a:ln w="9525">
              <a:solidFill>
                <a:srgbClr val="FFFFFF">
                  <a:alpha val="50195"/>
                </a:srgbClr>
              </a:solidFill>
              <a:round/>
              <a:headEnd/>
              <a:tailEnd/>
            </a:ln>
          </p:spPr>
        </p:cxnSp>
        <p:cxnSp>
          <p:nvCxnSpPr>
            <p:cNvPr id="43027" name="AutoShape 27"/>
            <p:cNvCxnSpPr>
              <a:cxnSpLocks noChangeShapeType="1"/>
              <a:stCxn id="43021" idx="0"/>
            </p:cNvCxnSpPr>
            <p:nvPr/>
          </p:nvCxnSpPr>
          <p:spPr bwMode="auto">
            <a:xfrm flipV="1">
              <a:off x="4727650" y="2583954"/>
              <a:ext cx="417512" cy="258763"/>
            </a:xfrm>
            <a:prstGeom prst="straightConnector1">
              <a:avLst/>
            </a:prstGeom>
            <a:noFill/>
            <a:ln w="9525">
              <a:solidFill>
                <a:srgbClr val="FFFFFF">
                  <a:alpha val="50195"/>
                </a:srgbClr>
              </a:solidFill>
              <a:round/>
              <a:headEnd/>
              <a:tailEnd/>
            </a:ln>
          </p:spPr>
        </p:cxnSp>
        <p:cxnSp>
          <p:nvCxnSpPr>
            <p:cNvPr id="43028" name="AutoShape 28"/>
            <p:cNvCxnSpPr>
              <a:cxnSpLocks noChangeShapeType="1"/>
              <a:stCxn id="43022" idx="0"/>
            </p:cNvCxnSpPr>
            <p:nvPr/>
          </p:nvCxnSpPr>
          <p:spPr bwMode="auto">
            <a:xfrm flipV="1">
              <a:off x="6235775" y="2583954"/>
              <a:ext cx="404812" cy="258763"/>
            </a:xfrm>
            <a:prstGeom prst="straightConnector1">
              <a:avLst/>
            </a:prstGeom>
            <a:noFill/>
            <a:ln w="9525">
              <a:solidFill>
                <a:srgbClr val="FFFFFF">
                  <a:alpha val="50195"/>
                </a:srgbClr>
              </a:solidFill>
              <a:round/>
              <a:headEnd/>
              <a:tailEnd/>
            </a:ln>
          </p:spPr>
        </p:cxnSp>
        <p:cxnSp>
          <p:nvCxnSpPr>
            <p:cNvPr id="43029" name="AutoShape 29"/>
            <p:cNvCxnSpPr>
              <a:cxnSpLocks noChangeShapeType="1"/>
              <a:stCxn id="43023" idx="0"/>
            </p:cNvCxnSpPr>
            <p:nvPr/>
          </p:nvCxnSpPr>
          <p:spPr bwMode="auto">
            <a:xfrm flipV="1">
              <a:off x="7704212" y="2603004"/>
              <a:ext cx="403225" cy="239713"/>
            </a:xfrm>
            <a:prstGeom prst="straightConnector1">
              <a:avLst/>
            </a:prstGeom>
            <a:noFill/>
            <a:ln w="9525">
              <a:solidFill>
                <a:srgbClr val="FFFFFF">
                  <a:alpha val="50195"/>
                </a:srgbClr>
              </a:solidFill>
              <a:round/>
              <a:headEnd/>
              <a:tailEnd/>
            </a:ln>
          </p:spPr>
        </p:cxnSp>
        <p:cxnSp>
          <p:nvCxnSpPr>
            <p:cNvPr id="43030" name="AutoShape 30"/>
            <p:cNvCxnSpPr>
              <a:cxnSpLocks noChangeShapeType="1"/>
              <a:stCxn id="43024" idx="0"/>
            </p:cNvCxnSpPr>
            <p:nvPr/>
          </p:nvCxnSpPr>
          <p:spPr bwMode="auto">
            <a:xfrm flipV="1">
              <a:off x="9193287" y="2583954"/>
              <a:ext cx="419100" cy="258763"/>
            </a:xfrm>
            <a:prstGeom prst="straightConnector1">
              <a:avLst/>
            </a:prstGeom>
            <a:noFill/>
            <a:ln w="9525">
              <a:solidFill>
                <a:srgbClr val="FFFFFF">
                  <a:alpha val="50195"/>
                </a:srgbClr>
              </a:solidFill>
              <a:round/>
              <a:headEnd/>
              <a:tailEnd/>
            </a:ln>
          </p:spPr>
        </p:cxnSp>
      </p:grpSp>
      <p:sp>
        <p:nvSpPr>
          <p:cNvPr id="29" name="Freeform 14"/>
          <p:cNvSpPr>
            <a:spLocks/>
          </p:cNvSpPr>
          <p:nvPr/>
        </p:nvSpPr>
        <p:spPr bwMode="auto">
          <a:xfrm>
            <a:off x="696987" y="1680877"/>
            <a:ext cx="520309" cy="532698"/>
          </a:xfrm>
          <a:custGeom>
            <a:avLst/>
            <a:gdLst>
              <a:gd name="T0" fmla="*/ 193 w 391"/>
              <a:gd name="T1" fmla="*/ 400 h 401"/>
              <a:gd name="T2" fmla="*/ 193 w 391"/>
              <a:gd name="T3" fmla="*/ 400 h 401"/>
              <a:gd name="T4" fmla="*/ 231 w 391"/>
              <a:gd name="T5" fmla="*/ 393 h 401"/>
              <a:gd name="T6" fmla="*/ 271 w 391"/>
              <a:gd name="T7" fmla="*/ 383 h 401"/>
              <a:gd name="T8" fmla="*/ 304 w 391"/>
              <a:gd name="T9" fmla="*/ 365 h 401"/>
              <a:gd name="T10" fmla="*/ 332 w 391"/>
              <a:gd name="T11" fmla="*/ 341 h 401"/>
              <a:gd name="T12" fmla="*/ 356 w 391"/>
              <a:gd name="T13" fmla="*/ 313 h 401"/>
              <a:gd name="T14" fmla="*/ 374 w 391"/>
              <a:gd name="T15" fmla="*/ 277 h 401"/>
              <a:gd name="T16" fmla="*/ 385 w 391"/>
              <a:gd name="T17" fmla="*/ 240 h 401"/>
              <a:gd name="T18" fmla="*/ 390 w 391"/>
              <a:gd name="T19" fmla="*/ 200 h 401"/>
              <a:gd name="T20" fmla="*/ 385 w 391"/>
              <a:gd name="T21" fmla="*/ 160 h 401"/>
              <a:gd name="T22" fmla="*/ 374 w 391"/>
              <a:gd name="T23" fmla="*/ 120 h 401"/>
              <a:gd name="T24" fmla="*/ 356 w 391"/>
              <a:gd name="T25" fmla="*/ 87 h 401"/>
              <a:gd name="T26" fmla="*/ 332 w 391"/>
              <a:gd name="T27" fmla="*/ 58 h 401"/>
              <a:gd name="T28" fmla="*/ 304 w 391"/>
              <a:gd name="T29" fmla="*/ 33 h 401"/>
              <a:gd name="T30" fmla="*/ 271 w 391"/>
              <a:gd name="T31" fmla="*/ 15 h 401"/>
              <a:gd name="T32" fmla="*/ 231 w 391"/>
              <a:gd name="T33" fmla="*/ 4 h 401"/>
              <a:gd name="T34" fmla="*/ 193 w 391"/>
              <a:gd name="T35" fmla="*/ 0 h 401"/>
              <a:gd name="T36" fmla="*/ 153 w 391"/>
              <a:gd name="T37" fmla="*/ 4 h 401"/>
              <a:gd name="T38" fmla="*/ 117 w 391"/>
              <a:gd name="T39" fmla="*/ 15 h 401"/>
              <a:gd name="T40" fmla="*/ 85 w 391"/>
              <a:gd name="T41" fmla="*/ 33 h 401"/>
              <a:gd name="T42" fmla="*/ 57 w 391"/>
              <a:gd name="T43" fmla="*/ 58 h 401"/>
              <a:gd name="T44" fmla="*/ 34 w 391"/>
              <a:gd name="T45" fmla="*/ 87 h 401"/>
              <a:gd name="T46" fmla="*/ 17 w 391"/>
              <a:gd name="T47" fmla="*/ 120 h 401"/>
              <a:gd name="T48" fmla="*/ 3 w 391"/>
              <a:gd name="T49" fmla="*/ 160 h 401"/>
              <a:gd name="T50" fmla="*/ 0 w 391"/>
              <a:gd name="T51" fmla="*/ 200 h 401"/>
              <a:gd name="T52" fmla="*/ 3 w 391"/>
              <a:gd name="T53" fmla="*/ 240 h 401"/>
              <a:gd name="T54" fmla="*/ 17 w 391"/>
              <a:gd name="T55" fmla="*/ 277 h 401"/>
              <a:gd name="T56" fmla="*/ 34 w 391"/>
              <a:gd name="T57" fmla="*/ 313 h 401"/>
              <a:gd name="T58" fmla="*/ 57 w 391"/>
              <a:gd name="T59" fmla="*/ 341 h 401"/>
              <a:gd name="T60" fmla="*/ 85 w 391"/>
              <a:gd name="T61" fmla="*/ 365 h 401"/>
              <a:gd name="T62" fmla="*/ 117 w 391"/>
              <a:gd name="T63" fmla="*/ 383 h 401"/>
              <a:gd name="T64" fmla="*/ 153 w 391"/>
              <a:gd name="T65" fmla="*/ 393 h 401"/>
              <a:gd name="T66" fmla="*/ 193 w 391"/>
              <a:gd name="T67" fmla="*/ 400 h 4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1"/>
              <a:gd name="T103" fmla="*/ 0 h 401"/>
              <a:gd name="T104" fmla="*/ 391 w 391"/>
              <a:gd name="T105" fmla="*/ 401 h 4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1" h="401">
                <a:moveTo>
                  <a:pt x="193" y="400"/>
                </a:moveTo>
                <a:lnTo>
                  <a:pt x="193" y="400"/>
                </a:lnTo>
                <a:lnTo>
                  <a:pt x="231" y="393"/>
                </a:lnTo>
                <a:lnTo>
                  <a:pt x="271" y="383"/>
                </a:lnTo>
                <a:lnTo>
                  <a:pt x="304" y="365"/>
                </a:lnTo>
                <a:lnTo>
                  <a:pt x="332" y="341"/>
                </a:lnTo>
                <a:lnTo>
                  <a:pt x="356" y="313"/>
                </a:lnTo>
                <a:lnTo>
                  <a:pt x="374" y="277"/>
                </a:lnTo>
                <a:lnTo>
                  <a:pt x="385" y="240"/>
                </a:lnTo>
                <a:lnTo>
                  <a:pt x="390" y="200"/>
                </a:lnTo>
                <a:lnTo>
                  <a:pt x="385" y="160"/>
                </a:lnTo>
                <a:lnTo>
                  <a:pt x="374" y="120"/>
                </a:lnTo>
                <a:lnTo>
                  <a:pt x="356" y="87"/>
                </a:lnTo>
                <a:lnTo>
                  <a:pt x="332" y="58"/>
                </a:lnTo>
                <a:lnTo>
                  <a:pt x="304" y="33"/>
                </a:lnTo>
                <a:lnTo>
                  <a:pt x="271" y="15"/>
                </a:lnTo>
                <a:lnTo>
                  <a:pt x="231" y="4"/>
                </a:lnTo>
                <a:lnTo>
                  <a:pt x="193" y="0"/>
                </a:lnTo>
                <a:lnTo>
                  <a:pt x="153" y="4"/>
                </a:lnTo>
                <a:lnTo>
                  <a:pt x="117" y="15"/>
                </a:lnTo>
                <a:lnTo>
                  <a:pt x="85" y="33"/>
                </a:lnTo>
                <a:lnTo>
                  <a:pt x="57" y="58"/>
                </a:lnTo>
                <a:lnTo>
                  <a:pt x="34" y="87"/>
                </a:lnTo>
                <a:lnTo>
                  <a:pt x="17" y="120"/>
                </a:lnTo>
                <a:lnTo>
                  <a:pt x="3" y="160"/>
                </a:lnTo>
                <a:lnTo>
                  <a:pt x="0" y="200"/>
                </a:lnTo>
                <a:lnTo>
                  <a:pt x="3" y="240"/>
                </a:lnTo>
                <a:lnTo>
                  <a:pt x="17" y="277"/>
                </a:lnTo>
                <a:lnTo>
                  <a:pt x="34" y="313"/>
                </a:lnTo>
                <a:lnTo>
                  <a:pt x="57" y="341"/>
                </a:lnTo>
                <a:lnTo>
                  <a:pt x="85" y="365"/>
                </a:lnTo>
                <a:lnTo>
                  <a:pt x="117" y="383"/>
                </a:lnTo>
                <a:lnTo>
                  <a:pt x="153" y="393"/>
                </a:lnTo>
                <a:lnTo>
                  <a:pt x="193" y="400"/>
                </a:lnTo>
              </a:path>
            </a:pathLst>
          </a:custGeom>
          <a:solidFill>
            <a:srgbClr val="FFCC00"/>
          </a:solidFill>
          <a:ln w="25400" cap="flat" cmpd="sng" algn="ctr">
            <a:noFill/>
            <a:prstDash val="solid"/>
          </a:ln>
          <a:effectLst>
            <a:outerShdw blurRad="225425" dist="38100" dir="5220000" algn="ctr">
              <a:srgbClr val="000000">
                <a:alpha val="33000"/>
              </a:srgbClr>
            </a:outerShdw>
          </a:effectLst>
          <a:scene3d>
            <a:camera prst="perspectiveFront"/>
            <a:lightRig rig="balanced" dir="t"/>
          </a:scene3d>
          <a:sp3d extrusionH="1428750" prstMaterial="plastic">
            <a:bevelT w="152400" h="50800" prst="softRound"/>
            <a:bevelB w="0" h="400050"/>
            <a:extrusionClr>
              <a:sysClr val="window" lastClr="FFFFFF"/>
            </a:extrusionClr>
            <a:contourClr>
              <a:sysClr val="window" lastClr="FFFFFF"/>
            </a:contourClr>
          </a:sp3d>
        </p:spPr>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u"/>
              <a:tabLst>
                <a:tab pos="136525" algn="l"/>
              </a:tabLst>
              <a:defRPr/>
            </a:pPr>
            <a:endParaRPr lang="zh-CN" altLang="en-US" sz="1600" b="1" kern="0" dirty="0">
              <a:solidFill>
                <a:sysClr val="window" lastClr="FFFFFF"/>
              </a:solidFill>
              <a:latin typeface="微软雅黑" pitchFamily="34" charset="-122"/>
              <a:ea typeface="微软雅黑" pitchFamily="34" charset="-122"/>
            </a:endParaRPr>
          </a:p>
        </p:txBody>
      </p:sp>
      <p:sp>
        <p:nvSpPr>
          <p:cNvPr id="24" name="矩形 23"/>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5"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、建设依据</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0" name="矩形 29"/>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nodePh="1">
                                  <p:stCondLst>
                                    <p:cond delay="0"/>
                                  </p:stCondLst>
                                  <p:endCondLst>
                                    <p:cond evt="begin" delay="0">
                                      <p:tn val="5"/>
                                    </p:cond>
                                  </p:endCondLst>
                                  <p:childTnLst>
                                    <p:set>
                                      <p:cBhvr>
                                        <p:cTn id="6" dur="1" fill="hold">
                                          <p:stCondLst>
                                            <p:cond delay="0"/>
                                          </p:stCondLst>
                                        </p:cTn>
                                        <p:tgtEl>
                                          <p:spTgt spid="39">
                                            <p:txEl>
                                              <p:pRg st="0" end="0"/>
                                            </p:txEl>
                                          </p:spTgt>
                                        </p:tgtEl>
                                        <p:attrNameLst>
                                          <p:attrName>style.visibility</p:attrName>
                                        </p:attrNameLst>
                                      </p:cBhvr>
                                      <p:to>
                                        <p:strVal val="visible"/>
                                      </p:to>
                                    </p:set>
                                    <p:anim calcmode="lin" valueType="num">
                                      <p:cBhvr additive="base">
                                        <p:cTn id="7"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4"/>
          <p:cNvSpPr>
            <a:spLocks/>
          </p:cNvSpPr>
          <p:nvPr/>
        </p:nvSpPr>
        <p:spPr bwMode="auto">
          <a:xfrm>
            <a:off x="2497187" y="2132856"/>
            <a:ext cx="1742982" cy="1616588"/>
          </a:xfrm>
          <a:custGeom>
            <a:avLst/>
            <a:gdLst>
              <a:gd name="T0" fmla="*/ 247 w 1269"/>
              <a:gd name="T1" fmla="*/ 191 h 1250"/>
              <a:gd name="T2" fmla="*/ 329 w 1269"/>
              <a:gd name="T3" fmla="*/ 127 h 1250"/>
              <a:gd name="T4" fmla="*/ 318 w 1269"/>
              <a:gd name="T5" fmla="*/ 81 h 1250"/>
              <a:gd name="T6" fmla="*/ 431 w 1269"/>
              <a:gd name="T7" fmla="*/ 30 h 1250"/>
              <a:gd name="T8" fmla="*/ 460 w 1269"/>
              <a:gd name="T9" fmla="*/ 73 h 1250"/>
              <a:gd name="T10" fmla="*/ 562 w 1269"/>
              <a:gd name="T11" fmla="*/ 49 h 1250"/>
              <a:gd name="T12" fmla="*/ 573 w 1269"/>
              <a:gd name="T13" fmla="*/ 1 h 1250"/>
              <a:gd name="T14" fmla="*/ 692 w 1269"/>
              <a:gd name="T15" fmla="*/ 0 h 1250"/>
              <a:gd name="T16" fmla="*/ 701 w 1269"/>
              <a:gd name="T17" fmla="*/ 49 h 1250"/>
              <a:gd name="T18" fmla="*/ 801 w 1269"/>
              <a:gd name="T19" fmla="*/ 69 h 1250"/>
              <a:gd name="T20" fmla="*/ 833 w 1269"/>
              <a:gd name="T21" fmla="*/ 30 h 1250"/>
              <a:gd name="T22" fmla="*/ 945 w 1269"/>
              <a:gd name="T23" fmla="*/ 79 h 1250"/>
              <a:gd name="T24" fmla="*/ 932 w 1269"/>
              <a:gd name="T25" fmla="*/ 126 h 1250"/>
              <a:gd name="T26" fmla="*/ 1016 w 1269"/>
              <a:gd name="T27" fmla="*/ 185 h 1250"/>
              <a:gd name="T28" fmla="*/ 1059 w 1269"/>
              <a:gd name="T29" fmla="*/ 162 h 1250"/>
              <a:gd name="T30" fmla="*/ 1141 w 1269"/>
              <a:gd name="T31" fmla="*/ 252 h 1250"/>
              <a:gd name="T32" fmla="*/ 1111 w 1269"/>
              <a:gd name="T33" fmla="*/ 288 h 1250"/>
              <a:gd name="T34" fmla="*/ 1163 w 1269"/>
              <a:gd name="T35" fmla="*/ 379 h 1250"/>
              <a:gd name="T36" fmla="*/ 1214 w 1269"/>
              <a:gd name="T37" fmla="*/ 372 h 1250"/>
              <a:gd name="T38" fmla="*/ 1253 w 1269"/>
              <a:gd name="T39" fmla="*/ 488 h 1250"/>
              <a:gd name="T40" fmla="*/ 1206 w 1269"/>
              <a:gd name="T41" fmla="*/ 512 h 1250"/>
              <a:gd name="T42" fmla="*/ 1220 w 1269"/>
              <a:gd name="T43" fmla="*/ 612 h 1250"/>
              <a:gd name="T44" fmla="*/ 1268 w 1269"/>
              <a:gd name="T45" fmla="*/ 631 h 1250"/>
              <a:gd name="T46" fmla="*/ 1257 w 1269"/>
              <a:gd name="T47" fmla="*/ 748 h 1250"/>
              <a:gd name="T48" fmla="*/ 1206 w 1269"/>
              <a:gd name="T49" fmla="*/ 751 h 1250"/>
              <a:gd name="T50" fmla="*/ 1173 w 1269"/>
              <a:gd name="T51" fmla="*/ 852 h 1250"/>
              <a:gd name="T52" fmla="*/ 1211 w 1269"/>
              <a:gd name="T53" fmla="*/ 885 h 1250"/>
              <a:gd name="T54" fmla="*/ 1150 w 1269"/>
              <a:gd name="T55" fmla="*/ 990 h 1250"/>
              <a:gd name="T56" fmla="*/ 1103 w 1269"/>
              <a:gd name="T57" fmla="*/ 970 h 1250"/>
              <a:gd name="T58" fmla="*/ 1035 w 1269"/>
              <a:gd name="T59" fmla="*/ 1048 h 1250"/>
              <a:gd name="T60" fmla="*/ 1054 w 1269"/>
              <a:gd name="T61" fmla="*/ 1097 h 1250"/>
              <a:gd name="T62" fmla="*/ 955 w 1269"/>
              <a:gd name="T63" fmla="*/ 1167 h 1250"/>
              <a:gd name="T64" fmla="*/ 920 w 1269"/>
              <a:gd name="T65" fmla="*/ 1130 h 1250"/>
              <a:gd name="T66" fmla="*/ 826 w 1269"/>
              <a:gd name="T67" fmla="*/ 1174 h 1250"/>
              <a:gd name="T68" fmla="*/ 826 w 1269"/>
              <a:gd name="T69" fmla="*/ 1224 h 1250"/>
              <a:gd name="T70" fmla="*/ 705 w 1269"/>
              <a:gd name="T71" fmla="*/ 1249 h 1250"/>
              <a:gd name="T72" fmla="*/ 687 w 1269"/>
              <a:gd name="T73" fmla="*/ 1201 h 1250"/>
              <a:gd name="T74" fmla="*/ 585 w 1269"/>
              <a:gd name="T75" fmla="*/ 1203 h 1250"/>
              <a:gd name="T76" fmla="*/ 564 w 1269"/>
              <a:gd name="T77" fmla="*/ 1249 h 1250"/>
              <a:gd name="T78" fmla="*/ 445 w 1269"/>
              <a:gd name="T79" fmla="*/ 1224 h 1250"/>
              <a:gd name="T80" fmla="*/ 446 w 1269"/>
              <a:gd name="T81" fmla="*/ 1174 h 1250"/>
              <a:gd name="T82" fmla="*/ 351 w 1269"/>
              <a:gd name="T83" fmla="*/ 1135 h 1250"/>
              <a:gd name="T84" fmla="*/ 314 w 1269"/>
              <a:gd name="T85" fmla="*/ 1167 h 1250"/>
              <a:gd name="T86" fmla="*/ 212 w 1269"/>
              <a:gd name="T87" fmla="*/ 1097 h 1250"/>
              <a:gd name="T88" fmla="*/ 237 w 1269"/>
              <a:gd name="T89" fmla="*/ 1051 h 1250"/>
              <a:gd name="T90" fmla="*/ 167 w 1269"/>
              <a:gd name="T91" fmla="*/ 978 h 1250"/>
              <a:gd name="T92" fmla="*/ 117 w 1269"/>
              <a:gd name="T93" fmla="*/ 990 h 1250"/>
              <a:gd name="T94" fmla="*/ 55 w 1269"/>
              <a:gd name="T95" fmla="*/ 885 h 1250"/>
              <a:gd name="T96" fmla="*/ 95 w 1269"/>
              <a:gd name="T97" fmla="*/ 856 h 1250"/>
              <a:gd name="T98" fmla="*/ 63 w 1269"/>
              <a:gd name="T99" fmla="*/ 759 h 1250"/>
              <a:gd name="T100" fmla="*/ 14 w 1269"/>
              <a:gd name="T101" fmla="*/ 751 h 1250"/>
              <a:gd name="T102" fmla="*/ 0 w 1269"/>
              <a:gd name="T103" fmla="*/ 631 h 1250"/>
              <a:gd name="T104" fmla="*/ 47 w 1269"/>
              <a:gd name="T105" fmla="*/ 620 h 1250"/>
              <a:gd name="T106" fmla="*/ 58 w 1269"/>
              <a:gd name="T107" fmla="*/ 517 h 1250"/>
              <a:gd name="T108" fmla="*/ 14 w 1269"/>
              <a:gd name="T109" fmla="*/ 491 h 1250"/>
              <a:gd name="T110" fmla="*/ 51 w 1269"/>
              <a:gd name="T111" fmla="*/ 375 h 1250"/>
              <a:gd name="T112" fmla="*/ 101 w 1269"/>
              <a:gd name="T113" fmla="*/ 383 h 1250"/>
              <a:gd name="T114" fmla="*/ 151 w 1269"/>
              <a:gd name="T115" fmla="*/ 293 h 1250"/>
              <a:gd name="T116" fmla="*/ 121 w 1269"/>
              <a:gd name="T117" fmla="*/ 254 h 1250"/>
              <a:gd name="T118" fmla="*/ 204 w 1269"/>
              <a:gd name="T119" fmla="*/ 162 h 1250"/>
              <a:gd name="T120" fmla="*/ 247 w 1269"/>
              <a:gd name="T121" fmla="*/ 191 h 12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69"/>
              <a:gd name="T184" fmla="*/ 0 h 1250"/>
              <a:gd name="T185" fmla="*/ 1269 w 1269"/>
              <a:gd name="T186" fmla="*/ 1250 h 12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69" h="1250">
                <a:moveTo>
                  <a:pt x="247" y="191"/>
                </a:moveTo>
                <a:lnTo>
                  <a:pt x="329" y="127"/>
                </a:lnTo>
                <a:lnTo>
                  <a:pt x="318" y="81"/>
                </a:lnTo>
                <a:lnTo>
                  <a:pt x="431" y="30"/>
                </a:lnTo>
                <a:lnTo>
                  <a:pt x="460" y="73"/>
                </a:lnTo>
                <a:lnTo>
                  <a:pt x="562" y="49"/>
                </a:lnTo>
                <a:lnTo>
                  <a:pt x="573" y="1"/>
                </a:lnTo>
                <a:lnTo>
                  <a:pt x="692" y="0"/>
                </a:lnTo>
                <a:lnTo>
                  <a:pt x="701" y="49"/>
                </a:lnTo>
                <a:lnTo>
                  <a:pt x="801" y="69"/>
                </a:lnTo>
                <a:lnTo>
                  <a:pt x="833" y="30"/>
                </a:lnTo>
                <a:lnTo>
                  <a:pt x="945" y="79"/>
                </a:lnTo>
                <a:lnTo>
                  <a:pt x="932" y="126"/>
                </a:lnTo>
                <a:lnTo>
                  <a:pt x="1016" y="185"/>
                </a:lnTo>
                <a:lnTo>
                  <a:pt x="1059" y="162"/>
                </a:lnTo>
                <a:lnTo>
                  <a:pt x="1141" y="252"/>
                </a:lnTo>
                <a:lnTo>
                  <a:pt x="1111" y="288"/>
                </a:lnTo>
                <a:lnTo>
                  <a:pt x="1163" y="379"/>
                </a:lnTo>
                <a:lnTo>
                  <a:pt x="1214" y="372"/>
                </a:lnTo>
                <a:lnTo>
                  <a:pt x="1253" y="488"/>
                </a:lnTo>
                <a:lnTo>
                  <a:pt x="1206" y="512"/>
                </a:lnTo>
                <a:lnTo>
                  <a:pt x="1220" y="612"/>
                </a:lnTo>
                <a:lnTo>
                  <a:pt x="1268" y="631"/>
                </a:lnTo>
                <a:lnTo>
                  <a:pt x="1257" y="748"/>
                </a:lnTo>
                <a:lnTo>
                  <a:pt x="1206" y="751"/>
                </a:lnTo>
                <a:lnTo>
                  <a:pt x="1173" y="852"/>
                </a:lnTo>
                <a:lnTo>
                  <a:pt x="1211" y="885"/>
                </a:lnTo>
                <a:lnTo>
                  <a:pt x="1150" y="990"/>
                </a:lnTo>
                <a:lnTo>
                  <a:pt x="1103" y="970"/>
                </a:lnTo>
                <a:lnTo>
                  <a:pt x="1035" y="1048"/>
                </a:lnTo>
                <a:lnTo>
                  <a:pt x="1054" y="1097"/>
                </a:lnTo>
                <a:lnTo>
                  <a:pt x="955" y="1167"/>
                </a:lnTo>
                <a:lnTo>
                  <a:pt x="920" y="1130"/>
                </a:lnTo>
                <a:lnTo>
                  <a:pt x="826" y="1174"/>
                </a:lnTo>
                <a:lnTo>
                  <a:pt x="826" y="1224"/>
                </a:lnTo>
                <a:lnTo>
                  <a:pt x="705" y="1249"/>
                </a:lnTo>
                <a:lnTo>
                  <a:pt x="687" y="1201"/>
                </a:lnTo>
                <a:lnTo>
                  <a:pt x="585" y="1203"/>
                </a:lnTo>
                <a:lnTo>
                  <a:pt x="564" y="1249"/>
                </a:lnTo>
                <a:lnTo>
                  <a:pt x="445" y="1224"/>
                </a:lnTo>
                <a:lnTo>
                  <a:pt x="446" y="1174"/>
                </a:lnTo>
                <a:lnTo>
                  <a:pt x="351" y="1135"/>
                </a:lnTo>
                <a:lnTo>
                  <a:pt x="314" y="1167"/>
                </a:lnTo>
                <a:lnTo>
                  <a:pt x="212" y="1097"/>
                </a:lnTo>
                <a:lnTo>
                  <a:pt x="237" y="1051"/>
                </a:lnTo>
                <a:lnTo>
                  <a:pt x="167" y="978"/>
                </a:lnTo>
                <a:lnTo>
                  <a:pt x="117" y="990"/>
                </a:lnTo>
                <a:lnTo>
                  <a:pt x="55" y="885"/>
                </a:lnTo>
                <a:lnTo>
                  <a:pt x="95" y="856"/>
                </a:lnTo>
                <a:lnTo>
                  <a:pt x="63" y="759"/>
                </a:lnTo>
                <a:lnTo>
                  <a:pt x="14" y="751"/>
                </a:lnTo>
                <a:lnTo>
                  <a:pt x="0" y="631"/>
                </a:lnTo>
                <a:lnTo>
                  <a:pt x="47" y="620"/>
                </a:lnTo>
                <a:lnTo>
                  <a:pt x="58" y="517"/>
                </a:lnTo>
                <a:lnTo>
                  <a:pt x="14" y="491"/>
                </a:lnTo>
                <a:lnTo>
                  <a:pt x="51" y="375"/>
                </a:lnTo>
                <a:lnTo>
                  <a:pt x="101" y="383"/>
                </a:lnTo>
                <a:lnTo>
                  <a:pt x="151" y="293"/>
                </a:lnTo>
                <a:lnTo>
                  <a:pt x="121" y="254"/>
                </a:lnTo>
                <a:lnTo>
                  <a:pt x="204" y="162"/>
                </a:lnTo>
                <a:lnTo>
                  <a:pt x="247" y="191"/>
                </a:lnTo>
              </a:path>
            </a:pathLst>
          </a:custGeom>
          <a:gradFill flip="none" rotWithShape="1">
            <a:gsLst>
              <a:gs pos="0">
                <a:srgbClr val="6EFF01"/>
              </a:gs>
              <a:gs pos="90000">
                <a:srgbClr val="0F5000"/>
              </a:gs>
            </a:gsLst>
            <a:lin ang="2700000" scaled="1"/>
            <a:tileRect/>
          </a:gradFill>
          <a:ln w="25400" cap="flat" cmpd="sng" algn="ctr">
            <a:noFill/>
            <a:prstDash val="solid"/>
          </a:ln>
          <a:effectLst>
            <a:outerShdw blurRad="225425" dist="38100" dir="5220000" algn="ctr">
              <a:srgbClr val="000000">
                <a:alpha val="33000"/>
              </a:srgbClr>
            </a:outerShdw>
          </a:effectLst>
          <a:scene3d>
            <a:camera prst="orthographicFront"/>
            <a:lightRig rig="flat" dir="t"/>
          </a:scene3d>
          <a:sp3d>
            <a:bevelT/>
            <a:bevelB/>
            <a:contourClr>
              <a:sysClr val="window" lastClr="FFFFFF"/>
            </a:contourClr>
          </a:sp3d>
        </p:spPr>
        <p:txBody>
          <a:bodyPr anchor="ctr">
            <a:sp3d/>
          </a:bodyPr>
          <a:lstStyle/>
          <a:p>
            <a:pPr algn="ctr" eaLnBrk="0" fontAlgn="ctr" hangingPunct="0">
              <a:spcBef>
                <a:spcPts val="0"/>
              </a:spcBef>
              <a:spcAft>
                <a:spcPts val="0"/>
              </a:spcAft>
              <a:buClr>
                <a:srgbClr val="FF0000"/>
              </a:buClr>
              <a:buSzPct val="70000"/>
              <a:defRPr/>
            </a:pPr>
            <a:endParaRPr lang="zh-CN" altLang="en-US" sz="1600" b="1" kern="0" dirty="0">
              <a:solidFill>
                <a:sysClr val="window" lastClr="FFFFFF"/>
              </a:solidFill>
              <a:latin typeface="微软雅黑" pitchFamily="34" charset="-122"/>
              <a:ea typeface="微软雅黑" pitchFamily="34" charset="-122"/>
            </a:endParaRPr>
          </a:p>
        </p:txBody>
      </p:sp>
      <p:sp>
        <p:nvSpPr>
          <p:cNvPr id="10" name="Freeform 7"/>
          <p:cNvSpPr>
            <a:spLocks/>
          </p:cNvSpPr>
          <p:nvPr/>
        </p:nvSpPr>
        <p:spPr bwMode="auto">
          <a:xfrm>
            <a:off x="8735399" y="3843647"/>
            <a:ext cx="1688676" cy="1662290"/>
          </a:xfrm>
          <a:custGeom>
            <a:avLst/>
            <a:gdLst>
              <a:gd name="T0" fmla="*/ 6 w 1269"/>
              <a:gd name="T1" fmla="*/ 5 h 1250"/>
              <a:gd name="T2" fmla="*/ 8 w 1269"/>
              <a:gd name="T3" fmla="*/ 4 h 1250"/>
              <a:gd name="T4" fmla="*/ 8 w 1269"/>
              <a:gd name="T5" fmla="*/ 2 h 1250"/>
              <a:gd name="T6" fmla="*/ 11 w 1269"/>
              <a:gd name="T7" fmla="*/ 2 h 1250"/>
              <a:gd name="T8" fmla="*/ 12 w 1269"/>
              <a:gd name="T9" fmla="*/ 2 h 1250"/>
              <a:gd name="T10" fmla="*/ 15 w 1269"/>
              <a:gd name="T11" fmla="*/ 2 h 1250"/>
              <a:gd name="T12" fmla="*/ 15 w 1269"/>
              <a:gd name="T13" fmla="*/ 1 h 1250"/>
              <a:gd name="T14" fmla="*/ 18 w 1269"/>
              <a:gd name="T15" fmla="*/ 0 h 1250"/>
              <a:gd name="T16" fmla="*/ 19 w 1269"/>
              <a:gd name="T17" fmla="*/ 2 h 1250"/>
              <a:gd name="T18" fmla="*/ 20 w 1269"/>
              <a:gd name="T19" fmla="*/ 2 h 1250"/>
              <a:gd name="T20" fmla="*/ 23 w 1269"/>
              <a:gd name="T21" fmla="*/ 2 h 1250"/>
              <a:gd name="T22" fmla="*/ 25 w 1269"/>
              <a:gd name="T23" fmla="*/ 2 h 1250"/>
              <a:gd name="T24" fmla="*/ 25 w 1269"/>
              <a:gd name="T25" fmla="*/ 4 h 1250"/>
              <a:gd name="T26" fmla="*/ 27 w 1269"/>
              <a:gd name="T27" fmla="*/ 5 h 1250"/>
              <a:gd name="T28" fmla="*/ 27 w 1269"/>
              <a:gd name="T29" fmla="*/ 5 h 1250"/>
              <a:gd name="T30" fmla="*/ 30 w 1269"/>
              <a:gd name="T31" fmla="*/ 6 h 1250"/>
              <a:gd name="T32" fmla="*/ 30 w 1269"/>
              <a:gd name="T33" fmla="*/ 8 h 1250"/>
              <a:gd name="T34" fmla="*/ 31 w 1269"/>
              <a:gd name="T35" fmla="*/ 10 h 1250"/>
              <a:gd name="T36" fmla="*/ 32 w 1269"/>
              <a:gd name="T37" fmla="*/ 10 h 1250"/>
              <a:gd name="T38" fmla="*/ 33 w 1269"/>
              <a:gd name="T39" fmla="*/ 13 h 1250"/>
              <a:gd name="T40" fmla="*/ 32 w 1269"/>
              <a:gd name="T41" fmla="*/ 14 h 1250"/>
              <a:gd name="T42" fmla="*/ 32 w 1269"/>
              <a:gd name="T43" fmla="*/ 16 h 1250"/>
              <a:gd name="T44" fmla="*/ 34 w 1269"/>
              <a:gd name="T45" fmla="*/ 17 h 1250"/>
              <a:gd name="T46" fmla="*/ 33 w 1269"/>
              <a:gd name="T47" fmla="*/ 20 h 1250"/>
              <a:gd name="T48" fmla="*/ 32 w 1269"/>
              <a:gd name="T49" fmla="*/ 20 h 1250"/>
              <a:gd name="T50" fmla="*/ 31 w 1269"/>
              <a:gd name="T51" fmla="*/ 22 h 1250"/>
              <a:gd name="T52" fmla="*/ 32 w 1269"/>
              <a:gd name="T53" fmla="*/ 23 h 1250"/>
              <a:gd name="T54" fmla="*/ 30 w 1269"/>
              <a:gd name="T55" fmla="*/ 26 h 1250"/>
              <a:gd name="T56" fmla="*/ 30 w 1269"/>
              <a:gd name="T57" fmla="*/ 26 h 1250"/>
              <a:gd name="T58" fmla="*/ 27 w 1269"/>
              <a:gd name="T59" fmla="*/ 27 h 1250"/>
              <a:gd name="T60" fmla="*/ 27 w 1269"/>
              <a:gd name="T61" fmla="*/ 29 h 1250"/>
              <a:gd name="T62" fmla="*/ 25 w 1269"/>
              <a:gd name="T63" fmla="*/ 31 h 1250"/>
              <a:gd name="T64" fmla="*/ 24 w 1269"/>
              <a:gd name="T65" fmla="*/ 29 h 1250"/>
              <a:gd name="T66" fmla="*/ 23 w 1269"/>
              <a:gd name="T67" fmla="*/ 31 h 1250"/>
              <a:gd name="T68" fmla="*/ 23 w 1269"/>
              <a:gd name="T69" fmla="*/ 32 h 1250"/>
              <a:gd name="T70" fmla="*/ 19 w 1269"/>
              <a:gd name="T71" fmla="*/ 33 h 1250"/>
              <a:gd name="T72" fmla="*/ 18 w 1269"/>
              <a:gd name="T73" fmla="*/ 32 h 1250"/>
              <a:gd name="T74" fmla="*/ 15 w 1269"/>
              <a:gd name="T75" fmla="*/ 32 h 1250"/>
              <a:gd name="T76" fmla="*/ 15 w 1269"/>
              <a:gd name="T77" fmla="*/ 33 h 1250"/>
              <a:gd name="T78" fmla="*/ 11 w 1269"/>
              <a:gd name="T79" fmla="*/ 32 h 1250"/>
              <a:gd name="T80" fmla="*/ 11 w 1269"/>
              <a:gd name="T81" fmla="*/ 31 h 1250"/>
              <a:gd name="T82" fmla="*/ 10 w 1269"/>
              <a:gd name="T83" fmla="*/ 29 h 1250"/>
              <a:gd name="T84" fmla="*/ 8 w 1269"/>
              <a:gd name="T85" fmla="*/ 31 h 1250"/>
              <a:gd name="T86" fmla="*/ 6 w 1269"/>
              <a:gd name="T87" fmla="*/ 29 h 1250"/>
              <a:gd name="T88" fmla="*/ 6 w 1269"/>
              <a:gd name="T89" fmla="*/ 27 h 1250"/>
              <a:gd name="T90" fmla="*/ 5 w 1269"/>
              <a:gd name="T91" fmla="*/ 26 h 1250"/>
              <a:gd name="T92" fmla="*/ 4 w 1269"/>
              <a:gd name="T93" fmla="*/ 26 h 1250"/>
              <a:gd name="T94" fmla="*/ 2 w 1269"/>
              <a:gd name="T95" fmla="*/ 23 h 1250"/>
              <a:gd name="T96" fmla="*/ 3 w 1269"/>
              <a:gd name="T97" fmla="*/ 22 h 1250"/>
              <a:gd name="T98" fmla="*/ 2 w 1269"/>
              <a:gd name="T99" fmla="*/ 20 h 1250"/>
              <a:gd name="T100" fmla="*/ 2 w 1269"/>
              <a:gd name="T101" fmla="*/ 20 h 1250"/>
              <a:gd name="T102" fmla="*/ 0 w 1269"/>
              <a:gd name="T103" fmla="*/ 17 h 1250"/>
              <a:gd name="T104" fmla="*/ 2 w 1269"/>
              <a:gd name="T105" fmla="*/ 17 h 1250"/>
              <a:gd name="T106" fmla="*/ 2 w 1269"/>
              <a:gd name="T107" fmla="*/ 14 h 1250"/>
              <a:gd name="T108" fmla="*/ 2 w 1269"/>
              <a:gd name="T109" fmla="*/ 13 h 1250"/>
              <a:gd name="T110" fmla="*/ 2 w 1269"/>
              <a:gd name="T111" fmla="*/ 10 h 1250"/>
              <a:gd name="T112" fmla="*/ 3 w 1269"/>
              <a:gd name="T113" fmla="*/ 10 h 1250"/>
              <a:gd name="T114" fmla="*/ 4 w 1269"/>
              <a:gd name="T115" fmla="*/ 8 h 1250"/>
              <a:gd name="T116" fmla="*/ 4 w 1269"/>
              <a:gd name="T117" fmla="*/ 6 h 1250"/>
              <a:gd name="T118" fmla="*/ 6 w 1269"/>
              <a:gd name="T119" fmla="*/ 5 h 1250"/>
              <a:gd name="T120" fmla="*/ 6 w 1269"/>
              <a:gd name="T121" fmla="*/ 5 h 12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69"/>
              <a:gd name="T184" fmla="*/ 0 h 1250"/>
              <a:gd name="T185" fmla="*/ 1269 w 1269"/>
              <a:gd name="T186" fmla="*/ 1250 h 12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69" h="1250">
                <a:moveTo>
                  <a:pt x="247" y="191"/>
                </a:moveTo>
                <a:lnTo>
                  <a:pt x="329" y="127"/>
                </a:lnTo>
                <a:lnTo>
                  <a:pt x="318" y="81"/>
                </a:lnTo>
                <a:lnTo>
                  <a:pt x="431" y="30"/>
                </a:lnTo>
                <a:lnTo>
                  <a:pt x="460" y="73"/>
                </a:lnTo>
                <a:lnTo>
                  <a:pt x="562" y="49"/>
                </a:lnTo>
                <a:lnTo>
                  <a:pt x="573" y="1"/>
                </a:lnTo>
                <a:lnTo>
                  <a:pt x="692" y="0"/>
                </a:lnTo>
                <a:lnTo>
                  <a:pt x="701" y="49"/>
                </a:lnTo>
                <a:lnTo>
                  <a:pt x="801" y="69"/>
                </a:lnTo>
                <a:lnTo>
                  <a:pt x="833" y="30"/>
                </a:lnTo>
                <a:lnTo>
                  <a:pt x="945" y="79"/>
                </a:lnTo>
                <a:lnTo>
                  <a:pt x="932" y="126"/>
                </a:lnTo>
                <a:lnTo>
                  <a:pt x="1016" y="185"/>
                </a:lnTo>
                <a:lnTo>
                  <a:pt x="1059" y="162"/>
                </a:lnTo>
                <a:lnTo>
                  <a:pt x="1141" y="252"/>
                </a:lnTo>
                <a:lnTo>
                  <a:pt x="1111" y="288"/>
                </a:lnTo>
                <a:lnTo>
                  <a:pt x="1163" y="379"/>
                </a:lnTo>
                <a:lnTo>
                  <a:pt x="1214" y="372"/>
                </a:lnTo>
                <a:lnTo>
                  <a:pt x="1253" y="488"/>
                </a:lnTo>
                <a:lnTo>
                  <a:pt x="1206" y="512"/>
                </a:lnTo>
                <a:lnTo>
                  <a:pt x="1220" y="612"/>
                </a:lnTo>
                <a:lnTo>
                  <a:pt x="1268" y="631"/>
                </a:lnTo>
                <a:lnTo>
                  <a:pt x="1257" y="748"/>
                </a:lnTo>
                <a:lnTo>
                  <a:pt x="1206" y="751"/>
                </a:lnTo>
                <a:lnTo>
                  <a:pt x="1173" y="852"/>
                </a:lnTo>
                <a:lnTo>
                  <a:pt x="1211" y="885"/>
                </a:lnTo>
                <a:lnTo>
                  <a:pt x="1150" y="990"/>
                </a:lnTo>
                <a:lnTo>
                  <a:pt x="1103" y="970"/>
                </a:lnTo>
                <a:lnTo>
                  <a:pt x="1035" y="1048"/>
                </a:lnTo>
                <a:lnTo>
                  <a:pt x="1054" y="1097"/>
                </a:lnTo>
                <a:lnTo>
                  <a:pt x="955" y="1167"/>
                </a:lnTo>
                <a:lnTo>
                  <a:pt x="920" y="1130"/>
                </a:lnTo>
                <a:lnTo>
                  <a:pt x="826" y="1174"/>
                </a:lnTo>
                <a:lnTo>
                  <a:pt x="826" y="1224"/>
                </a:lnTo>
                <a:lnTo>
                  <a:pt x="705" y="1249"/>
                </a:lnTo>
                <a:lnTo>
                  <a:pt x="687" y="1201"/>
                </a:lnTo>
                <a:lnTo>
                  <a:pt x="585" y="1203"/>
                </a:lnTo>
                <a:lnTo>
                  <a:pt x="564" y="1249"/>
                </a:lnTo>
                <a:lnTo>
                  <a:pt x="445" y="1224"/>
                </a:lnTo>
                <a:lnTo>
                  <a:pt x="446" y="1174"/>
                </a:lnTo>
                <a:lnTo>
                  <a:pt x="351" y="1135"/>
                </a:lnTo>
                <a:lnTo>
                  <a:pt x="314" y="1167"/>
                </a:lnTo>
                <a:lnTo>
                  <a:pt x="212" y="1097"/>
                </a:lnTo>
                <a:lnTo>
                  <a:pt x="237" y="1051"/>
                </a:lnTo>
                <a:lnTo>
                  <a:pt x="167" y="978"/>
                </a:lnTo>
                <a:lnTo>
                  <a:pt x="117" y="990"/>
                </a:lnTo>
                <a:lnTo>
                  <a:pt x="55" y="885"/>
                </a:lnTo>
                <a:lnTo>
                  <a:pt x="95" y="856"/>
                </a:lnTo>
                <a:lnTo>
                  <a:pt x="63" y="759"/>
                </a:lnTo>
                <a:lnTo>
                  <a:pt x="14" y="751"/>
                </a:lnTo>
                <a:lnTo>
                  <a:pt x="0" y="631"/>
                </a:lnTo>
                <a:lnTo>
                  <a:pt x="47" y="620"/>
                </a:lnTo>
                <a:lnTo>
                  <a:pt x="58" y="517"/>
                </a:lnTo>
                <a:lnTo>
                  <a:pt x="14" y="491"/>
                </a:lnTo>
                <a:lnTo>
                  <a:pt x="51" y="375"/>
                </a:lnTo>
                <a:lnTo>
                  <a:pt x="101" y="383"/>
                </a:lnTo>
                <a:lnTo>
                  <a:pt x="151" y="293"/>
                </a:lnTo>
                <a:lnTo>
                  <a:pt x="121" y="254"/>
                </a:lnTo>
                <a:lnTo>
                  <a:pt x="204" y="162"/>
                </a:lnTo>
                <a:lnTo>
                  <a:pt x="247" y="191"/>
                </a:lnTo>
              </a:path>
            </a:pathLst>
          </a:custGeom>
          <a:gradFill flip="none" rotWithShape="1">
            <a:gsLst>
              <a:gs pos="0">
                <a:srgbClr val="FFCF01"/>
              </a:gs>
              <a:gs pos="90000">
                <a:srgbClr val="E22000"/>
              </a:gs>
            </a:gsLst>
            <a:lin ang="2700000" scaled="1"/>
            <a:tileRect/>
          </a:gradFill>
          <a:ln w="25400" cap="flat" cmpd="sng" algn="ctr">
            <a:noFill/>
            <a:prstDash val="solid"/>
          </a:ln>
          <a:effectLst>
            <a:outerShdw blurRad="225425" dist="38100" dir="5220000" algn="ctr">
              <a:srgbClr val="000000">
                <a:alpha val="33000"/>
              </a:srgbClr>
            </a:outerShdw>
          </a:effectLst>
          <a:scene3d>
            <a:camera prst="orthographicFront"/>
            <a:lightRig rig="flat" dir="t"/>
          </a:scene3d>
          <a:sp3d>
            <a:bevelT w="50800" h="152400"/>
            <a:bevelB w="0" h="114300"/>
            <a:contourClr>
              <a:sysClr val="window" lastClr="FFFFFF"/>
            </a:contourClr>
          </a:sp3d>
        </p:spPr>
        <p:txBody>
          <a:bodyPr anchor="ctr">
            <a:sp3d/>
          </a:bodyPr>
          <a:lstStyle/>
          <a:p>
            <a:pPr algn="ctr" eaLnBrk="0" fontAlgn="ctr" hangingPunct="0">
              <a:spcBef>
                <a:spcPts val="0"/>
              </a:spcBef>
              <a:spcAft>
                <a:spcPts val="0"/>
              </a:spcAft>
              <a:buClr>
                <a:srgbClr val="FF0000"/>
              </a:buClr>
              <a:buSzPct val="70000"/>
              <a:defRPr/>
            </a:pPr>
            <a:endParaRPr lang="zh-CN" altLang="en-US" sz="1600" kern="0" dirty="0">
              <a:solidFill>
                <a:sysClr val="window" lastClr="FFFFFF"/>
              </a:solidFill>
              <a:effectLst>
                <a:reflection blurRad="6350" stA="50000" endA="300" endPos="50000" dist="29997" dir="5400000" sy="-100000" algn="bl" rotWithShape="0"/>
              </a:effectLst>
              <a:latin typeface="微软雅黑" pitchFamily="34" charset="-122"/>
              <a:ea typeface="微软雅黑" pitchFamily="34" charset="-122"/>
            </a:endParaRPr>
          </a:p>
        </p:txBody>
      </p:sp>
      <p:sp>
        <p:nvSpPr>
          <p:cNvPr id="11" name="Freeform 10"/>
          <p:cNvSpPr>
            <a:spLocks/>
          </p:cNvSpPr>
          <p:nvPr/>
        </p:nvSpPr>
        <p:spPr bwMode="auto">
          <a:xfrm>
            <a:off x="7192497" y="3356992"/>
            <a:ext cx="1686918" cy="1662290"/>
          </a:xfrm>
          <a:custGeom>
            <a:avLst/>
            <a:gdLst>
              <a:gd name="T0" fmla="*/ 247 w 1269"/>
              <a:gd name="T1" fmla="*/ 191 h 1250"/>
              <a:gd name="T2" fmla="*/ 329 w 1269"/>
              <a:gd name="T3" fmla="*/ 127 h 1250"/>
              <a:gd name="T4" fmla="*/ 318 w 1269"/>
              <a:gd name="T5" fmla="*/ 81 h 1250"/>
              <a:gd name="T6" fmla="*/ 431 w 1269"/>
              <a:gd name="T7" fmla="*/ 30 h 1250"/>
              <a:gd name="T8" fmla="*/ 460 w 1269"/>
              <a:gd name="T9" fmla="*/ 73 h 1250"/>
              <a:gd name="T10" fmla="*/ 562 w 1269"/>
              <a:gd name="T11" fmla="*/ 49 h 1250"/>
              <a:gd name="T12" fmla="*/ 573 w 1269"/>
              <a:gd name="T13" fmla="*/ 1 h 1250"/>
              <a:gd name="T14" fmla="*/ 692 w 1269"/>
              <a:gd name="T15" fmla="*/ 0 h 1250"/>
              <a:gd name="T16" fmla="*/ 701 w 1269"/>
              <a:gd name="T17" fmla="*/ 49 h 1250"/>
              <a:gd name="T18" fmla="*/ 801 w 1269"/>
              <a:gd name="T19" fmla="*/ 69 h 1250"/>
              <a:gd name="T20" fmla="*/ 833 w 1269"/>
              <a:gd name="T21" fmla="*/ 30 h 1250"/>
              <a:gd name="T22" fmla="*/ 945 w 1269"/>
              <a:gd name="T23" fmla="*/ 79 h 1250"/>
              <a:gd name="T24" fmla="*/ 932 w 1269"/>
              <a:gd name="T25" fmla="*/ 126 h 1250"/>
              <a:gd name="T26" fmla="*/ 1016 w 1269"/>
              <a:gd name="T27" fmla="*/ 185 h 1250"/>
              <a:gd name="T28" fmla="*/ 1059 w 1269"/>
              <a:gd name="T29" fmla="*/ 162 h 1250"/>
              <a:gd name="T30" fmla="*/ 1141 w 1269"/>
              <a:gd name="T31" fmla="*/ 252 h 1250"/>
              <a:gd name="T32" fmla="*/ 1111 w 1269"/>
              <a:gd name="T33" fmla="*/ 288 h 1250"/>
              <a:gd name="T34" fmla="*/ 1163 w 1269"/>
              <a:gd name="T35" fmla="*/ 379 h 1250"/>
              <a:gd name="T36" fmla="*/ 1214 w 1269"/>
              <a:gd name="T37" fmla="*/ 372 h 1250"/>
              <a:gd name="T38" fmla="*/ 1253 w 1269"/>
              <a:gd name="T39" fmla="*/ 488 h 1250"/>
              <a:gd name="T40" fmla="*/ 1206 w 1269"/>
              <a:gd name="T41" fmla="*/ 512 h 1250"/>
              <a:gd name="T42" fmla="*/ 1220 w 1269"/>
              <a:gd name="T43" fmla="*/ 612 h 1250"/>
              <a:gd name="T44" fmla="*/ 1268 w 1269"/>
              <a:gd name="T45" fmla="*/ 631 h 1250"/>
              <a:gd name="T46" fmla="*/ 1257 w 1269"/>
              <a:gd name="T47" fmla="*/ 748 h 1250"/>
              <a:gd name="T48" fmla="*/ 1206 w 1269"/>
              <a:gd name="T49" fmla="*/ 751 h 1250"/>
              <a:gd name="T50" fmla="*/ 1173 w 1269"/>
              <a:gd name="T51" fmla="*/ 852 h 1250"/>
              <a:gd name="T52" fmla="*/ 1211 w 1269"/>
              <a:gd name="T53" fmla="*/ 885 h 1250"/>
              <a:gd name="T54" fmla="*/ 1150 w 1269"/>
              <a:gd name="T55" fmla="*/ 990 h 1250"/>
              <a:gd name="T56" fmla="*/ 1103 w 1269"/>
              <a:gd name="T57" fmla="*/ 970 h 1250"/>
              <a:gd name="T58" fmla="*/ 1035 w 1269"/>
              <a:gd name="T59" fmla="*/ 1048 h 1250"/>
              <a:gd name="T60" fmla="*/ 1054 w 1269"/>
              <a:gd name="T61" fmla="*/ 1097 h 1250"/>
              <a:gd name="T62" fmla="*/ 955 w 1269"/>
              <a:gd name="T63" fmla="*/ 1167 h 1250"/>
              <a:gd name="T64" fmla="*/ 920 w 1269"/>
              <a:gd name="T65" fmla="*/ 1130 h 1250"/>
              <a:gd name="T66" fmla="*/ 826 w 1269"/>
              <a:gd name="T67" fmla="*/ 1174 h 1250"/>
              <a:gd name="T68" fmla="*/ 826 w 1269"/>
              <a:gd name="T69" fmla="*/ 1224 h 1250"/>
              <a:gd name="T70" fmla="*/ 705 w 1269"/>
              <a:gd name="T71" fmla="*/ 1249 h 1250"/>
              <a:gd name="T72" fmla="*/ 687 w 1269"/>
              <a:gd name="T73" fmla="*/ 1201 h 1250"/>
              <a:gd name="T74" fmla="*/ 585 w 1269"/>
              <a:gd name="T75" fmla="*/ 1203 h 1250"/>
              <a:gd name="T76" fmla="*/ 564 w 1269"/>
              <a:gd name="T77" fmla="*/ 1249 h 1250"/>
              <a:gd name="T78" fmla="*/ 445 w 1269"/>
              <a:gd name="T79" fmla="*/ 1224 h 1250"/>
              <a:gd name="T80" fmla="*/ 446 w 1269"/>
              <a:gd name="T81" fmla="*/ 1174 h 1250"/>
              <a:gd name="T82" fmla="*/ 351 w 1269"/>
              <a:gd name="T83" fmla="*/ 1135 h 1250"/>
              <a:gd name="T84" fmla="*/ 314 w 1269"/>
              <a:gd name="T85" fmla="*/ 1167 h 1250"/>
              <a:gd name="T86" fmla="*/ 212 w 1269"/>
              <a:gd name="T87" fmla="*/ 1097 h 1250"/>
              <a:gd name="T88" fmla="*/ 237 w 1269"/>
              <a:gd name="T89" fmla="*/ 1051 h 1250"/>
              <a:gd name="T90" fmla="*/ 167 w 1269"/>
              <a:gd name="T91" fmla="*/ 978 h 1250"/>
              <a:gd name="T92" fmla="*/ 117 w 1269"/>
              <a:gd name="T93" fmla="*/ 990 h 1250"/>
              <a:gd name="T94" fmla="*/ 55 w 1269"/>
              <a:gd name="T95" fmla="*/ 885 h 1250"/>
              <a:gd name="T96" fmla="*/ 95 w 1269"/>
              <a:gd name="T97" fmla="*/ 856 h 1250"/>
              <a:gd name="T98" fmla="*/ 63 w 1269"/>
              <a:gd name="T99" fmla="*/ 759 h 1250"/>
              <a:gd name="T100" fmla="*/ 14 w 1269"/>
              <a:gd name="T101" fmla="*/ 751 h 1250"/>
              <a:gd name="T102" fmla="*/ 0 w 1269"/>
              <a:gd name="T103" fmla="*/ 631 h 1250"/>
              <a:gd name="T104" fmla="*/ 47 w 1269"/>
              <a:gd name="T105" fmla="*/ 620 h 1250"/>
              <a:gd name="T106" fmla="*/ 58 w 1269"/>
              <a:gd name="T107" fmla="*/ 517 h 1250"/>
              <a:gd name="T108" fmla="*/ 14 w 1269"/>
              <a:gd name="T109" fmla="*/ 491 h 1250"/>
              <a:gd name="T110" fmla="*/ 51 w 1269"/>
              <a:gd name="T111" fmla="*/ 375 h 1250"/>
              <a:gd name="T112" fmla="*/ 101 w 1269"/>
              <a:gd name="T113" fmla="*/ 383 h 1250"/>
              <a:gd name="T114" fmla="*/ 151 w 1269"/>
              <a:gd name="T115" fmla="*/ 293 h 1250"/>
              <a:gd name="T116" fmla="*/ 121 w 1269"/>
              <a:gd name="T117" fmla="*/ 254 h 1250"/>
              <a:gd name="T118" fmla="*/ 204 w 1269"/>
              <a:gd name="T119" fmla="*/ 162 h 1250"/>
              <a:gd name="T120" fmla="*/ 247 w 1269"/>
              <a:gd name="T121" fmla="*/ 191 h 12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69"/>
              <a:gd name="T184" fmla="*/ 0 h 1250"/>
              <a:gd name="T185" fmla="*/ 1269 w 1269"/>
              <a:gd name="T186" fmla="*/ 1250 h 12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69" h="1250">
                <a:moveTo>
                  <a:pt x="247" y="191"/>
                </a:moveTo>
                <a:lnTo>
                  <a:pt x="329" y="127"/>
                </a:lnTo>
                <a:lnTo>
                  <a:pt x="318" y="81"/>
                </a:lnTo>
                <a:lnTo>
                  <a:pt x="431" y="30"/>
                </a:lnTo>
                <a:lnTo>
                  <a:pt x="460" y="73"/>
                </a:lnTo>
                <a:lnTo>
                  <a:pt x="562" y="49"/>
                </a:lnTo>
                <a:lnTo>
                  <a:pt x="573" y="1"/>
                </a:lnTo>
                <a:lnTo>
                  <a:pt x="692" y="0"/>
                </a:lnTo>
                <a:lnTo>
                  <a:pt x="701" y="49"/>
                </a:lnTo>
                <a:lnTo>
                  <a:pt x="801" y="69"/>
                </a:lnTo>
                <a:lnTo>
                  <a:pt x="833" y="30"/>
                </a:lnTo>
                <a:lnTo>
                  <a:pt x="945" y="79"/>
                </a:lnTo>
                <a:lnTo>
                  <a:pt x="932" y="126"/>
                </a:lnTo>
                <a:lnTo>
                  <a:pt x="1016" y="185"/>
                </a:lnTo>
                <a:lnTo>
                  <a:pt x="1059" y="162"/>
                </a:lnTo>
                <a:lnTo>
                  <a:pt x="1141" y="252"/>
                </a:lnTo>
                <a:lnTo>
                  <a:pt x="1111" y="288"/>
                </a:lnTo>
                <a:lnTo>
                  <a:pt x="1163" y="379"/>
                </a:lnTo>
                <a:lnTo>
                  <a:pt x="1214" y="372"/>
                </a:lnTo>
                <a:lnTo>
                  <a:pt x="1253" y="488"/>
                </a:lnTo>
                <a:lnTo>
                  <a:pt x="1206" y="512"/>
                </a:lnTo>
                <a:lnTo>
                  <a:pt x="1220" y="612"/>
                </a:lnTo>
                <a:lnTo>
                  <a:pt x="1268" y="631"/>
                </a:lnTo>
                <a:lnTo>
                  <a:pt x="1257" y="748"/>
                </a:lnTo>
                <a:lnTo>
                  <a:pt x="1206" y="751"/>
                </a:lnTo>
                <a:lnTo>
                  <a:pt x="1173" y="852"/>
                </a:lnTo>
                <a:lnTo>
                  <a:pt x="1211" y="885"/>
                </a:lnTo>
                <a:lnTo>
                  <a:pt x="1150" y="990"/>
                </a:lnTo>
                <a:lnTo>
                  <a:pt x="1103" y="970"/>
                </a:lnTo>
                <a:lnTo>
                  <a:pt x="1035" y="1048"/>
                </a:lnTo>
                <a:lnTo>
                  <a:pt x="1054" y="1097"/>
                </a:lnTo>
                <a:lnTo>
                  <a:pt x="955" y="1167"/>
                </a:lnTo>
                <a:lnTo>
                  <a:pt x="920" y="1130"/>
                </a:lnTo>
                <a:lnTo>
                  <a:pt x="826" y="1174"/>
                </a:lnTo>
                <a:lnTo>
                  <a:pt x="826" y="1224"/>
                </a:lnTo>
                <a:lnTo>
                  <a:pt x="705" y="1249"/>
                </a:lnTo>
                <a:lnTo>
                  <a:pt x="687" y="1201"/>
                </a:lnTo>
                <a:lnTo>
                  <a:pt x="585" y="1203"/>
                </a:lnTo>
                <a:lnTo>
                  <a:pt x="564" y="1249"/>
                </a:lnTo>
                <a:lnTo>
                  <a:pt x="445" y="1224"/>
                </a:lnTo>
                <a:lnTo>
                  <a:pt x="446" y="1174"/>
                </a:lnTo>
                <a:lnTo>
                  <a:pt x="351" y="1135"/>
                </a:lnTo>
                <a:lnTo>
                  <a:pt x="314" y="1167"/>
                </a:lnTo>
                <a:lnTo>
                  <a:pt x="212" y="1097"/>
                </a:lnTo>
                <a:lnTo>
                  <a:pt x="237" y="1051"/>
                </a:lnTo>
                <a:lnTo>
                  <a:pt x="167" y="978"/>
                </a:lnTo>
                <a:lnTo>
                  <a:pt x="117" y="990"/>
                </a:lnTo>
                <a:lnTo>
                  <a:pt x="55" y="885"/>
                </a:lnTo>
                <a:lnTo>
                  <a:pt x="95" y="856"/>
                </a:lnTo>
                <a:lnTo>
                  <a:pt x="63" y="759"/>
                </a:lnTo>
                <a:lnTo>
                  <a:pt x="14" y="751"/>
                </a:lnTo>
                <a:lnTo>
                  <a:pt x="0" y="631"/>
                </a:lnTo>
                <a:lnTo>
                  <a:pt x="47" y="620"/>
                </a:lnTo>
                <a:lnTo>
                  <a:pt x="58" y="517"/>
                </a:lnTo>
                <a:lnTo>
                  <a:pt x="14" y="491"/>
                </a:lnTo>
                <a:lnTo>
                  <a:pt x="51" y="375"/>
                </a:lnTo>
                <a:lnTo>
                  <a:pt x="101" y="383"/>
                </a:lnTo>
                <a:lnTo>
                  <a:pt x="151" y="293"/>
                </a:lnTo>
                <a:lnTo>
                  <a:pt x="121" y="254"/>
                </a:lnTo>
                <a:lnTo>
                  <a:pt x="204" y="162"/>
                </a:lnTo>
                <a:lnTo>
                  <a:pt x="247" y="191"/>
                </a:lnTo>
              </a:path>
            </a:pathLst>
          </a:custGeom>
          <a:gradFill flip="none" rotWithShape="1">
            <a:gsLst>
              <a:gs pos="0">
                <a:srgbClr val="00DFF6"/>
              </a:gs>
              <a:gs pos="90000">
                <a:srgbClr val="002774"/>
              </a:gs>
            </a:gsLst>
            <a:lin ang="2700000" scaled="1"/>
            <a:tileRect/>
          </a:gradFill>
          <a:ln w="25400" cap="flat" cmpd="sng" algn="ctr">
            <a:noFill/>
            <a:prstDash val="solid"/>
          </a:ln>
          <a:effectLst>
            <a:outerShdw blurRad="225425" dist="38100" dir="5220000" algn="ctr">
              <a:srgbClr val="000000">
                <a:alpha val="33000"/>
              </a:srgbClr>
            </a:outerShdw>
          </a:effectLst>
          <a:scene3d>
            <a:camera prst="orthographicFront"/>
            <a:lightRig rig="flat" dir="t"/>
          </a:scene3d>
          <a:sp3d contourW="19050">
            <a:bevelT w="50800" h="152400"/>
            <a:bevelB w="0" h="114300"/>
            <a:contourClr>
              <a:srgbClr val="AFEAFF"/>
            </a:contourClr>
          </a:sp3d>
        </p:spPr>
        <p:txBody>
          <a:bodyPr anchor="ctr">
            <a:sp3d/>
          </a:bodyPr>
          <a:lstStyle/>
          <a:p>
            <a:pPr algn="ctr" eaLnBrk="0" fontAlgn="ctr" hangingPunct="0">
              <a:spcBef>
                <a:spcPts val="0"/>
              </a:spcBef>
              <a:spcAft>
                <a:spcPts val="0"/>
              </a:spcAft>
              <a:buClr>
                <a:srgbClr val="FF0000"/>
              </a:buClr>
              <a:buSzPct val="70000"/>
              <a:defRPr/>
            </a:pPr>
            <a:endParaRPr lang="zh-CN" altLang="en-US" sz="1600" b="1" kern="0" dirty="0">
              <a:solidFill>
                <a:sysClr val="window" lastClr="FFFFFF"/>
              </a:solidFill>
              <a:latin typeface="微软雅黑" pitchFamily="34" charset="-122"/>
              <a:ea typeface="微软雅黑" pitchFamily="34" charset="-122"/>
            </a:endParaRPr>
          </a:p>
        </p:txBody>
      </p:sp>
      <p:sp>
        <p:nvSpPr>
          <p:cNvPr id="12" name="Freeform 13"/>
          <p:cNvSpPr>
            <a:spLocks/>
          </p:cNvSpPr>
          <p:nvPr/>
        </p:nvSpPr>
        <p:spPr bwMode="auto">
          <a:xfrm>
            <a:off x="4063661" y="2636912"/>
            <a:ext cx="1688676" cy="1660531"/>
          </a:xfrm>
          <a:custGeom>
            <a:avLst/>
            <a:gdLst>
              <a:gd name="T0" fmla="*/ 247 w 1269"/>
              <a:gd name="T1" fmla="*/ 191 h 1250"/>
              <a:gd name="T2" fmla="*/ 329 w 1269"/>
              <a:gd name="T3" fmla="*/ 127 h 1250"/>
              <a:gd name="T4" fmla="*/ 318 w 1269"/>
              <a:gd name="T5" fmla="*/ 81 h 1250"/>
              <a:gd name="T6" fmla="*/ 431 w 1269"/>
              <a:gd name="T7" fmla="*/ 30 h 1250"/>
              <a:gd name="T8" fmla="*/ 460 w 1269"/>
              <a:gd name="T9" fmla="*/ 73 h 1250"/>
              <a:gd name="T10" fmla="*/ 562 w 1269"/>
              <a:gd name="T11" fmla="*/ 49 h 1250"/>
              <a:gd name="T12" fmla="*/ 573 w 1269"/>
              <a:gd name="T13" fmla="*/ 1 h 1250"/>
              <a:gd name="T14" fmla="*/ 692 w 1269"/>
              <a:gd name="T15" fmla="*/ 0 h 1250"/>
              <a:gd name="T16" fmla="*/ 701 w 1269"/>
              <a:gd name="T17" fmla="*/ 49 h 1250"/>
              <a:gd name="T18" fmla="*/ 801 w 1269"/>
              <a:gd name="T19" fmla="*/ 69 h 1250"/>
              <a:gd name="T20" fmla="*/ 833 w 1269"/>
              <a:gd name="T21" fmla="*/ 30 h 1250"/>
              <a:gd name="T22" fmla="*/ 945 w 1269"/>
              <a:gd name="T23" fmla="*/ 79 h 1250"/>
              <a:gd name="T24" fmla="*/ 932 w 1269"/>
              <a:gd name="T25" fmla="*/ 126 h 1250"/>
              <a:gd name="T26" fmla="*/ 1016 w 1269"/>
              <a:gd name="T27" fmla="*/ 185 h 1250"/>
              <a:gd name="T28" fmla="*/ 1059 w 1269"/>
              <a:gd name="T29" fmla="*/ 162 h 1250"/>
              <a:gd name="T30" fmla="*/ 1141 w 1269"/>
              <a:gd name="T31" fmla="*/ 252 h 1250"/>
              <a:gd name="T32" fmla="*/ 1111 w 1269"/>
              <a:gd name="T33" fmla="*/ 288 h 1250"/>
              <a:gd name="T34" fmla="*/ 1163 w 1269"/>
              <a:gd name="T35" fmla="*/ 379 h 1250"/>
              <a:gd name="T36" fmla="*/ 1214 w 1269"/>
              <a:gd name="T37" fmla="*/ 372 h 1250"/>
              <a:gd name="T38" fmla="*/ 1253 w 1269"/>
              <a:gd name="T39" fmla="*/ 488 h 1250"/>
              <a:gd name="T40" fmla="*/ 1206 w 1269"/>
              <a:gd name="T41" fmla="*/ 512 h 1250"/>
              <a:gd name="T42" fmla="*/ 1220 w 1269"/>
              <a:gd name="T43" fmla="*/ 612 h 1250"/>
              <a:gd name="T44" fmla="*/ 1268 w 1269"/>
              <a:gd name="T45" fmla="*/ 631 h 1250"/>
              <a:gd name="T46" fmla="*/ 1257 w 1269"/>
              <a:gd name="T47" fmla="*/ 748 h 1250"/>
              <a:gd name="T48" fmla="*/ 1206 w 1269"/>
              <a:gd name="T49" fmla="*/ 751 h 1250"/>
              <a:gd name="T50" fmla="*/ 1173 w 1269"/>
              <a:gd name="T51" fmla="*/ 852 h 1250"/>
              <a:gd name="T52" fmla="*/ 1211 w 1269"/>
              <a:gd name="T53" fmla="*/ 885 h 1250"/>
              <a:gd name="T54" fmla="*/ 1150 w 1269"/>
              <a:gd name="T55" fmla="*/ 990 h 1250"/>
              <a:gd name="T56" fmla="*/ 1103 w 1269"/>
              <a:gd name="T57" fmla="*/ 970 h 1250"/>
              <a:gd name="T58" fmla="*/ 1035 w 1269"/>
              <a:gd name="T59" fmla="*/ 1048 h 1250"/>
              <a:gd name="T60" fmla="*/ 1054 w 1269"/>
              <a:gd name="T61" fmla="*/ 1097 h 1250"/>
              <a:gd name="T62" fmla="*/ 955 w 1269"/>
              <a:gd name="T63" fmla="*/ 1167 h 1250"/>
              <a:gd name="T64" fmla="*/ 920 w 1269"/>
              <a:gd name="T65" fmla="*/ 1130 h 1250"/>
              <a:gd name="T66" fmla="*/ 826 w 1269"/>
              <a:gd name="T67" fmla="*/ 1174 h 1250"/>
              <a:gd name="T68" fmla="*/ 826 w 1269"/>
              <a:gd name="T69" fmla="*/ 1224 h 1250"/>
              <a:gd name="T70" fmla="*/ 705 w 1269"/>
              <a:gd name="T71" fmla="*/ 1249 h 1250"/>
              <a:gd name="T72" fmla="*/ 687 w 1269"/>
              <a:gd name="T73" fmla="*/ 1201 h 1250"/>
              <a:gd name="T74" fmla="*/ 585 w 1269"/>
              <a:gd name="T75" fmla="*/ 1203 h 1250"/>
              <a:gd name="T76" fmla="*/ 564 w 1269"/>
              <a:gd name="T77" fmla="*/ 1249 h 1250"/>
              <a:gd name="T78" fmla="*/ 445 w 1269"/>
              <a:gd name="T79" fmla="*/ 1224 h 1250"/>
              <a:gd name="T80" fmla="*/ 446 w 1269"/>
              <a:gd name="T81" fmla="*/ 1174 h 1250"/>
              <a:gd name="T82" fmla="*/ 351 w 1269"/>
              <a:gd name="T83" fmla="*/ 1135 h 1250"/>
              <a:gd name="T84" fmla="*/ 314 w 1269"/>
              <a:gd name="T85" fmla="*/ 1167 h 1250"/>
              <a:gd name="T86" fmla="*/ 212 w 1269"/>
              <a:gd name="T87" fmla="*/ 1097 h 1250"/>
              <a:gd name="T88" fmla="*/ 237 w 1269"/>
              <a:gd name="T89" fmla="*/ 1051 h 1250"/>
              <a:gd name="T90" fmla="*/ 167 w 1269"/>
              <a:gd name="T91" fmla="*/ 978 h 1250"/>
              <a:gd name="T92" fmla="*/ 117 w 1269"/>
              <a:gd name="T93" fmla="*/ 990 h 1250"/>
              <a:gd name="T94" fmla="*/ 55 w 1269"/>
              <a:gd name="T95" fmla="*/ 885 h 1250"/>
              <a:gd name="T96" fmla="*/ 95 w 1269"/>
              <a:gd name="T97" fmla="*/ 856 h 1250"/>
              <a:gd name="T98" fmla="*/ 63 w 1269"/>
              <a:gd name="T99" fmla="*/ 759 h 1250"/>
              <a:gd name="T100" fmla="*/ 14 w 1269"/>
              <a:gd name="T101" fmla="*/ 751 h 1250"/>
              <a:gd name="T102" fmla="*/ 0 w 1269"/>
              <a:gd name="T103" fmla="*/ 631 h 1250"/>
              <a:gd name="T104" fmla="*/ 47 w 1269"/>
              <a:gd name="T105" fmla="*/ 620 h 1250"/>
              <a:gd name="T106" fmla="*/ 58 w 1269"/>
              <a:gd name="T107" fmla="*/ 517 h 1250"/>
              <a:gd name="T108" fmla="*/ 14 w 1269"/>
              <a:gd name="T109" fmla="*/ 491 h 1250"/>
              <a:gd name="T110" fmla="*/ 51 w 1269"/>
              <a:gd name="T111" fmla="*/ 375 h 1250"/>
              <a:gd name="T112" fmla="*/ 101 w 1269"/>
              <a:gd name="T113" fmla="*/ 383 h 1250"/>
              <a:gd name="T114" fmla="*/ 151 w 1269"/>
              <a:gd name="T115" fmla="*/ 293 h 1250"/>
              <a:gd name="T116" fmla="*/ 121 w 1269"/>
              <a:gd name="T117" fmla="*/ 254 h 1250"/>
              <a:gd name="T118" fmla="*/ 204 w 1269"/>
              <a:gd name="T119" fmla="*/ 162 h 1250"/>
              <a:gd name="T120" fmla="*/ 247 w 1269"/>
              <a:gd name="T121" fmla="*/ 191 h 12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69"/>
              <a:gd name="T184" fmla="*/ 0 h 1250"/>
              <a:gd name="T185" fmla="*/ 1269 w 1269"/>
              <a:gd name="T186" fmla="*/ 1250 h 12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69" h="1250">
                <a:moveTo>
                  <a:pt x="247" y="191"/>
                </a:moveTo>
                <a:lnTo>
                  <a:pt x="329" y="127"/>
                </a:lnTo>
                <a:lnTo>
                  <a:pt x="318" y="81"/>
                </a:lnTo>
                <a:lnTo>
                  <a:pt x="431" y="30"/>
                </a:lnTo>
                <a:lnTo>
                  <a:pt x="460" y="73"/>
                </a:lnTo>
                <a:lnTo>
                  <a:pt x="562" y="49"/>
                </a:lnTo>
                <a:lnTo>
                  <a:pt x="573" y="1"/>
                </a:lnTo>
                <a:lnTo>
                  <a:pt x="692" y="0"/>
                </a:lnTo>
                <a:lnTo>
                  <a:pt x="701" y="49"/>
                </a:lnTo>
                <a:lnTo>
                  <a:pt x="801" y="69"/>
                </a:lnTo>
                <a:lnTo>
                  <a:pt x="833" y="30"/>
                </a:lnTo>
                <a:lnTo>
                  <a:pt x="945" y="79"/>
                </a:lnTo>
                <a:lnTo>
                  <a:pt x="932" y="126"/>
                </a:lnTo>
                <a:lnTo>
                  <a:pt x="1016" y="185"/>
                </a:lnTo>
                <a:lnTo>
                  <a:pt x="1059" y="162"/>
                </a:lnTo>
                <a:lnTo>
                  <a:pt x="1141" y="252"/>
                </a:lnTo>
                <a:lnTo>
                  <a:pt x="1111" y="288"/>
                </a:lnTo>
                <a:lnTo>
                  <a:pt x="1163" y="379"/>
                </a:lnTo>
                <a:lnTo>
                  <a:pt x="1214" y="372"/>
                </a:lnTo>
                <a:lnTo>
                  <a:pt x="1253" y="488"/>
                </a:lnTo>
                <a:lnTo>
                  <a:pt x="1206" y="512"/>
                </a:lnTo>
                <a:lnTo>
                  <a:pt x="1220" y="612"/>
                </a:lnTo>
                <a:lnTo>
                  <a:pt x="1268" y="631"/>
                </a:lnTo>
                <a:lnTo>
                  <a:pt x="1257" y="748"/>
                </a:lnTo>
                <a:lnTo>
                  <a:pt x="1206" y="751"/>
                </a:lnTo>
                <a:lnTo>
                  <a:pt x="1173" y="852"/>
                </a:lnTo>
                <a:lnTo>
                  <a:pt x="1211" y="885"/>
                </a:lnTo>
                <a:lnTo>
                  <a:pt x="1150" y="990"/>
                </a:lnTo>
                <a:lnTo>
                  <a:pt x="1103" y="970"/>
                </a:lnTo>
                <a:lnTo>
                  <a:pt x="1035" y="1048"/>
                </a:lnTo>
                <a:lnTo>
                  <a:pt x="1054" y="1097"/>
                </a:lnTo>
                <a:lnTo>
                  <a:pt x="955" y="1167"/>
                </a:lnTo>
                <a:lnTo>
                  <a:pt x="920" y="1130"/>
                </a:lnTo>
                <a:lnTo>
                  <a:pt x="826" y="1174"/>
                </a:lnTo>
                <a:lnTo>
                  <a:pt x="826" y="1224"/>
                </a:lnTo>
                <a:lnTo>
                  <a:pt x="705" y="1249"/>
                </a:lnTo>
                <a:lnTo>
                  <a:pt x="687" y="1201"/>
                </a:lnTo>
                <a:lnTo>
                  <a:pt x="585" y="1203"/>
                </a:lnTo>
                <a:lnTo>
                  <a:pt x="564" y="1249"/>
                </a:lnTo>
                <a:lnTo>
                  <a:pt x="445" y="1224"/>
                </a:lnTo>
                <a:lnTo>
                  <a:pt x="446" y="1174"/>
                </a:lnTo>
                <a:lnTo>
                  <a:pt x="351" y="1135"/>
                </a:lnTo>
                <a:lnTo>
                  <a:pt x="314" y="1167"/>
                </a:lnTo>
                <a:lnTo>
                  <a:pt x="212" y="1097"/>
                </a:lnTo>
                <a:lnTo>
                  <a:pt x="237" y="1051"/>
                </a:lnTo>
                <a:lnTo>
                  <a:pt x="167" y="978"/>
                </a:lnTo>
                <a:lnTo>
                  <a:pt x="117" y="990"/>
                </a:lnTo>
                <a:lnTo>
                  <a:pt x="55" y="885"/>
                </a:lnTo>
                <a:lnTo>
                  <a:pt x="95" y="856"/>
                </a:lnTo>
                <a:lnTo>
                  <a:pt x="63" y="759"/>
                </a:lnTo>
                <a:lnTo>
                  <a:pt x="14" y="751"/>
                </a:lnTo>
                <a:lnTo>
                  <a:pt x="0" y="631"/>
                </a:lnTo>
                <a:lnTo>
                  <a:pt x="47" y="620"/>
                </a:lnTo>
                <a:lnTo>
                  <a:pt x="58" y="517"/>
                </a:lnTo>
                <a:lnTo>
                  <a:pt x="14" y="491"/>
                </a:lnTo>
                <a:lnTo>
                  <a:pt x="51" y="375"/>
                </a:lnTo>
                <a:lnTo>
                  <a:pt x="101" y="383"/>
                </a:lnTo>
                <a:lnTo>
                  <a:pt x="151" y="293"/>
                </a:lnTo>
                <a:lnTo>
                  <a:pt x="121" y="254"/>
                </a:lnTo>
                <a:lnTo>
                  <a:pt x="204" y="162"/>
                </a:lnTo>
                <a:lnTo>
                  <a:pt x="247" y="191"/>
                </a:lnTo>
              </a:path>
            </a:pathLst>
          </a:custGeom>
          <a:solidFill>
            <a:srgbClr val="7030A0"/>
          </a:solidFill>
          <a:ln w="25400" cap="flat" cmpd="sng" algn="ctr">
            <a:noFill/>
            <a:prstDash val="solid"/>
          </a:ln>
          <a:effectLst>
            <a:outerShdw blurRad="225425" dist="38100" dir="5220000" algn="ctr">
              <a:srgbClr val="000000">
                <a:alpha val="33000"/>
              </a:srgbClr>
            </a:outerShdw>
          </a:effectLst>
          <a:scene3d>
            <a:camera prst="orthographicFront"/>
            <a:lightRig rig="flat" dir="t"/>
          </a:scene3d>
          <a:sp3d>
            <a:bevelT/>
            <a:bevelB/>
            <a:contourClr>
              <a:sysClr val="window" lastClr="FFFFFF"/>
            </a:contourClr>
          </a:sp3d>
        </p:spPr>
        <p:txBody>
          <a:bodyPr anchor="ctr">
            <a:sp3d/>
          </a:bodyPr>
          <a:lstStyle/>
          <a:p>
            <a:pPr algn="ctr" eaLnBrk="0" fontAlgn="ctr" hangingPunct="0">
              <a:spcBef>
                <a:spcPts val="0"/>
              </a:spcBef>
              <a:spcAft>
                <a:spcPts val="0"/>
              </a:spcAft>
              <a:buClr>
                <a:srgbClr val="FF0000"/>
              </a:buClr>
              <a:buSzPct val="70000"/>
              <a:defRPr/>
            </a:pPr>
            <a:endParaRPr lang="zh-CN" altLang="en-US" sz="1600" b="1" kern="0" dirty="0">
              <a:solidFill>
                <a:sysClr val="window" lastClr="FFFFFF"/>
              </a:solidFill>
              <a:latin typeface="微软雅黑" pitchFamily="34" charset="-122"/>
              <a:ea typeface="微软雅黑" pitchFamily="34" charset="-122"/>
            </a:endParaRPr>
          </a:p>
        </p:txBody>
      </p:sp>
      <p:sp>
        <p:nvSpPr>
          <p:cNvPr id="13" name="Freeform 16"/>
          <p:cNvSpPr>
            <a:spLocks/>
          </p:cNvSpPr>
          <p:nvPr/>
        </p:nvSpPr>
        <p:spPr bwMode="auto">
          <a:xfrm>
            <a:off x="5608321" y="3140968"/>
            <a:ext cx="1686918" cy="1660531"/>
          </a:xfrm>
          <a:custGeom>
            <a:avLst/>
            <a:gdLst>
              <a:gd name="T0" fmla="*/ 247 w 1269"/>
              <a:gd name="T1" fmla="*/ 191 h 1250"/>
              <a:gd name="T2" fmla="*/ 329 w 1269"/>
              <a:gd name="T3" fmla="*/ 127 h 1250"/>
              <a:gd name="T4" fmla="*/ 318 w 1269"/>
              <a:gd name="T5" fmla="*/ 81 h 1250"/>
              <a:gd name="T6" fmla="*/ 431 w 1269"/>
              <a:gd name="T7" fmla="*/ 30 h 1250"/>
              <a:gd name="T8" fmla="*/ 460 w 1269"/>
              <a:gd name="T9" fmla="*/ 73 h 1250"/>
              <a:gd name="T10" fmla="*/ 562 w 1269"/>
              <a:gd name="T11" fmla="*/ 49 h 1250"/>
              <a:gd name="T12" fmla="*/ 573 w 1269"/>
              <a:gd name="T13" fmla="*/ 1 h 1250"/>
              <a:gd name="T14" fmla="*/ 692 w 1269"/>
              <a:gd name="T15" fmla="*/ 0 h 1250"/>
              <a:gd name="T16" fmla="*/ 701 w 1269"/>
              <a:gd name="T17" fmla="*/ 49 h 1250"/>
              <a:gd name="T18" fmla="*/ 801 w 1269"/>
              <a:gd name="T19" fmla="*/ 69 h 1250"/>
              <a:gd name="T20" fmla="*/ 833 w 1269"/>
              <a:gd name="T21" fmla="*/ 30 h 1250"/>
              <a:gd name="T22" fmla="*/ 945 w 1269"/>
              <a:gd name="T23" fmla="*/ 79 h 1250"/>
              <a:gd name="T24" fmla="*/ 932 w 1269"/>
              <a:gd name="T25" fmla="*/ 126 h 1250"/>
              <a:gd name="T26" fmla="*/ 1016 w 1269"/>
              <a:gd name="T27" fmla="*/ 185 h 1250"/>
              <a:gd name="T28" fmla="*/ 1059 w 1269"/>
              <a:gd name="T29" fmla="*/ 162 h 1250"/>
              <a:gd name="T30" fmla="*/ 1141 w 1269"/>
              <a:gd name="T31" fmla="*/ 252 h 1250"/>
              <a:gd name="T32" fmla="*/ 1111 w 1269"/>
              <a:gd name="T33" fmla="*/ 288 h 1250"/>
              <a:gd name="T34" fmla="*/ 1163 w 1269"/>
              <a:gd name="T35" fmla="*/ 379 h 1250"/>
              <a:gd name="T36" fmla="*/ 1214 w 1269"/>
              <a:gd name="T37" fmla="*/ 372 h 1250"/>
              <a:gd name="T38" fmla="*/ 1253 w 1269"/>
              <a:gd name="T39" fmla="*/ 488 h 1250"/>
              <a:gd name="T40" fmla="*/ 1206 w 1269"/>
              <a:gd name="T41" fmla="*/ 512 h 1250"/>
              <a:gd name="T42" fmla="*/ 1220 w 1269"/>
              <a:gd name="T43" fmla="*/ 612 h 1250"/>
              <a:gd name="T44" fmla="*/ 1268 w 1269"/>
              <a:gd name="T45" fmla="*/ 631 h 1250"/>
              <a:gd name="T46" fmla="*/ 1257 w 1269"/>
              <a:gd name="T47" fmla="*/ 748 h 1250"/>
              <a:gd name="T48" fmla="*/ 1206 w 1269"/>
              <a:gd name="T49" fmla="*/ 751 h 1250"/>
              <a:gd name="T50" fmla="*/ 1173 w 1269"/>
              <a:gd name="T51" fmla="*/ 852 h 1250"/>
              <a:gd name="T52" fmla="*/ 1211 w 1269"/>
              <a:gd name="T53" fmla="*/ 885 h 1250"/>
              <a:gd name="T54" fmla="*/ 1150 w 1269"/>
              <a:gd name="T55" fmla="*/ 990 h 1250"/>
              <a:gd name="T56" fmla="*/ 1103 w 1269"/>
              <a:gd name="T57" fmla="*/ 970 h 1250"/>
              <a:gd name="T58" fmla="*/ 1035 w 1269"/>
              <a:gd name="T59" fmla="*/ 1048 h 1250"/>
              <a:gd name="T60" fmla="*/ 1054 w 1269"/>
              <a:gd name="T61" fmla="*/ 1097 h 1250"/>
              <a:gd name="T62" fmla="*/ 955 w 1269"/>
              <a:gd name="T63" fmla="*/ 1167 h 1250"/>
              <a:gd name="T64" fmla="*/ 920 w 1269"/>
              <a:gd name="T65" fmla="*/ 1130 h 1250"/>
              <a:gd name="T66" fmla="*/ 826 w 1269"/>
              <a:gd name="T67" fmla="*/ 1174 h 1250"/>
              <a:gd name="T68" fmla="*/ 826 w 1269"/>
              <a:gd name="T69" fmla="*/ 1224 h 1250"/>
              <a:gd name="T70" fmla="*/ 705 w 1269"/>
              <a:gd name="T71" fmla="*/ 1249 h 1250"/>
              <a:gd name="T72" fmla="*/ 687 w 1269"/>
              <a:gd name="T73" fmla="*/ 1201 h 1250"/>
              <a:gd name="T74" fmla="*/ 585 w 1269"/>
              <a:gd name="T75" fmla="*/ 1203 h 1250"/>
              <a:gd name="T76" fmla="*/ 564 w 1269"/>
              <a:gd name="T77" fmla="*/ 1249 h 1250"/>
              <a:gd name="T78" fmla="*/ 445 w 1269"/>
              <a:gd name="T79" fmla="*/ 1224 h 1250"/>
              <a:gd name="T80" fmla="*/ 446 w 1269"/>
              <a:gd name="T81" fmla="*/ 1174 h 1250"/>
              <a:gd name="T82" fmla="*/ 351 w 1269"/>
              <a:gd name="T83" fmla="*/ 1135 h 1250"/>
              <a:gd name="T84" fmla="*/ 314 w 1269"/>
              <a:gd name="T85" fmla="*/ 1167 h 1250"/>
              <a:gd name="T86" fmla="*/ 212 w 1269"/>
              <a:gd name="T87" fmla="*/ 1097 h 1250"/>
              <a:gd name="T88" fmla="*/ 237 w 1269"/>
              <a:gd name="T89" fmla="*/ 1051 h 1250"/>
              <a:gd name="T90" fmla="*/ 167 w 1269"/>
              <a:gd name="T91" fmla="*/ 978 h 1250"/>
              <a:gd name="T92" fmla="*/ 117 w 1269"/>
              <a:gd name="T93" fmla="*/ 990 h 1250"/>
              <a:gd name="T94" fmla="*/ 55 w 1269"/>
              <a:gd name="T95" fmla="*/ 885 h 1250"/>
              <a:gd name="T96" fmla="*/ 95 w 1269"/>
              <a:gd name="T97" fmla="*/ 856 h 1250"/>
              <a:gd name="T98" fmla="*/ 63 w 1269"/>
              <a:gd name="T99" fmla="*/ 759 h 1250"/>
              <a:gd name="T100" fmla="*/ 14 w 1269"/>
              <a:gd name="T101" fmla="*/ 751 h 1250"/>
              <a:gd name="T102" fmla="*/ 0 w 1269"/>
              <a:gd name="T103" fmla="*/ 631 h 1250"/>
              <a:gd name="T104" fmla="*/ 47 w 1269"/>
              <a:gd name="T105" fmla="*/ 620 h 1250"/>
              <a:gd name="T106" fmla="*/ 58 w 1269"/>
              <a:gd name="T107" fmla="*/ 517 h 1250"/>
              <a:gd name="T108" fmla="*/ 14 w 1269"/>
              <a:gd name="T109" fmla="*/ 491 h 1250"/>
              <a:gd name="T110" fmla="*/ 51 w 1269"/>
              <a:gd name="T111" fmla="*/ 375 h 1250"/>
              <a:gd name="T112" fmla="*/ 101 w 1269"/>
              <a:gd name="T113" fmla="*/ 383 h 1250"/>
              <a:gd name="T114" fmla="*/ 151 w 1269"/>
              <a:gd name="T115" fmla="*/ 293 h 1250"/>
              <a:gd name="T116" fmla="*/ 121 w 1269"/>
              <a:gd name="T117" fmla="*/ 254 h 1250"/>
              <a:gd name="T118" fmla="*/ 204 w 1269"/>
              <a:gd name="T119" fmla="*/ 162 h 1250"/>
              <a:gd name="T120" fmla="*/ 247 w 1269"/>
              <a:gd name="T121" fmla="*/ 191 h 12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69"/>
              <a:gd name="T184" fmla="*/ 0 h 1250"/>
              <a:gd name="T185" fmla="*/ 1269 w 1269"/>
              <a:gd name="T186" fmla="*/ 1250 h 12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69" h="1250">
                <a:moveTo>
                  <a:pt x="247" y="191"/>
                </a:moveTo>
                <a:lnTo>
                  <a:pt x="329" y="127"/>
                </a:lnTo>
                <a:lnTo>
                  <a:pt x="318" y="81"/>
                </a:lnTo>
                <a:lnTo>
                  <a:pt x="431" y="30"/>
                </a:lnTo>
                <a:lnTo>
                  <a:pt x="460" y="73"/>
                </a:lnTo>
                <a:lnTo>
                  <a:pt x="562" y="49"/>
                </a:lnTo>
                <a:lnTo>
                  <a:pt x="573" y="1"/>
                </a:lnTo>
                <a:lnTo>
                  <a:pt x="692" y="0"/>
                </a:lnTo>
                <a:lnTo>
                  <a:pt x="701" y="49"/>
                </a:lnTo>
                <a:lnTo>
                  <a:pt x="801" y="69"/>
                </a:lnTo>
                <a:lnTo>
                  <a:pt x="833" y="30"/>
                </a:lnTo>
                <a:lnTo>
                  <a:pt x="945" y="79"/>
                </a:lnTo>
                <a:lnTo>
                  <a:pt x="932" y="126"/>
                </a:lnTo>
                <a:lnTo>
                  <a:pt x="1016" y="185"/>
                </a:lnTo>
                <a:lnTo>
                  <a:pt x="1059" y="162"/>
                </a:lnTo>
                <a:lnTo>
                  <a:pt x="1141" y="252"/>
                </a:lnTo>
                <a:lnTo>
                  <a:pt x="1111" y="288"/>
                </a:lnTo>
                <a:lnTo>
                  <a:pt x="1163" y="379"/>
                </a:lnTo>
                <a:lnTo>
                  <a:pt x="1214" y="372"/>
                </a:lnTo>
                <a:lnTo>
                  <a:pt x="1253" y="488"/>
                </a:lnTo>
                <a:lnTo>
                  <a:pt x="1206" y="512"/>
                </a:lnTo>
                <a:lnTo>
                  <a:pt x="1220" y="612"/>
                </a:lnTo>
                <a:lnTo>
                  <a:pt x="1268" y="631"/>
                </a:lnTo>
                <a:lnTo>
                  <a:pt x="1257" y="748"/>
                </a:lnTo>
                <a:lnTo>
                  <a:pt x="1206" y="751"/>
                </a:lnTo>
                <a:lnTo>
                  <a:pt x="1173" y="852"/>
                </a:lnTo>
                <a:lnTo>
                  <a:pt x="1211" y="885"/>
                </a:lnTo>
                <a:lnTo>
                  <a:pt x="1150" y="990"/>
                </a:lnTo>
                <a:lnTo>
                  <a:pt x="1103" y="970"/>
                </a:lnTo>
                <a:lnTo>
                  <a:pt x="1035" y="1048"/>
                </a:lnTo>
                <a:lnTo>
                  <a:pt x="1054" y="1097"/>
                </a:lnTo>
                <a:lnTo>
                  <a:pt x="955" y="1167"/>
                </a:lnTo>
                <a:lnTo>
                  <a:pt x="920" y="1130"/>
                </a:lnTo>
                <a:lnTo>
                  <a:pt x="826" y="1174"/>
                </a:lnTo>
                <a:lnTo>
                  <a:pt x="826" y="1224"/>
                </a:lnTo>
                <a:lnTo>
                  <a:pt x="705" y="1249"/>
                </a:lnTo>
                <a:lnTo>
                  <a:pt x="687" y="1201"/>
                </a:lnTo>
                <a:lnTo>
                  <a:pt x="585" y="1203"/>
                </a:lnTo>
                <a:lnTo>
                  <a:pt x="564" y="1249"/>
                </a:lnTo>
                <a:lnTo>
                  <a:pt x="445" y="1224"/>
                </a:lnTo>
                <a:lnTo>
                  <a:pt x="446" y="1174"/>
                </a:lnTo>
                <a:lnTo>
                  <a:pt x="351" y="1135"/>
                </a:lnTo>
                <a:lnTo>
                  <a:pt x="314" y="1167"/>
                </a:lnTo>
                <a:lnTo>
                  <a:pt x="212" y="1097"/>
                </a:lnTo>
                <a:lnTo>
                  <a:pt x="237" y="1051"/>
                </a:lnTo>
                <a:lnTo>
                  <a:pt x="167" y="978"/>
                </a:lnTo>
                <a:lnTo>
                  <a:pt x="117" y="990"/>
                </a:lnTo>
                <a:lnTo>
                  <a:pt x="55" y="885"/>
                </a:lnTo>
                <a:lnTo>
                  <a:pt x="95" y="856"/>
                </a:lnTo>
                <a:lnTo>
                  <a:pt x="63" y="759"/>
                </a:lnTo>
                <a:lnTo>
                  <a:pt x="14" y="751"/>
                </a:lnTo>
                <a:lnTo>
                  <a:pt x="0" y="631"/>
                </a:lnTo>
                <a:lnTo>
                  <a:pt x="47" y="620"/>
                </a:lnTo>
                <a:lnTo>
                  <a:pt x="58" y="517"/>
                </a:lnTo>
                <a:lnTo>
                  <a:pt x="14" y="491"/>
                </a:lnTo>
                <a:lnTo>
                  <a:pt x="51" y="375"/>
                </a:lnTo>
                <a:lnTo>
                  <a:pt x="101" y="383"/>
                </a:lnTo>
                <a:lnTo>
                  <a:pt x="151" y="293"/>
                </a:lnTo>
                <a:lnTo>
                  <a:pt x="121" y="254"/>
                </a:lnTo>
                <a:lnTo>
                  <a:pt x="204" y="162"/>
                </a:lnTo>
                <a:lnTo>
                  <a:pt x="247" y="191"/>
                </a:lnTo>
              </a:path>
            </a:pathLst>
          </a:custGeom>
          <a:solidFill>
            <a:srgbClr val="1F497D"/>
          </a:solidFill>
          <a:ln w="25400" cap="flat" cmpd="sng" algn="ctr">
            <a:noFill/>
            <a:prstDash val="solid"/>
          </a:ln>
          <a:effectLst>
            <a:outerShdw blurRad="225425" dist="38100" dir="5220000" algn="ctr">
              <a:srgbClr val="000000">
                <a:alpha val="33000"/>
              </a:srgbClr>
            </a:outerShdw>
          </a:effectLst>
          <a:scene3d>
            <a:camera prst="orthographicFront"/>
            <a:lightRig rig="flat" dir="t"/>
          </a:scene3d>
          <a:sp3d>
            <a:bevelT/>
            <a:bevelB/>
            <a:contourClr>
              <a:sysClr val="window" lastClr="FFFFFF"/>
            </a:contourClr>
          </a:sp3d>
        </p:spPr>
        <p:txBody>
          <a:bodyPr anchor="ctr">
            <a:sp3d/>
          </a:bodyPr>
          <a:lstStyle/>
          <a:p>
            <a:pPr algn="ctr" eaLnBrk="0" fontAlgn="ctr" hangingPunct="0">
              <a:spcBef>
                <a:spcPts val="0"/>
              </a:spcBef>
              <a:spcAft>
                <a:spcPts val="0"/>
              </a:spcAft>
              <a:buClr>
                <a:srgbClr val="FF0000"/>
              </a:buClr>
              <a:buSzPct val="70000"/>
              <a:defRPr/>
            </a:pPr>
            <a:endParaRPr lang="zh-CN" altLang="en-US" sz="1600" b="1" kern="0" dirty="0">
              <a:solidFill>
                <a:sysClr val="window" lastClr="FFFFFF"/>
              </a:solidFill>
              <a:latin typeface="微软雅黑" pitchFamily="34" charset="-122"/>
              <a:ea typeface="微软雅黑" pitchFamily="34" charset="-122"/>
            </a:endParaRPr>
          </a:p>
        </p:txBody>
      </p:sp>
      <p:sp>
        <p:nvSpPr>
          <p:cNvPr id="14" name="Freeform 14"/>
          <p:cNvSpPr>
            <a:spLocks/>
          </p:cNvSpPr>
          <p:nvPr/>
        </p:nvSpPr>
        <p:spPr bwMode="auto">
          <a:xfrm>
            <a:off x="768995" y="1350864"/>
            <a:ext cx="520309" cy="532698"/>
          </a:xfrm>
          <a:custGeom>
            <a:avLst/>
            <a:gdLst>
              <a:gd name="T0" fmla="*/ 193 w 391"/>
              <a:gd name="T1" fmla="*/ 400 h 401"/>
              <a:gd name="T2" fmla="*/ 193 w 391"/>
              <a:gd name="T3" fmla="*/ 400 h 401"/>
              <a:gd name="T4" fmla="*/ 231 w 391"/>
              <a:gd name="T5" fmla="*/ 393 h 401"/>
              <a:gd name="T6" fmla="*/ 271 w 391"/>
              <a:gd name="T7" fmla="*/ 383 h 401"/>
              <a:gd name="T8" fmla="*/ 304 w 391"/>
              <a:gd name="T9" fmla="*/ 365 h 401"/>
              <a:gd name="T10" fmla="*/ 332 w 391"/>
              <a:gd name="T11" fmla="*/ 341 h 401"/>
              <a:gd name="T12" fmla="*/ 356 w 391"/>
              <a:gd name="T13" fmla="*/ 313 h 401"/>
              <a:gd name="T14" fmla="*/ 374 w 391"/>
              <a:gd name="T15" fmla="*/ 277 h 401"/>
              <a:gd name="T16" fmla="*/ 385 w 391"/>
              <a:gd name="T17" fmla="*/ 240 h 401"/>
              <a:gd name="T18" fmla="*/ 390 w 391"/>
              <a:gd name="T19" fmla="*/ 200 h 401"/>
              <a:gd name="T20" fmla="*/ 385 w 391"/>
              <a:gd name="T21" fmla="*/ 160 h 401"/>
              <a:gd name="T22" fmla="*/ 374 w 391"/>
              <a:gd name="T23" fmla="*/ 120 h 401"/>
              <a:gd name="T24" fmla="*/ 356 w 391"/>
              <a:gd name="T25" fmla="*/ 87 h 401"/>
              <a:gd name="T26" fmla="*/ 332 w 391"/>
              <a:gd name="T27" fmla="*/ 58 h 401"/>
              <a:gd name="T28" fmla="*/ 304 w 391"/>
              <a:gd name="T29" fmla="*/ 33 h 401"/>
              <a:gd name="T30" fmla="*/ 271 w 391"/>
              <a:gd name="T31" fmla="*/ 15 h 401"/>
              <a:gd name="T32" fmla="*/ 231 w 391"/>
              <a:gd name="T33" fmla="*/ 4 h 401"/>
              <a:gd name="T34" fmla="*/ 193 w 391"/>
              <a:gd name="T35" fmla="*/ 0 h 401"/>
              <a:gd name="T36" fmla="*/ 153 w 391"/>
              <a:gd name="T37" fmla="*/ 4 h 401"/>
              <a:gd name="T38" fmla="*/ 117 w 391"/>
              <a:gd name="T39" fmla="*/ 15 h 401"/>
              <a:gd name="T40" fmla="*/ 85 w 391"/>
              <a:gd name="T41" fmla="*/ 33 h 401"/>
              <a:gd name="T42" fmla="*/ 57 w 391"/>
              <a:gd name="T43" fmla="*/ 58 h 401"/>
              <a:gd name="T44" fmla="*/ 34 w 391"/>
              <a:gd name="T45" fmla="*/ 87 h 401"/>
              <a:gd name="T46" fmla="*/ 17 w 391"/>
              <a:gd name="T47" fmla="*/ 120 h 401"/>
              <a:gd name="T48" fmla="*/ 3 w 391"/>
              <a:gd name="T49" fmla="*/ 160 h 401"/>
              <a:gd name="T50" fmla="*/ 0 w 391"/>
              <a:gd name="T51" fmla="*/ 200 h 401"/>
              <a:gd name="T52" fmla="*/ 3 w 391"/>
              <a:gd name="T53" fmla="*/ 240 h 401"/>
              <a:gd name="T54" fmla="*/ 17 w 391"/>
              <a:gd name="T55" fmla="*/ 277 h 401"/>
              <a:gd name="T56" fmla="*/ 34 w 391"/>
              <a:gd name="T57" fmla="*/ 313 h 401"/>
              <a:gd name="T58" fmla="*/ 57 w 391"/>
              <a:gd name="T59" fmla="*/ 341 h 401"/>
              <a:gd name="T60" fmla="*/ 85 w 391"/>
              <a:gd name="T61" fmla="*/ 365 h 401"/>
              <a:gd name="T62" fmla="*/ 117 w 391"/>
              <a:gd name="T63" fmla="*/ 383 h 401"/>
              <a:gd name="T64" fmla="*/ 153 w 391"/>
              <a:gd name="T65" fmla="*/ 393 h 401"/>
              <a:gd name="T66" fmla="*/ 193 w 391"/>
              <a:gd name="T67" fmla="*/ 400 h 4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1"/>
              <a:gd name="T103" fmla="*/ 0 h 401"/>
              <a:gd name="T104" fmla="*/ 391 w 391"/>
              <a:gd name="T105" fmla="*/ 401 h 4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1" h="401">
                <a:moveTo>
                  <a:pt x="193" y="400"/>
                </a:moveTo>
                <a:lnTo>
                  <a:pt x="193" y="400"/>
                </a:lnTo>
                <a:lnTo>
                  <a:pt x="231" y="393"/>
                </a:lnTo>
                <a:lnTo>
                  <a:pt x="271" y="383"/>
                </a:lnTo>
                <a:lnTo>
                  <a:pt x="304" y="365"/>
                </a:lnTo>
                <a:lnTo>
                  <a:pt x="332" y="341"/>
                </a:lnTo>
                <a:lnTo>
                  <a:pt x="356" y="313"/>
                </a:lnTo>
                <a:lnTo>
                  <a:pt x="374" y="277"/>
                </a:lnTo>
                <a:lnTo>
                  <a:pt x="385" y="240"/>
                </a:lnTo>
                <a:lnTo>
                  <a:pt x="390" y="200"/>
                </a:lnTo>
                <a:lnTo>
                  <a:pt x="385" y="160"/>
                </a:lnTo>
                <a:lnTo>
                  <a:pt x="374" y="120"/>
                </a:lnTo>
                <a:lnTo>
                  <a:pt x="356" y="87"/>
                </a:lnTo>
                <a:lnTo>
                  <a:pt x="332" y="58"/>
                </a:lnTo>
                <a:lnTo>
                  <a:pt x="304" y="33"/>
                </a:lnTo>
                <a:lnTo>
                  <a:pt x="271" y="15"/>
                </a:lnTo>
                <a:lnTo>
                  <a:pt x="231" y="4"/>
                </a:lnTo>
                <a:lnTo>
                  <a:pt x="193" y="0"/>
                </a:lnTo>
                <a:lnTo>
                  <a:pt x="153" y="4"/>
                </a:lnTo>
                <a:lnTo>
                  <a:pt x="117" y="15"/>
                </a:lnTo>
                <a:lnTo>
                  <a:pt x="85" y="33"/>
                </a:lnTo>
                <a:lnTo>
                  <a:pt x="57" y="58"/>
                </a:lnTo>
                <a:lnTo>
                  <a:pt x="34" y="87"/>
                </a:lnTo>
                <a:lnTo>
                  <a:pt x="17" y="120"/>
                </a:lnTo>
                <a:lnTo>
                  <a:pt x="3" y="160"/>
                </a:lnTo>
                <a:lnTo>
                  <a:pt x="0" y="200"/>
                </a:lnTo>
                <a:lnTo>
                  <a:pt x="3" y="240"/>
                </a:lnTo>
                <a:lnTo>
                  <a:pt x="17" y="277"/>
                </a:lnTo>
                <a:lnTo>
                  <a:pt x="34" y="313"/>
                </a:lnTo>
                <a:lnTo>
                  <a:pt x="57" y="341"/>
                </a:lnTo>
                <a:lnTo>
                  <a:pt x="85" y="365"/>
                </a:lnTo>
                <a:lnTo>
                  <a:pt x="117" y="383"/>
                </a:lnTo>
                <a:lnTo>
                  <a:pt x="153" y="393"/>
                </a:lnTo>
                <a:lnTo>
                  <a:pt x="193" y="400"/>
                </a:lnTo>
              </a:path>
            </a:pathLst>
          </a:custGeom>
          <a:solidFill>
            <a:srgbClr val="FFCC00"/>
          </a:solidFill>
          <a:ln w="25400" cap="flat" cmpd="sng" algn="ctr">
            <a:noFill/>
            <a:prstDash val="solid"/>
          </a:ln>
          <a:effectLst>
            <a:outerShdw blurRad="225425" dist="38100" dir="5220000" algn="ctr">
              <a:srgbClr val="000000">
                <a:alpha val="33000"/>
              </a:srgbClr>
            </a:outerShdw>
          </a:effectLst>
          <a:scene3d>
            <a:camera prst="perspectiveFront"/>
            <a:lightRig rig="balanced" dir="t"/>
          </a:scene3d>
          <a:sp3d extrusionH="1428750" prstMaterial="plastic">
            <a:bevelT w="152400" h="50800" prst="softRound"/>
            <a:bevelB w="0" h="400050"/>
            <a:extrusionClr>
              <a:sysClr val="window" lastClr="FFFFFF"/>
            </a:extrusionClr>
            <a:contourClr>
              <a:sysClr val="window" lastClr="FFFFFF"/>
            </a:contourClr>
          </a:sp3d>
        </p:spPr>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u"/>
              <a:tabLst>
                <a:tab pos="136525" algn="l"/>
              </a:tabLst>
              <a:defRPr/>
            </a:pPr>
            <a:endParaRPr lang="zh-CN" altLang="en-US" sz="1600" b="1" kern="0" dirty="0">
              <a:solidFill>
                <a:sysClr val="window" lastClr="FFFFFF"/>
              </a:solidFill>
              <a:latin typeface="微软雅黑" pitchFamily="34" charset="-122"/>
              <a:ea typeface="微软雅黑" pitchFamily="34" charset="-122"/>
            </a:endParaRPr>
          </a:p>
        </p:txBody>
      </p:sp>
      <p:sp>
        <p:nvSpPr>
          <p:cNvPr id="3" name="矩形 2"/>
          <p:cNvSpPr/>
          <p:nvPr/>
        </p:nvSpPr>
        <p:spPr>
          <a:xfrm>
            <a:off x="2947151" y="2620561"/>
            <a:ext cx="933790" cy="480131"/>
          </a:xfrm>
          <a:prstGeom prst="rect">
            <a:avLst/>
          </a:prstGeom>
        </p:spPr>
        <p:txBody>
          <a:bodyPr>
            <a:spAutoFit/>
          </a:bodyPr>
          <a:lstStyle/>
          <a:p>
            <a:pPr fontAlgn="auto">
              <a:lnSpc>
                <a:spcPct val="90000"/>
              </a:lnSpc>
              <a:spcBef>
                <a:spcPts val="0"/>
              </a:spcBef>
              <a:spcAft>
                <a:spcPts val="0"/>
              </a:spcAft>
              <a:defRPr/>
            </a:pPr>
            <a:r>
              <a:rPr lang="zh-CN"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黑体" panose="02010609060101010101" pitchFamily="49" charset="-122"/>
              </a:rPr>
              <a:t>学校</a:t>
            </a:r>
          </a:p>
        </p:txBody>
      </p:sp>
      <p:sp>
        <p:nvSpPr>
          <p:cNvPr id="30" name="矩形 29"/>
          <p:cNvSpPr/>
          <p:nvPr/>
        </p:nvSpPr>
        <p:spPr>
          <a:xfrm>
            <a:off x="4456193" y="3266838"/>
            <a:ext cx="902811" cy="480131"/>
          </a:xfrm>
          <a:prstGeom prst="rect">
            <a:avLst/>
          </a:prstGeom>
        </p:spPr>
        <p:txBody>
          <a:bodyPr wrap="none">
            <a:spAutoFit/>
          </a:bodyPr>
          <a:lstStyle/>
          <a:p>
            <a:pPr fontAlgn="auto">
              <a:lnSpc>
                <a:spcPct val="90000"/>
              </a:lnSpc>
              <a:spcBef>
                <a:spcPts val="0"/>
              </a:spcBef>
              <a:spcAft>
                <a:spcPts val="0"/>
              </a:spcAft>
              <a:defRPr/>
            </a:pPr>
            <a:r>
              <a:rPr lang="zh-CN"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黑体" panose="02010609060101010101" pitchFamily="49" charset="-122"/>
              </a:rPr>
              <a:t>专业</a:t>
            </a:r>
          </a:p>
        </p:txBody>
      </p:sp>
      <p:sp>
        <p:nvSpPr>
          <p:cNvPr id="31" name="矩形 30"/>
          <p:cNvSpPr/>
          <p:nvPr/>
        </p:nvSpPr>
        <p:spPr>
          <a:xfrm>
            <a:off x="6004507" y="3717032"/>
            <a:ext cx="902811" cy="480131"/>
          </a:xfrm>
          <a:prstGeom prst="rect">
            <a:avLst/>
          </a:prstGeom>
        </p:spPr>
        <p:txBody>
          <a:bodyPr wrap="none">
            <a:spAutoFit/>
          </a:bodyPr>
          <a:lstStyle/>
          <a:p>
            <a:pPr fontAlgn="auto">
              <a:lnSpc>
                <a:spcPct val="90000"/>
              </a:lnSpc>
              <a:spcBef>
                <a:spcPts val="0"/>
              </a:spcBef>
              <a:spcAft>
                <a:spcPts val="0"/>
              </a:spcAft>
              <a:defRPr/>
            </a:pPr>
            <a:r>
              <a:rPr lang="zh-CN"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黑体" panose="02010609060101010101" pitchFamily="49" charset="-122"/>
              </a:rPr>
              <a:t>课程</a:t>
            </a:r>
          </a:p>
        </p:txBody>
      </p:sp>
      <p:sp>
        <p:nvSpPr>
          <p:cNvPr id="64512" name="矩形 64511"/>
          <p:cNvSpPr/>
          <p:nvPr/>
        </p:nvSpPr>
        <p:spPr>
          <a:xfrm>
            <a:off x="7603029" y="4005064"/>
            <a:ext cx="902811" cy="480131"/>
          </a:xfrm>
          <a:prstGeom prst="rect">
            <a:avLst/>
          </a:prstGeom>
        </p:spPr>
        <p:txBody>
          <a:bodyPr wrap="none">
            <a:spAutoFit/>
          </a:bodyPr>
          <a:lstStyle/>
          <a:p>
            <a:pPr fontAlgn="auto">
              <a:lnSpc>
                <a:spcPct val="90000"/>
              </a:lnSpc>
              <a:spcBef>
                <a:spcPts val="0"/>
              </a:spcBef>
              <a:spcAft>
                <a:spcPts val="0"/>
              </a:spcAft>
              <a:defRPr/>
            </a:pPr>
            <a:r>
              <a:rPr lang="zh-CN"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黑体" panose="02010609060101010101" pitchFamily="49" charset="-122"/>
              </a:rPr>
              <a:t>教师</a:t>
            </a:r>
          </a:p>
        </p:txBody>
      </p:sp>
      <p:sp>
        <p:nvSpPr>
          <p:cNvPr id="64513" name="矩形 64512"/>
          <p:cNvSpPr/>
          <p:nvPr/>
        </p:nvSpPr>
        <p:spPr>
          <a:xfrm>
            <a:off x="9146810" y="4461037"/>
            <a:ext cx="902811" cy="480131"/>
          </a:xfrm>
          <a:prstGeom prst="rect">
            <a:avLst/>
          </a:prstGeom>
        </p:spPr>
        <p:txBody>
          <a:bodyPr wrap="none">
            <a:spAutoFit/>
          </a:bodyPr>
          <a:lstStyle/>
          <a:p>
            <a:pPr fontAlgn="auto">
              <a:lnSpc>
                <a:spcPct val="90000"/>
              </a:lnSpc>
              <a:spcBef>
                <a:spcPts val="0"/>
              </a:spcBef>
              <a:spcAft>
                <a:spcPts val="0"/>
              </a:spcAft>
              <a:defRPr/>
            </a:pPr>
            <a:r>
              <a:rPr lang="zh-CN"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黑体" panose="02010609060101010101" pitchFamily="49" charset="-122"/>
              </a:rPr>
              <a:t>学生</a:t>
            </a:r>
          </a:p>
        </p:txBody>
      </p:sp>
      <p:sp>
        <p:nvSpPr>
          <p:cNvPr id="64514" name="矩形 64513"/>
          <p:cNvSpPr/>
          <p:nvPr/>
        </p:nvSpPr>
        <p:spPr>
          <a:xfrm>
            <a:off x="1461025" y="1289994"/>
            <a:ext cx="5205271" cy="58477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zh-CN"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黑体" pitchFamily="49" charset="-122"/>
                <a:ea typeface="黑体" pitchFamily="49" charset="-122"/>
              </a:rPr>
              <a:t>五个</a:t>
            </a:r>
            <a:r>
              <a:rPr lang="zh-CN"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黑体" pitchFamily="49" charset="-122"/>
                <a:ea typeface="黑体" pitchFamily="49" charset="-122"/>
              </a:rPr>
              <a:t>层面（主体）</a:t>
            </a:r>
            <a:r>
              <a:rPr lang="en-US" altLang="zh-CN"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黑体" pitchFamily="49" charset="-122"/>
                <a:ea typeface="黑体" pitchFamily="49" charset="-122"/>
              </a:rPr>
              <a:t>——</a:t>
            </a:r>
            <a:r>
              <a:rPr lang="zh-CN"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黑体" pitchFamily="49" charset="-122"/>
                <a:ea typeface="黑体" pitchFamily="49" charset="-122"/>
              </a:rPr>
              <a:t>横向</a:t>
            </a:r>
          </a:p>
        </p:txBody>
      </p:sp>
      <p:sp>
        <p:nvSpPr>
          <p:cNvPr id="18" name="矩形 17"/>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9"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、建设依据</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0" name="矩形 19"/>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7" name="组合 1"/>
          <p:cNvGrpSpPr>
            <a:grpSpLocks/>
          </p:cNvGrpSpPr>
          <p:nvPr/>
        </p:nvGrpSpPr>
        <p:grpSpPr bwMode="auto">
          <a:xfrm>
            <a:off x="2847975" y="2052638"/>
            <a:ext cx="7065963" cy="3178175"/>
            <a:chOff x="1979612" y="3465512"/>
            <a:chExt cx="3884613" cy="1747837"/>
          </a:xfrm>
        </p:grpSpPr>
        <p:grpSp>
          <p:nvGrpSpPr>
            <p:cNvPr id="45063" name="Group 4"/>
            <p:cNvGrpSpPr>
              <a:grpSpLocks/>
            </p:cNvGrpSpPr>
            <p:nvPr/>
          </p:nvGrpSpPr>
          <p:grpSpPr bwMode="auto">
            <a:xfrm>
              <a:off x="2178050" y="4452937"/>
              <a:ext cx="3606800" cy="760412"/>
              <a:chOff x="1383" y="1452"/>
              <a:chExt cx="2826" cy="596"/>
            </a:xfrm>
          </p:grpSpPr>
          <p:sp>
            <p:nvSpPr>
              <p:cNvPr id="10" name="Oval 5"/>
              <p:cNvSpPr>
                <a:spLocks noChangeArrowheads="1"/>
              </p:cNvSpPr>
              <p:nvPr/>
            </p:nvSpPr>
            <p:spPr bwMode="ltGray">
              <a:xfrm>
                <a:off x="1383" y="1464"/>
                <a:ext cx="2824" cy="584"/>
              </a:xfrm>
              <a:prstGeom prst="ellipse">
                <a:avLst/>
              </a:prstGeom>
              <a:solidFill>
                <a:schemeClr val="tx2">
                  <a:lumMod val="75000"/>
                </a:schemeClr>
              </a:solidFill>
              <a:ln>
                <a:noFill/>
              </a:ln>
              <a:effectLst/>
              <a:extLst>
                <a:ext uri="{91240B29-F687-4f45-9708-019B960494DF}"/>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45074" name="Oval 6"/>
              <p:cNvSpPr>
                <a:spLocks noChangeArrowheads="1"/>
              </p:cNvSpPr>
              <p:nvPr/>
            </p:nvSpPr>
            <p:spPr bwMode="ltGray">
              <a:xfrm>
                <a:off x="1383" y="1455"/>
                <a:ext cx="2826" cy="552"/>
              </a:xfrm>
              <a:prstGeom prst="ellipse">
                <a:avLst/>
              </a:prstGeom>
              <a:gradFill rotWithShape="1">
                <a:gsLst>
                  <a:gs pos="0">
                    <a:srgbClr val="006699"/>
                  </a:gs>
                  <a:gs pos="100000">
                    <a:srgbClr val="A9CBDD"/>
                  </a:gs>
                </a:gsLst>
                <a:lin ang="5400000" scaled="1"/>
              </a:gradFill>
              <a:ln w="9525">
                <a:noFill/>
                <a:round/>
                <a:headEnd/>
                <a:tailEnd/>
              </a:ln>
            </p:spPr>
            <p:txBody>
              <a:bodyPr wrap="none" anchor="ctr"/>
              <a:lstStyle/>
              <a:p>
                <a:endParaRPr lang="zh-CN" altLang="en-US">
                  <a:latin typeface="Calibri" pitchFamily="34" charset="0"/>
                </a:endParaRPr>
              </a:p>
            </p:txBody>
          </p:sp>
          <p:sp>
            <p:nvSpPr>
              <p:cNvPr id="12" name="Oval 7"/>
              <p:cNvSpPr>
                <a:spLocks noChangeArrowheads="1"/>
              </p:cNvSpPr>
              <p:nvPr/>
            </p:nvSpPr>
            <p:spPr bwMode="ltGray">
              <a:xfrm>
                <a:off x="1385" y="1452"/>
                <a:ext cx="2808" cy="544"/>
              </a:xfrm>
              <a:prstGeom prst="ellipse">
                <a:avLst/>
              </a:prstGeom>
              <a:solidFill>
                <a:schemeClr val="accent1">
                  <a:lumMod val="75000"/>
                </a:schemeClr>
              </a:solidFill>
              <a:ln>
                <a:noFill/>
              </a:ln>
              <a:effectLst/>
              <a:extLst>
                <a:ext uri="{91240B29-F687-4f45-9708-019B960494DF}"/>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grpSp>
        <p:sp>
          <p:nvSpPr>
            <p:cNvPr id="13" name="AutoShape 8"/>
            <p:cNvSpPr>
              <a:spLocks noChangeArrowheads="1"/>
            </p:cNvSpPr>
            <p:nvPr/>
          </p:nvSpPr>
          <p:spPr bwMode="gray">
            <a:xfrm>
              <a:off x="2640284" y="4535866"/>
              <a:ext cx="566415" cy="367552"/>
            </a:xfrm>
            <a:prstGeom prst="cube">
              <a:avLst>
                <a:gd name="adj" fmla="val 48171"/>
              </a:avLst>
            </a:prstGeom>
            <a:solidFill>
              <a:schemeClr val="accent1">
                <a:lumMod val="50000"/>
              </a:schemeClr>
            </a:solidFill>
            <a:ln>
              <a:noFill/>
            </a:ln>
            <a:effectLst>
              <a:prstShdw prst="shdw12">
                <a:schemeClr val="bg2">
                  <a:alpha val="50000"/>
                </a:schemeClr>
              </a:prstShdw>
            </a:effectLst>
            <a:extLst>
              <a:ext uri="{91240B29-F687-4f45-9708-019B960494DF}"/>
            </a:extLst>
          </p:spPr>
          <p:txBody>
            <a:bodyPr wrap="none" anchor="ctr"/>
            <a:lstStyle/>
            <a:p>
              <a:pPr fontAlgn="auto">
                <a:spcBef>
                  <a:spcPts val="0"/>
                </a:spcBef>
                <a:spcAft>
                  <a:spcPts val="0"/>
                </a:spcAft>
                <a:defRPr/>
              </a:pPr>
              <a:endParaRPr lang="zh-CN" altLang="en-US">
                <a:latin typeface="+mn-lt"/>
                <a:ea typeface="+mn-ea"/>
              </a:endParaRPr>
            </a:p>
          </p:txBody>
        </p:sp>
        <p:sp>
          <p:nvSpPr>
            <p:cNvPr id="14" name="AutoShape 9"/>
            <p:cNvSpPr>
              <a:spLocks noChangeArrowheads="1"/>
            </p:cNvSpPr>
            <p:nvPr/>
          </p:nvSpPr>
          <p:spPr bwMode="ltGray">
            <a:xfrm>
              <a:off x="1979612" y="4115058"/>
              <a:ext cx="1740265" cy="598036"/>
            </a:xfrm>
            <a:prstGeom prst="cube">
              <a:avLst>
                <a:gd name="adj" fmla="val 24338"/>
              </a:avLst>
            </a:prstGeom>
            <a:solidFill>
              <a:schemeClr val="bg2">
                <a:lumMod val="75000"/>
              </a:schemeClr>
            </a:solidFill>
            <a:ln>
              <a:noFill/>
            </a:ln>
            <a:effectLst/>
            <a:extLst>
              <a:ext uri="{91240B29-F687-4f45-9708-019B960494DF}"/>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15" name="AutoShape 10"/>
            <p:cNvSpPr>
              <a:spLocks noChangeArrowheads="1"/>
            </p:cNvSpPr>
            <p:nvPr/>
          </p:nvSpPr>
          <p:spPr bwMode="gray">
            <a:xfrm>
              <a:off x="3762642" y="3758855"/>
              <a:ext cx="566415" cy="1144562"/>
            </a:xfrm>
            <a:prstGeom prst="cube">
              <a:avLst>
                <a:gd name="adj" fmla="val 48171"/>
              </a:avLst>
            </a:prstGeom>
            <a:solidFill>
              <a:schemeClr val="accent1">
                <a:lumMod val="50000"/>
              </a:schemeClr>
            </a:solidFill>
            <a:ln>
              <a:noFill/>
            </a:ln>
            <a:effectLst>
              <a:prstShdw prst="shdw12">
                <a:schemeClr val="bg2">
                  <a:alpha val="50000"/>
                </a:schemeClr>
              </a:prstShdw>
            </a:effectLst>
            <a:extLst>
              <a:ext uri="{91240B29-F687-4f45-9708-019B960494DF}"/>
            </a:extLst>
          </p:spPr>
          <p:txBody>
            <a:bodyPr wrap="none" anchor="ctr"/>
            <a:lstStyle/>
            <a:p>
              <a:pPr fontAlgn="auto">
                <a:spcBef>
                  <a:spcPts val="0"/>
                </a:spcBef>
                <a:spcAft>
                  <a:spcPts val="0"/>
                </a:spcAft>
                <a:defRPr/>
              </a:pPr>
              <a:endParaRPr lang="zh-CN" altLang="en-US">
                <a:latin typeface="+mn-lt"/>
                <a:ea typeface="+mn-ea"/>
              </a:endParaRPr>
            </a:p>
          </p:txBody>
        </p:sp>
        <p:sp>
          <p:nvSpPr>
            <p:cNvPr id="16" name="AutoShape 11"/>
            <p:cNvSpPr>
              <a:spLocks noChangeArrowheads="1"/>
            </p:cNvSpPr>
            <p:nvPr/>
          </p:nvSpPr>
          <p:spPr bwMode="ltGray">
            <a:xfrm>
              <a:off x="3053968" y="3465512"/>
              <a:ext cx="2043109" cy="576210"/>
            </a:xfrm>
            <a:prstGeom prst="cube">
              <a:avLst>
                <a:gd name="adj" fmla="val 24338"/>
              </a:avLst>
            </a:prstGeom>
            <a:solidFill>
              <a:schemeClr val="tx2">
                <a:lumMod val="40000"/>
                <a:lumOff val="60000"/>
              </a:schemeClr>
            </a:solidFill>
            <a:ln>
              <a:noFill/>
            </a:ln>
            <a:effectLst/>
            <a:extLst>
              <a:ext uri="{91240B29-F687-4f45-9708-019B960494DF}"/>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17" name="AutoShape 12"/>
            <p:cNvSpPr>
              <a:spLocks noChangeArrowheads="1"/>
            </p:cNvSpPr>
            <p:nvPr/>
          </p:nvSpPr>
          <p:spPr bwMode="gray">
            <a:xfrm>
              <a:off x="4751468" y="4535866"/>
              <a:ext cx="566415" cy="367552"/>
            </a:xfrm>
            <a:prstGeom prst="cube">
              <a:avLst>
                <a:gd name="adj" fmla="val 48171"/>
              </a:avLst>
            </a:prstGeom>
            <a:solidFill>
              <a:schemeClr val="accent1">
                <a:lumMod val="50000"/>
              </a:schemeClr>
            </a:solidFill>
            <a:ln>
              <a:noFill/>
            </a:ln>
            <a:effectLst>
              <a:prstShdw prst="shdw12">
                <a:schemeClr val="bg2">
                  <a:alpha val="50000"/>
                </a:schemeClr>
              </a:prstShdw>
            </a:effectLst>
            <a:extLst>
              <a:ext uri="{91240B29-F687-4f45-9708-019B960494DF}"/>
            </a:extLst>
          </p:spPr>
          <p:txBody>
            <a:bodyPr wrap="none" anchor="ctr"/>
            <a:lstStyle/>
            <a:p>
              <a:pPr fontAlgn="auto">
                <a:spcBef>
                  <a:spcPts val="0"/>
                </a:spcBef>
                <a:spcAft>
                  <a:spcPts val="0"/>
                </a:spcAft>
                <a:defRPr/>
              </a:pPr>
              <a:endParaRPr lang="zh-CN" altLang="en-US">
                <a:latin typeface="+mn-lt"/>
                <a:ea typeface="+mn-ea"/>
              </a:endParaRPr>
            </a:p>
          </p:txBody>
        </p:sp>
        <p:sp>
          <p:nvSpPr>
            <p:cNvPr id="18" name="AutoShape 13"/>
            <p:cNvSpPr>
              <a:spLocks noChangeArrowheads="1"/>
            </p:cNvSpPr>
            <p:nvPr/>
          </p:nvSpPr>
          <p:spPr bwMode="ltGray">
            <a:xfrm>
              <a:off x="4175452" y="4119423"/>
              <a:ext cx="1688773" cy="598909"/>
            </a:xfrm>
            <a:prstGeom prst="cube">
              <a:avLst>
                <a:gd name="adj" fmla="val 24338"/>
              </a:avLst>
            </a:prstGeom>
            <a:solidFill>
              <a:schemeClr val="accent5">
                <a:lumMod val="60000"/>
                <a:lumOff val="40000"/>
              </a:schemeClr>
            </a:solidFill>
            <a:ln>
              <a:noFill/>
            </a:ln>
            <a:effectLst/>
            <a:extLst>
              <a:ext uri="{91240B29-F687-4f45-9708-019B960494DF}"/>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19" name="Rectangle 14"/>
            <p:cNvSpPr>
              <a:spLocks noChangeArrowheads="1"/>
            </p:cNvSpPr>
            <p:nvPr/>
          </p:nvSpPr>
          <p:spPr bwMode="gray">
            <a:xfrm>
              <a:off x="1991482" y="4286952"/>
              <a:ext cx="1467068" cy="406159"/>
            </a:xfrm>
            <a:prstGeom prst="rect">
              <a:avLst/>
            </a:prstGeom>
            <a:noFill/>
            <a:ln>
              <a:noFill/>
            </a:ln>
            <a:effectLst/>
            <a:extLst>
              <a:ext uri="{909E8E84-426E-40dd-AFC4-6F175D3DCCD1}"/>
              <a:ext uri="{91240B29-F687-4f45-9708-019B960494DF}"/>
              <a:ext uri="{AF507438-7753-43e0-B8FC-AC1667EBCBE1}"/>
            </a:extLst>
          </p:spPr>
          <p:txBody>
            <a:bodyPr>
              <a:spAutoFit/>
            </a:bodyPr>
            <a:lstStyle/>
            <a:p>
              <a:pPr algn="ctr" fontAlgn="auto">
                <a:spcBef>
                  <a:spcPts val="0"/>
                </a:spcBef>
                <a:spcAft>
                  <a:spcPts val="0"/>
                </a:spcAft>
                <a:defRPr/>
              </a:pPr>
              <a:r>
                <a:rPr lang="zh-CN" alt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黑体" pitchFamily="49" charset="-122"/>
                  <a:ea typeface="黑体" pitchFamily="49" charset="-122"/>
                </a:rPr>
                <a:t>源头采集</a:t>
              </a:r>
              <a:endParaRPr lang="en-US" altLang="zh-CN"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黑体" pitchFamily="49" charset="-122"/>
                <a:ea typeface="黑体" pitchFamily="49" charset="-122"/>
              </a:endParaRPr>
            </a:p>
            <a:p>
              <a:pPr algn="ctr" fontAlgn="auto">
                <a:spcBef>
                  <a:spcPts val="0"/>
                </a:spcBef>
                <a:spcAft>
                  <a:spcPts val="0"/>
                </a:spcAft>
                <a:defRPr/>
              </a:pPr>
              <a:r>
                <a:rPr lang="zh-CN" altLang="en-US" dirty="0">
                  <a:latin typeface="黑体" pitchFamily="49" charset="-122"/>
                  <a:ea typeface="黑体" pitchFamily="49" charset="-122"/>
                </a:rPr>
                <a:t>人人是源头数据采集者</a:t>
              </a:r>
              <a:endParaRPr lang="en-US" altLang="zh-CN" dirty="0">
                <a:latin typeface="黑体" pitchFamily="49" charset="-122"/>
                <a:ea typeface="黑体" pitchFamily="49" charset="-122"/>
              </a:endParaRPr>
            </a:p>
          </p:txBody>
        </p:sp>
        <p:sp>
          <p:nvSpPr>
            <p:cNvPr id="20" name="Rectangle 15"/>
            <p:cNvSpPr>
              <a:spLocks noChangeArrowheads="1"/>
            </p:cNvSpPr>
            <p:nvPr/>
          </p:nvSpPr>
          <p:spPr bwMode="gray">
            <a:xfrm>
              <a:off x="4248343" y="4286952"/>
              <a:ext cx="1467068" cy="406159"/>
            </a:xfrm>
            <a:prstGeom prst="rect">
              <a:avLst/>
            </a:prstGeom>
            <a:noFill/>
            <a:ln>
              <a:noFill/>
            </a:ln>
            <a:effectLst/>
            <a:extLst>
              <a:ext uri="{909E8E84-426E-40dd-AFC4-6F175D3DCCD1}"/>
              <a:ext uri="{91240B29-F687-4f45-9708-019B960494DF}"/>
              <a:ext uri="{AF507438-7753-43e0-B8FC-AC1667EBCBE1}"/>
            </a:extLst>
          </p:spPr>
          <p:txBody>
            <a:bodyPr>
              <a:spAutoFit/>
            </a:bodyPr>
            <a:lstStyle/>
            <a:p>
              <a:pPr algn="ctr" fontAlgn="auto">
                <a:spcBef>
                  <a:spcPts val="0"/>
                </a:spcBef>
                <a:spcAft>
                  <a:spcPts val="0"/>
                </a:spcAft>
                <a:defRPr/>
              </a:pPr>
              <a:r>
                <a:rPr lang="zh-CN" alt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黑体" pitchFamily="49" charset="-122"/>
                  <a:ea typeface="黑体" pitchFamily="49" charset="-122"/>
                </a:rPr>
                <a:t>即时采集</a:t>
              </a:r>
              <a:endParaRPr lang="en-US" altLang="zh-CN"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黑体" pitchFamily="49" charset="-122"/>
                <a:ea typeface="黑体" pitchFamily="49" charset="-122"/>
              </a:endParaRPr>
            </a:p>
            <a:p>
              <a:pPr algn="ctr" fontAlgn="auto">
                <a:spcBef>
                  <a:spcPts val="0"/>
                </a:spcBef>
                <a:spcAft>
                  <a:spcPts val="0"/>
                </a:spcAft>
                <a:defRPr/>
              </a:pPr>
              <a:r>
                <a:rPr lang="zh-CN" altLang="en-US" dirty="0">
                  <a:latin typeface="黑体" pitchFamily="49" charset="-122"/>
                  <a:ea typeface="黑体" pitchFamily="49" charset="-122"/>
                </a:rPr>
                <a:t>源头数据生成即予采集</a:t>
              </a:r>
              <a:endParaRPr lang="en-US" altLang="zh-CN" dirty="0">
                <a:latin typeface="黑体" pitchFamily="49" charset="-122"/>
                <a:ea typeface="黑体" pitchFamily="49" charset="-122"/>
              </a:endParaRPr>
            </a:p>
          </p:txBody>
        </p:sp>
        <p:sp>
          <p:nvSpPr>
            <p:cNvPr id="21" name="Rectangle 16"/>
            <p:cNvSpPr>
              <a:spLocks noChangeArrowheads="1"/>
            </p:cNvSpPr>
            <p:nvPr/>
          </p:nvSpPr>
          <p:spPr bwMode="gray">
            <a:xfrm>
              <a:off x="3100115" y="3643312"/>
              <a:ext cx="1767065" cy="406159"/>
            </a:xfrm>
            <a:prstGeom prst="rect">
              <a:avLst/>
            </a:prstGeom>
            <a:noFill/>
            <a:ln>
              <a:noFill/>
            </a:ln>
            <a:effectLst/>
            <a:extLst>
              <a:ext uri="{909E8E84-426E-40dd-AFC4-6F175D3DCCD1}"/>
              <a:ext uri="{91240B29-F687-4f45-9708-019B960494DF}"/>
              <a:ext uri="{AF507438-7753-43e0-B8FC-AC1667EBCBE1}"/>
            </a:extLst>
          </p:spPr>
          <p:txBody>
            <a:bodyPr>
              <a:spAutoFit/>
            </a:bodyPr>
            <a:lstStyle/>
            <a:p>
              <a:pPr algn="ctr" fontAlgn="auto">
                <a:spcBef>
                  <a:spcPts val="0"/>
                </a:spcBef>
                <a:spcAft>
                  <a:spcPts val="0"/>
                </a:spcAft>
                <a:defRPr/>
              </a:pPr>
              <a:r>
                <a:rPr lang="zh-CN" alt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黑体" pitchFamily="49" charset="-122"/>
                  <a:ea typeface="黑体" pitchFamily="49" charset="-122"/>
                </a:rPr>
                <a:t>开放</a:t>
              </a:r>
              <a:r>
                <a:rPr lang="zh-CN" alt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黑体" pitchFamily="49" charset="-122"/>
                  <a:ea typeface="黑体" pitchFamily="49" charset="-122"/>
                </a:rPr>
                <a:t>共享</a:t>
              </a:r>
              <a:endParaRPr lang="en-US" altLang="zh-CN"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黑体" pitchFamily="49" charset="-122"/>
                <a:ea typeface="黑体" pitchFamily="49" charset="-122"/>
              </a:endParaRPr>
            </a:p>
            <a:p>
              <a:pPr algn="ctr" fontAlgn="auto">
                <a:spcBef>
                  <a:spcPts val="0"/>
                </a:spcBef>
                <a:spcAft>
                  <a:spcPts val="0"/>
                </a:spcAft>
                <a:defRPr/>
              </a:pPr>
              <a:r>
                <a:rPr lang="zh-CN" altLang="en-US" dirty="0">
                  <a:latin typeface="黑体" pitchFamily="49" charset="-122"/>
                  <a:ea typeface="黑体" pitchFamily="49" charset="-122"/>
                </a:rPr>
                <a:t>人人是数据使用、监督</a:t>
              </a:r>
              <a:r>
                <a:rPr lang="zh-CN" altLang="en-US" dirty="0">
                  <a:latin typeface="黑体" pitchFamily="49" charset="-122"/>
                  <a:ea typeface="黑体" pitchFamily="49" charset="-122"/>
                </a:rPr>
                <a:t>者</a:t>
              </a:r>
              <a:endParaRPr lang="zh-CN" altLang="en-US" dirty="0">
                <a:latin typeface="黑体" pitchFamily="49" charset="-122"/>
                <a:ea typeface="黑体" pitchFamily="49" charset="-122"/>
              </a:endParaRPr>
            </a:p>
          </p:txBody>
        </p:sp>
      </p:grpSp>
      <p:sp>
        <p:nvSpPr>
          <p:cNvPr id="22" name="矩形 21"/>
          <p:cNvSpPr/>
          <p:nvPr/>
        </p:nvSpPr>
        <p:spPr>
          <a:xfrm>
            <a:off x="1561083" y="1309293"/>
            <a:ext cx="6096000" cy="535531"/>
          </a:xfrm>
          <a:prstGeom prst="rect">
            <a:avLst/>
          </a:prstGeom>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lnSpc>
                <a:spcPct val="90000"/>
              </a:lnSpc>
              <a:spcBef>
                <a:spcPts val="0"/>
              </a:spcBef>
              <a:spcAft>
                <a:spcPts val="0"/>
              </a:spcAft>
              <a:defRPr/>
            </a:pPr>
            <a:r>
              <a:rPr lang="zh-CN"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黑体" pitchFamily="49" charset="-122"/>
                <a:ea typeface="黑体" pitchFamily="49" charset="-122"/>
              </a:rPr>
              <a:t>一个平台</a:t>
            </a:r>
            <a:r>
              <a:rPr lang="en-US" altLang="zh-CN"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黑体" pitchFamily="49" charset="-122"/>
                <a:ea typeface="黑体" pitchFamily="49" charset="-122"/>
              </a:rPr>
              <a:t>——</a:t>
            </a:r>
            <a:r>
              <a:rPr lang="zh-CN" alt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黑体" pitchFamily="49" charset="-122"/>
                <a:ea typeface="黑体" pitchFamily="49" charset="-122"/>
              </a:rPr>
              <a:t>现代信息技术平台</a:t>
            </a:r>
          </a:p>
        </p:txBody>
      </p:sp>
      <p:sp>
        <p:nvSpPr>
          <p:cNvPr id="23" name="矩形 22"/>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4"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、建设依据</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5" name="矩形 24"/>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9" name="Freeform 14"/>
          <p:cNvSpPr>
            <a:spLocks/>
          </p:cNvSpPr>
          <p:nvPr/>
        </p:nvSpPr>
        <p:spPr bwMode="auto">
          <a:xfrm>
            <a:off x="824104" y="1332181"/>
            <a:ext cx="520309" cy="532698"/>
          </a:xfrm>
          <a:custGeom>
            <a:avLst/>
            <a:gdLst>
              <a:gd name="T0" fmla="*/ 193 w 391"/>
              <a:gd name="T1" fmla="*/ 400 h 401"/>
              <a:gd name="T2" fmla="*/ 193 w 391"/>
              <a:gd name="T3" fmla="*/ 400 h 401"/>
              <a:gd name="T4" fmla="*/ 231 w 391"/>
              <a:gd name="T5" fmla="*/ 393 h 401"/>
              <a:gd name="T6" fmla="*/ 271 w 391"/>
              <a:gd name="T7" fmla="*/ 383 h 401"/>
              <a:gd name="T8" fmla="*/ 304 w 391"/>
              <a:gd name="T9" fmla="*/ 365 h 401"/>
              <a:gd name="T10" fmla="*/ 332 w 391"/>
              <a:gd name="T11" fmla="*/ 341 h 401"/>
              <a:gd name="T12" fmla="*/ 356 w 391"/>
              <a:gd name="T13" fmla="*/ 313 h 401"/>
              <a:gd name="T14" fmla="*/ 374 w 391"/>
              <a:gd name="T15" fmla="*/ 277 h 401"/>
              <a:gd name="T16" fmla="*/ 385 w 391"/>
              <a:gd name="T17" fmla="*/ 240 h 401"/>
              <a:gd name="T18" fmla="*/ 390 w 391"/>
              <a:gd name="T19" fmla="*/ 200 h 401"/>
              <a:gd name="T20" fmla="*/ 385 w 391"/>
              <a:gd name="T21" fmla="*/ 160 h 401"/>
              <a:gd name="T22" fmla="*/ 374 w 391"/>
              <a:gd name="T23" fmla="*/ 120 h 401"/>
              <a:gd name="T24" fmla="*/ 356 w 391"/>
              <a:gd name="T25" fmla="*/ 87 h 401"/>
              <a:gd name="T26" fmla="*/ 332 w 391"/>
              <a:gd name="T27" fmla="*/ 58 h 401"/>
              <a:gd name="T28" fmla="*/ 304 w 391"/>
              <a:gd name="T29" fmla="*/ 33 h 401"/>
              <a:gd name="T30" fmla="*/ 271 w 391"/>
              <a:gd name="T31" fmla="*/ 15 h 401"/>
              <a:gd name="T32" fmla="*/ 231 w 391"/>
              <a:gd name="T33" fmla="*/ 4 h 401"/>
              <a:gd name="T34" fmla="*/ 193 w 391"/>
              <a:gd name="T35" fmla="*/ 0 h 401"/>
              <a:gd name="T36" fmla="*/ 153 w 391"/>
              <a:gd name="T37" fmla="*/ 4 h 401"/>
              <a:gd name="T38" fmla="*/ 117 w 391"/>
              <a:gd name="T39" fmla="*/ 15 h 401"/>
              <a:gd name="T40" fmla="*/ 85 w 391"/>
              <a:gd name="T41" fmla="*/ 33 h 401"/>
              <a:gd name="T42" fmla="*/ 57 w 391"/>
              <a:gd name="T43" fmla="*/ 58 h 401"/>
              <a:gd name="T44" fmla="*/ 34 w 391"/>
              <a:gd name="T45" fmla="*/ 87 h 401"/>
              <a:gd name="T46" fmla="*/ 17 w 391"/>
              <a:gd name="T47" fmla="*/ 120 h 401"/>
              <a:gd name="T48" fmla="*/ 3 w 391"/>
              <a:gd name="T49" fmla="*/ 160 h 401"/>
              <a:gd name="T50" fmla="*/ 0 w 391"/>
              <a:gd name="T51" fmla="*/ 200 h 401"/>
              <a:gd name="T52" fmla="*/ 3 w 391"/>
              <a:gd name="T53" fmla="*/ 240 h 401"/>
              <a:gd name="T54" fmla="*/ 17 w 391"/>
              <a:gd name="T55" fmla="*/ 277 h 401"/>
              <a:gd name="T56" fmla="*/ 34 w 391"/>
              <a:gd name="T57" fmla="*/ 313 h 401"/>
              <a:gd name="T58" fmla="*/ 57 w 391"/>
              <a:gd name="T59" fmla="*/ 341 h 401"/>
              <a:gd name="T60" fmla="*/ 85 w 391"/>
              <a:gd name="T61" fmla="*/ 365 h 401"/>
              <a:gd name="T62" fmla="*/ 117 w 391"/>
              <a:gd name="T63" fmla="*/ 383 h 401"/>
              <a:gd name="T64" fmla="*/ 153 w 391"/>
              <a:gd name="T65" fmla="*/ 393 h 401"/>
              <a:gd name="T66" fmla="*/ 193 w 391"/>
              <a:gd name="T67" fmla="*/ 400 h 4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1"/>
              <a:gd name="T103" fmla="*/ 0 h 401"/>
              <a:gd name="T104" fmla="*/ 391 w 391"/>
              <a:gd name="T105" fmla="*/ 401 h 4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1" h="401">
                <a:moveTo>
                  <a:pt x="193" y="400"/>
                </a:moveTo>
                <a:lnTo>
                  <a:pt x="193" y="400"/>
                </a:lnTo>
                <a:lnTo>
                  <a:pt x="231" y="393"/>
                </a:lnTo>
                <a:lnTo>
                  <a:pt x="271" y="383"/>
                </a:lnTo>
                <a:lnTo>
                  <a:pt x="304" y="365"/>
                </a:lnTo>
                <a:lnTo>
                  <a:pt x="332" y="341"/>
                </a:lnTo>
                <a:lnTo>
                  <a:pt x="356" y="313"/>
                </a:lnTo>
                <a:lnTo>
                  <a:pt x="374" y="277"/>
                </a:lnTo>
                <a:lnTo>
                  <a:pt x="385" y="240"/>
                </a:lnTo>
                <a:lnTo>
                  <a:pt x="390" y="200"/>
                </a:lnTo>
                <a:lnTo>
                  <a:pt x="385" y="160"/>
                </a:lnTo>
                <a:lnTo>
                  <a:pt x="374" y="120"/>
                </a:lnTo>
                <a:lnTo>
                  <a:pt x="356" y="87"/>
                </a:lnTo>
                <a:lnTo>
                  <a:pt x="332" y="58"/>
                </a:lnTo>
                <a:lnTo>
                  <a:pt x="304" y="33"/>
                </a:lnTo>
                <a:lnTo>
                  <a:pt x="271" y="15"/>
                </a:lnTo>
                <a:lnTo>
                  <a:pt x="231" y="4"/>
                </a:lnTo>
                <a:lnTo>
                  <a:pt x="193" y="0"/>
                </a:lnTo>
                <a:lnTo>
                  <a:pt x="153" y="4"/>
                </a:lnTo>
                <a:lnTo>
                  <a:pt x="117" y="15"/>
                </a:lnTo>
                <a:lnTo>
                  <a:pt x="85" y="33"/>
                </a:lnTo>
                <a:lnTo>
                  <a:pt x="57" y="58"/>
                </a:lnTo>
                <a:lnTo>
                  <a:pt x="34" y="87"/>
                </a:lnTo>
                <a:lnTo>
                  <a:pt x="17" y="120"/>
                </a:lnTo>
                <a:lnTo>
                  <a:pt x="3" y="160"/>
                </a:lnTo>
                <a:lnTo>
                  <a:pt x="0" y="200"/>
                </a:lnTo>
                <a:lnTo>
                  <a:pt x="3" y="240"/>
                </a:lnTo>
                <a:lnTo>
                  <a:pt x="17" y="277"/>
                </a:lnTo>
                <a:lnTo>
                  <a:pt x="34" y="313"/>
                </a:lnTo>
                <a:lnTo>
                  <a:pt x="57" y="341"/>
                </a:lnTo>
                <a:lnTo>
                  <a:pt x="85" y="365"/>
                </a:lnTo>
                <a:lnTo>
                  <a:pt x="117" y="383"/>
                </a:lnTo>
                <a:lnTo>
                  <a:pt x="153" y="393"/>
                </a:lnTo>
                <a:lnTo>
                  <a:pt x="193" y="400"/>
                </a:lnTo>
              </a:path>
            </a:pathLst>
          </a:custGeom>
          <a:solidFill>
            <a:srgbClr val="FFCC00"/>
          </a:solidFill>
          <a:ln w="25400" cap="flat" cmpd="sng" algn="ctr">
            <a:noFill/>
            <a:prstDash val="solid"/>
          </a:ln>
          <a:effectLst>
            <a:outerShdw blurRad="225425" dist="38100" dir="5220000" algn="ctr">
              <a:srgbClr val="000000">
                <a:alpha val="33000"/>
              </a:srgbClr>
            </a:outerShdw>
          </a:effectLst>
          <a:scene3d>
            <a:camera prst="perspectiveFront"/>
            <a:lightRig rig="balanced" dir="t"/>
          </a:scene3d>
          <a:sp3d extrusionH="1428750" prstMaterial="plastic">
            <a:bevelT w="152400" h="50800" prst="softRound"/>
            <a:bevelB w="0" h="400050"/>
            <a:extrusionClr>
              <a:sysClr val="window" lastClr="FFFFFF"/>
            </a:extrusionClr>
            <a:contourClr>
              <a:sysClr val="window" lastClr="FFFFFF"/>
            </a:contourClr>
          </a:sp3d>
        </p:spPr>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u"/>
              <a:tabLst>
                <a:tab pos="136525" algn="l"/>
              </a:tabLst>
              <a:defRPr/>
            </a:pPr>
            <a:endParaRPr lang="zh-CN" altLang="en-US" sz="1600" b="1" kern="0" dirty="0">
              <a:solidFill>
                <a:sysClr val="window" lastClr="FFFFFF"/>
              </a:solidFill>
              <a:latin typeface="微软雅黑" pitchFamily="34" charset="-122"/>
              <a:ea typeface="微软雅黑" pitchFamily="34" charset="-122"/>
            </a:endParaRP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AutoShape 4"/>
          <p:cNvSpPr>
            <a:spLocks noChangeArrowheads="1"/>
          </p:cNvSpPr>
          <p:nvPr/>
        </p:nvSpPr>
        <p:spPr bwMode="ltGray">
          <a:xfrm>
            <a:off x="7818883" y="1916832"/>
            <a:ext cx="10668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预警</a:t>
            </a:r>
          </a:p>
        </p:txBody>
      </p:sp>
      <p:sp>
        <p:nvSpPr>
          <p:cNvPr id="68613" name="AutoShape 5"/>
          <p:cNvSpPr>
            <a:spLocks noChangeArrowheads="1"/>
          </p:cNvSpPr>
          <p:nvPr/>
        </p:nvSpPr>
        <p:spPr bwMode="ltGray">
          <a:xfrm>
            <a:off x="9419083" y="1916832"/>
            <a:ext cx="10668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监测</a:t>
            </a:r>
          </a:p>
        </p:txBody>
      </p:sp>
      <p:sp>
        <p:nvSpPr>
          <p:cNvPr id="68614" name="AutoShape 6"/>
          <p:cNvSpPr>
            <a:spLocks noChangeArrowheads="1"/>
          </p:cNvSpPr>
          <p:nvPr/>
        </p:nvSpPr>
        <p:spPr bwMode="ltGray">
          <a:xfrm>
            <a:off x="3094483" y="3136032"/>
            <a:ext cx="10668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目标  </a:t>
            </a:r>
          </a:p>
        </p:txBody>
      </p:sp>
      <p:sp>
        <p:nvSpPr>
          <p:cNvPr id="68615" name="AutoShape 7"/>
          <p:cNvSpPr>
            <a:spLocks noChangeArrowheads="1"/>
          </p:cNvSpPr>
          <p:nvPr/>
        </p:nvSpPr>
        <p:spPr bwMode="ltGray">
          <a:xfrm>
            <a:off x="4770883" y="3117889"/>
            <a:ext cx="10668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标准</a:t>
            </a:r>
          </a:p>
        </p:txBody>
      </p:sp>
      <p:sp>
        <p:nvSpPr>
          <p:cNvPr id="68616" name="AutoShape 8"/>
          <p:cNvSpPr>
            <a:spLocks noChangeArrowheads="1"/>
          </p:cNvSpPr>
          <p:nvPr/>
        </p:nvSpPr>
        <p:spPr bwMode="ltGray">
          <a:xfrm>
            <a:off x="6371083" y="3136032"/>
            <a:ext cx="10668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设计</a:t>
            </a:r>
          </a:p>
        </p:txBody>
      </p:sp>
      <p:sp>
        <p:nvSpPr>
          <p:cNvPr id="68617" name="AutoShape 9"/>
          <p:cNvSpPr>
            <a:spLocks noChangeArrowheads="1"/>
          </p:cNvSpPr>
          <p:nvPr/>
        </p:nvSpPr>
        <p:spPr bwMode="ltGray">
          <a:xfrm>
            <a:off x="7895083" y="3136032"/>
            <a:ext cx="10668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组织</a:t>
            </a:r>
          </a:p>
        </p:txBody>
      </p:sp>
      <p:sp>
        <p:nvSpPr>
          <p:cNvPr id="68618" name="AutoShape 10"/>
          <p:cNvSpPr>
            <a:spLocks noChangeArrowheads="1"/>
          </p:cNvSpPr>
          <p:nvPr/>
        </p:nvSpPr>
        <p:spPr bwMode="ltGray">
          <a:xfrm>
            <a:off x="9495283" y="3136032"/>
            <a:ext cx="9906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实施</a:t>
            </a:r>
          </a:p>
        </p:txBody>
      </p:sp>
      <p:sp>
        <p:nvSpPr>
          <p:cNvPr id="68619" name="AutoShape 11"/>
          <p:cNvSpPr>
            <a:spLocks noChangeArrowheads="1"/>
          </p:cNvSpPr>
          <p:nvPr/>
        </p:nvSpPr>
        <p:spPr bwMode="ltGray">
          <a:xfrm>
            <a:off x="3018283" y="5193432"/>
            <a:ext cx="11430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a:t>
            </a:r>
            <a:r>
              <a:rPr lang="zh-CN" altLang="en-US" sz="2000" b="1" dirty="0">
                <a:ea typeface="黑体" pitchFamily="49" charset="-122"/>
              </a:rPr>
              <a:t>改进</a:t>
            </a:r>
            <a:endParaRPr lang="zh-CN" altLang="en-US" sz="2000" b="1" dirty="0">
              <a:ea typeface="黑体" pitchFamily="49" charset="-122"/>
            </a:endParaRPr>
          </a:p>
        </p:txBody>
      </p:sp>
      <p:sp>
        <p:nvSpPr>
          <p:cNvPr id="68620" name="AutoShape 12"/>
          <p:cNvSpPr>
            <a:spLocks noChangeArrowheads="1"/>
          </p:cNvSpPr>
          <p:nvPr/>
        </p:nvSpPr>
        <p:spPr bwMode="ltGray">
          <a:xfrm>
            <a:off x="4835214" y="5193432"/>
            <a:ext cx="10668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a:t>
            </a:r>
            <a:r>
              <a:rPr lang="zh-CN" altLang="en-US" sz="2000" b="1" dirty="0">
                <a:ea typeface="黑体" pitchFamily="49" charset="-122"/>
              </a:rPr>
              <a:t>存储</a:t>
            </a:r>
            <a:endParaRPr lang="zh-CN" altLang="en-US" sz="2000" b="1" dirty="0">
              <a:ea typeface="黑体" pitchFamily="49" charset="-122"/>
            </a:endParaRPr>
          </a:p>
        </p:txBody>
      </p:sp>
      <p:sp>
        <p:nvSpPr>
          <p:cNvPr id="68621" name="AutoShape 13"/>
          <p:cNvSpPr>
            <a:spLocks noChangeArrowheads="1"/>
          </p:cNvSpPr>
          <p:nvPr/>
        </p:nvSpPr>
        <p:spPr bwMode="ltGray">
          <a:xfrm>
            <a:off x="6371083" y="5193432"/>
            <a:ext cx="9906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a:t>
            </a:r>
            <a:r>
              <a:rPr lang="en-US" altLang="zh-CN" sz="2000" b="1" dirty="0">
                <a:ea typeface="黑体" pitchFamily="49" charset="-122"/>
              </a:rPr>
              <a:t> </a:t>
            </a:r>
            <a:r>
              <a:rPr lang="zh-CN" altLang="en-US" sz="2000" b="1" dirty="0">
                <a:ea typeface="黑体" pitchFamily="49" charset="-122"/>
              </a:rPr>
              <a:t>创</a:t>
            </a:r>
            <a:r>
              <a:rPr lang="zh-CN" altLang="en-US" sz="2000" b="1" dirty="0">
                <a:ea typeface="黑体" pitchFamily="49" charset="-122"/>
              </a:rPr>
              <a:t>新</a:t>
            </a:r>
          </a:p>
        </p:txBody>
      </p:sp>
      <p:sp>
        <p:nvSpPr>
          <p:cNvPr id="68622" name="AutoShape 14"/>
          <p:cNvSpPr>
            <a:spLocks noChangeArrowheads="1"/>
          </p:cNvSpPr>
          <p:nvPr/>
        </p:nvSpPr>
        <p:spPr bwMode="ltGray">
          <a:xfrm>
            <a:off x="7895083" y="5193432"/>
            <a:ext cx="10668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学习</a:t>
            </a:r>
          </a:p>
        </p:txBody>
      </p:sp>
      <p:sp>
        <p:nvSpPr>
          <p:cNvPr id="68623" name="AutoShape 15"/>
          <p:cNvSpPr>
            <a:spLocks noChangeArrowheads="1"/>
          </p:cNvSpPr>
          <p:nvPr/>
        </p:nvSpPr>
        <p:spPr bwMode="ltGray">
          <a:xfrm>
            <a:off x="9495283" y="5193432"/>
            <a:ext cx="10668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诊断</a:t>
            </a:r>
          </a:p>
        </p:txBody>
      </p:sp>
      <p:sp>
        <p:nvSpPr>
          <p:cNvPr id="68624" name="AutoShape 16"/>
          <p:cNvSpPr>
            <a:spLocks noChangeArrowheads="1"/>
          </p:cNvSpPr>
          <p:nvPr/>
        </p:nvSpPr>
        <p:spPr bwMode="ltGray">
          <a:xfrm>
            <a:off x="6294883" y="1916832"/>
            <a:ext cx="1066800" cy="457200"/>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r>
              <a:rPr lang="zh-CN" altLang="en-US" sz="2000" b="1" dirty="0">
                <a:ea typeface="黑体" pitchFamily="49" charset="-122"/>
              </a:rPr>
              <a:t>  改进</a:t>
            </a:r>
          </a:p>
        </p:txBody>
      </p:sp>
      <p:sp>
        <p:nvSpPr>
          <p:cNvPr id="68625" name="Oval 17"/>
          <p:cNvSpPr>
            <a:spLocks noChangeArrowheads="1"/>
          </p:cNvSpPr>
          <p:nvPr/>
        </p:nvSpPr>
        <p:spPr bwMode="ltGray">
          <a:xfrm>
            <a:off x="3856483" y="3974232"/>
            <a:ext cx="5943600" cy="914400"/>
          </a:xfrm>
          <a:prstGeom prst="ellipse">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fontAlgn="auto">
              <a:spcBef>
                <a:spcPts val="0"/>
              </a:spcBef>
              <a:spcAft>
                <a:spcPts val="0"/>
              </a:spcAft>
              <a:defRPr/>
            </a:pPr>
            <a:r>
              <a:rPr lang="zh-CN" altLang="en-US" sz="2400" b="1" dirty="0">
                <a:ea typeface="黑体" pitchFamily="49" charset="-122"/>
              </a:rPr>
              <a:t>   </a:t>
            </a:r>
            <a:r>
              <a:rPr lang="zh-CN"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a typeface="黑体" pitchFamily="49" charset="-122"/>
              </a:rPr>
              <a:t>状态数据采集与管理平台</a:t>
            </a:r>
          </a:p>
        </p:txBody>
      </p:sp>
      <p:sp>
        <p:nvSpPr>
          <p:cNvPr id="46121" name="Line 33"/>
          <p:cNvSpPr>
            <a:spLocks noChangeShapeType="1"/>
          </p:cNvSpPr>
          <p:nvPr/>
        </p:nvSpPr>
        <p:spPr bwMode="ltGray">
          <a:xfrm>
            <a:off x="4160838" y="3363913"/>
            <a:ext cx="685800" cy="0"/>
          </a:xfrm>
          <a:prstGeom prst="line">
            <a:avLst/>
          </a:prstGeom>
          <a:noFill/>
          <a:ln w="9525">
            <a:noFill/>
            <a:round/>
            <a:headEnd/>
            <a:tailEnd/>
          </a:ln>
        </p:spPr>
        <p:txBody>
          <a:bodyPr wrap="none" anchor="ctr"/>
          <a:lstStyle/>
          <a:p>
            <a:endParaRPr lang="zh-CN" altLang="en-US"/>
          </a:p>
        </p:txBody>
      </p:sp>
      <p:sp>
        <p:nvSpPr>
          <p:cNvPr id="68643" name="AutoShape 35"/>
          <p:cNvSpPr>
            <a:spLocks noChangeArrowheads="1"/>
          </p:cNvSpPr>
          <p:nvPr/>
        </p:nvSpPr>
        <p:spPr bwMode="ltGray">
          <a:xfrm>
            <a:off x="4161283" y="3288432"/>
            <a:ext cx="685800" cy="76200"/>
          </a:xfrm>
          <a:prstGeom prst="rightArrow">
            <a:avLst>
              <a:gd name="adj1" fmla="val 50000"/>
              <a:gd name="adj2" fmla="val 225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44" name="AutoShape 36"/>
          <p:cNvSpPr>
            <a:spLocks noChangeArrowheads="1"/>
          </p:cNvSpPr>
          <p:nvPr/>
        </p:nvSpPr>
        <p:spPr bwMode="ltGray">
          <a:xfrm>
            <a:off x="5761483" y="3288432"/>
            <a:ext cx="685800" cy="76200"/>
          </a:xfrm>
          <a:prstGeom prst="rightArrow">
            <a:avLst>
              <a:gd name="adj1" fmla="val 50000"/>
              <a:gd name="adj2" fmla="val 225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45" name="AutoShape 37"/>
          <p:cNvSpPr>
            <a:spLocks noChangeArrowheads="1"/>
          </p:cNvSpPr>
          <p:nvPr/>
        </p:nvSpPr>
        <p:spPr bwMode="ltGray">
          <a:xfrm>
            <a:off x="7361683" y="3288432"/>
            <a:ext cx="609600" cy="76200"/>
          </a:xfrm>
          <a:prstGeom prst="rightArrow">
            <a:avLst>
              <a:gd name="adj1" fmla="val 50000"/>
              <a:gd name="adj2" fmla="val 200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46" name="AutoShape 38"/>
          <p:cNvSpPr>
            <a:spLocks noChangeArrowheads="1"/>
          </p:cNvSpPr>
          <p:nvPr/>
        </p:nvSpPr>
        <p:spPr bwMode="ltGray">
          <a:xfrm>
            <a:off x="8885683" y="3288432"/>
            <a:ext cx="609600" cy="76200"/>
          </a:xfrm>
          <a:prstGeom prst="rightArrow">
            <a:avLst>
              <a:gd name="adj1" fmla="val 50000"/>
              <a:gd name="adj2" fmla="val 200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47" name="AutoShape 39"/>
          <p:cNvSpPr>
            <a:spLocks noChangeArrowheads="1"/>
          </p:cNvSpPr>
          <p:nvPr/>
        </p:nvSpPr>
        <p:spPr bwMode="ltGray">
          <a:xfrm>
            <a:off x="9952483" y="3517032"/>
            <a:ext cx="76200" cy="76200"/>
          </a:xfrm>
          <a:prstGeom prst="rightArrow">
            <a:avLst>
              <a:gd name="adj1" fmla="val 50000"/>
              <a:gd name="adj2" fmla="val 25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48" name="AutoShape 40"/>
          <p:cNvSpPr>
            <a:spLocks noChangeArrowheads="1"/>
          </p:cNvSpPr>
          <p:nvPr/>
        </p:nvSpPr>
        <p:spPr bwMode="ltGray">
          <a:xfrm>
            <a:off x="9952483" y="3593232"/>
            <a:ext cx="76200" cy="1600200"/>
          </a:xfrm>
          <a:prstGeom prst="downArrow">
            <a:avLst>
              <a:gd name="adj1" fmla="val 50000"/>
              <a:gd name="adj2" fmla="val 525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49" name="AutoShape 41"/>
          <p:cNvSpPr>
            <a:spLocks noChangeArrowheads="1"/>
          </p:cNvSpPr>
          <p:nvPr/>
        </p:nvSpPr>
        <p:spPr bwMode="ltGray">
          <a:xfrm>
            <a:off x="8885683" y="5345832"/>
            <a:ext cx="609600" cy="76200"/>
          </a:xfrm>
          <a:prstGeom prst="leftArrow">
            <a:avLst>
              <a:gd name="adj1" fmla="val 50000"/>
              <a:gd name="adj2" fmla="val 200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50" name="AutoShape 42"/>
          <p:cNvSpPr>
            <a:spLocks noChangeArrowheads="1"/>
          </p:cNvSpPr>
          <p:nvPr/>
        </p:nvSpPr>
        <p:spPr bwMode="ltGray">
          <a:xfrm>
            <a:off x="7285483" y="5345832"/>
            <a:ext cx="685800" cy="76200"/>
          </a:xfrm>
          <a:prstGeom prst="leftArrow">
            <a:avLst>
              <a:gd name="adj1" fmla="val 50000"/>
              <a:gd name="adj2" fmla="val 225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51" name="AutoShape 43"/>
          <p:cNvSpPr>
            <a:spLocks noChangeArrowheads="1"/>
          </p:cNvSpPr>
          <p:nvPr/>
        </p:nvSpPr>
        <p:spPr bwMode="ltGray">
          <a:xfrm>
            <a:off x="5837683" y="5345832"/>
            <a:ext cx="609600" cy="76200"/>
          </a:xfrm>
          <a:prstGeom prst="leftArrow">
            <a:avLst>
              <a:gd name="adj1" fmla="val 50000"/>
              <a:gd name="adj2" fmla="val 200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52" name="AutoShape 44"/>
          <p:cNvSpPr>
            <a:spLocks noChangeArrowheads="1"/>
          </p:cNvSpPr>
          <p:nvPr/>
        </p:nvSpPr>
        <p:spPr bwMode="ltGray">
          <a:xfrm>
            <a:off x="4161283" y="5345832"/>
            <a:ext cx="762000" cy="76200"/>
          </a:xfrm>
          <a:prstGeom prst="leftArrow">
            <a:avLst>
              <a:gd name="adj1" fmla="val 50000"/>
              <a:gd name="adj2" fmla="val 250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53" name="AutoShape 45"/>
          <p:cNvSpPr>
            <a:spLocks noChangeArrowheads="1"/>
          </p:cNvSpPr>
          <p:nvPr/>
        </p:nvSpPr>
        <p:spPr bwMode="ltGray">
          <a:xfrm>
            <a:off x="3627883" y="3593232"/>
            <a:ext cx="76200" cy="1600200"/>
          </a:xfrm>
          <a:prstGeom prst="upArrow">
            <a:avLst>
              <a:gd name="adj1" fmla="val 50000"/>
              <a:gd name="adj2" fmla="val 525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54" name="AutoShape 46"/>
          <p:cNvSpPr>
            <a:spLocks noChangeArrowheads="1"/>
          </p:cNvSpPr>
          <p:nvPr/>
        </p:nvSpPr>
        <p:spPr bwMode="ltGray">
          <a:xfrm>
            <a:off x="9952483" y="2374032"/>
            <a:ext cx="76200" cy="762000"/>
          </a:xfrm>
          <a:prstGeom prst="upArrow">
            <a:avLst>
              <a:gd name="adj1" fmla="val 50000"/>
              <a:gd name="adj2" fmla="val 250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55" name="AutoShape 47"/>
          <p:cNvSpPr>
            <a:spLocks noChangeArrowheads="1"/>
          </p:cNvSpPr>
          <p:nvPr/>
        </p:nvSpPr>
        <p:spPr bwMode="ltGray">
          <a:xfrm>
            <a:off x="8809483" y="2069232"/>
            <a:ext cx="609600" cy="76200"/>
          </a:xfrm>
          <a:prstGeom prst="leftArrow">
            <a:avLst>
              <a:gd name="adj1" fmla="val 50000"/>
              <a:gd name="adj2" fmla="val 200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56" name="AutoShape 48"/>
          <p:cNvSpPr>
            <a:spLocks noChangeArrowheads="1"/>
          </p:cNvSpPr>
          <p:nvPr/>
        </p:nvSpPr>
        <p:spPr bwMode="ltGray">
          <a:xfrm>
            <a:off x="7285483" y="2069232"/>
            <a:ext cx="609600" cy="76200"/>
          </a:xfrm>
          <a:prstGeom prst="leftArrow">
            <a:avLst>
              <a:gd name="adj1" fmla="val 50000"/>
              <a:gd name="adj2" fmla="val 200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68657" name="AutoShape 49"/>
          <p:cNvSpPr>
            <a:spLocks noChangeArrowheads="1"/>
          </p:cNvSpPr>
          <p:nvPr/>
        </p:nvSpPr>
        <p:spPr bwMode="ltGray">
          <a:xfrm>
            <a:off x="6828283" y="2374032"/>
            <a:ext cx="76200" cy="762000"/>
          </a:xfrm>
          <a:prstGeom prst="downArrow">
            <a:avLst>
              <a:gd name="adj1" fmla="val 50000"/>
              <a:gd name="adj2" fmla="val 250000"/>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zh-CN" altLang="en-US"/>
          </a:p>
        </p:txBody>
      </p:sp>
      <p:sp>
        <p:nvSpPr>
          <p:cNvPr id="38" name="Rectangle 3"/>
          <p:cNvSpPr txBox="1">
            <a:spLocks noChangeArrowheads="1"/>
          </p:cNvSpPr>
          <p:nvPr/>
        </p:nvSpPr>
        <p:spPr>
          <a:xfrm>
            <a:off x="1416050" y="1125538"/>
            <a:ext cx="9937750" cy="785812"/>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lnSpc>
                <a:spcPct val="170000"/>
              </a:lnSpc>
              <a:spcBef>
                <a:spcPts val="1800"/>
              </a:spcBef>
              <a:spcAft>
                <a:spcPts val="0"/>
              </a:spcAft>
              <a:buFont typeface="Arial" pitchFamily="34" charset="0"/>
              <a:buNone/>
              <a:defRPr/>
            </a:pPr>
            <a:r>
              <a:rPr lang="zh-CN" altLang="en-US" sz="2800" b="1" dirty="0" smtClean="0">
                <a:solidFill>
                  <a:srgbClr val="F68426"/>
                </a:solidFill>
                <a:latin typeface="微软雅黑" panose="020B0503020204020204" pitchFamily="34" charset="-122"/>
                <a:ea typeface="微软雅黑" panose="020B0503020204020204" pitchFamily="34" charset="-122"/>
              </a:rPr>
              <a:t>基本单元</a:t>
            </a:r>
            <a:r>
              <a:rPr lang="en-US" altLang="zh-CN" sz="2800" b="1" dirty="0" smtClean="0">
                <a:solidFill>
                  <a:srgbClr val="F68426"/>
                </a:solidFill>
                <a:latin typeface="微软雅黑" panose="020B0503020204020204" pitchFamily="34" charset="-122"/>
                <a:ea typeface="微软雅黑" panose="020B0503020204020204" pitchFamily="34" charset="-122"/>
              </a:rPr>
              <a:t>——</a:t>
            </a:r>
            <a:r>
              <a:rPr lang="zh-CN" altLang="en-US" sz="2800" b="1" dirty="0" smtClean="0">
                <a:solidFill>
                  <a:srgbClr val="F68426"/>
                </a:solidFill>
                <a:latin typeface="微软雅黑" panose="020B0503020204020204" pitchFamily="34" charset="-122"/>
                <a:ea typeface="微软雅黑" panose="020B0503020204020204" pitchFamily="34" charset="-122"/>
              </a:rPr>
              <a:t>质量改进螺旋 </a:t>
            </a:r>
            <a:endParaRPr lang="zh-CN" altLang="en-US" sz="2800" b="1" dirty="0">
              <a:solidFill>
                <a:srgbClr val="F68426"/>
              </a:solidFill>
              <a:latin typeface="微软雅黑" panose="020B0503020204020204" pitchFamily="34" charset="-122"/>
              <a:ea typeface="微软雅黑" panose="020B0503020204020204" pitchFamily="34" charset="-122"/>
            </a:endParaRPr>
          </a:p>
        </p:txBody>
      </p:sp>
      <p:sp>
        <p:nvSpPr>
          <p:cNvPr id="36" name="矩形 35"/>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39"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、建设依据</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40" name="矩形 39"/>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37" name="Freeform 14"/>
          <p:cNvSpPr>
            <a:spLocks/>
          </p:cNvSpPr>
          <p:nvPr/>
        </p:nvSpPr>
        <p:spPr bwMode="auto">
          <a:xfrm>
            <a:off x="824104" y="1332181"/>
            <a:ext cx="520309" cy="532698"/>
          </a:xfrm>
          <a:custGeom>
            <a:avLst/>
            <a:gdLst>
              <a:gd name="T0" fmla="*/ 193 w 391"/>
              <a:gd name="T1" fmla="*/ 400 h 401"/>
              <a:gd name="T2" fmla="*/ 193 w 391"/>
              <a:gd name="T3" fmla="*/ 400 h 401"/>
              <a:gd name="T4" fmla="*/ 231 w 391"/>
              <a:gd name="T5" fmla="*/ 393 h 401"/>
              <a:gd name="T6" fmla="*/ 271 w 391"/>
              <a:gd name="T7" fmla="*/ 383 h 401"/>
              <a:gd name="T8" fmla="*/ 304 w 391"/>
              <a:gd name="T9" fmla="*/ 365 h 401"/>
              <a:gd name="T10" fmla="*/ 332 w 391"/>
              <a:gd name="T11" fmla="*/ 341 h 401"/>
              <a:gd name="T12" fmla="*/ 356 w 391"/>
              <a:gd name="T13" fmla="*/ 313 h 401"/>
              <a:gd name="T14" fmla="*/ 374 w 391"/>
              <a:gd name="T15" fmla="*/ 277 h 401"/>
              <a:gd name="T16" fmla="*/ 385 w 391"/>
              <a:gd name="T17" fmla="*/ 240 h 401"/>
              <a:gd name="T18" fmla="*/ 390 w 391"/>
              <a:gd name="T19" fmla="*/ 200 h 401"/>
              <a:gd name="T20" fmla="*/ 385 w 391"/>
              <a:gd name="T21" fmla="*/ 160 h 401"/>
              <a:gd name="T22" fmla="*/ 374 w 391"/>
              <a:gd name="T23" fmla="*/ 120 h 401"/>
              <a:gd name="T24" fmla="*/ 356 w 391"/>
              <a:gd name="T25" fmla="*/ 87 h 401"/>
              <a:gd name="T26" fmla="*/ 332 w 391"/>
              <a:gd name="T27" fmla="*/ 58 h 401"/>
              <a:gd name="T28" fmla="*/ 304 w 391"/>
              <a:gd name="T29" fmla="*/ 33 h 401"/>
              <a:gd name="T30" fmla="*/ 271 w 391"/>
              <a:gd name="T31" fmla="*/ 15 h 401"/>
              <a:gd name="T32" fmla="*/ 231 w 391"/>
              <a:gd name="T33" fmla="*/ 4 h 401"/>
              <a:gd name="T34" fmla="*/ 193 w 391"/>
              <a:gd name="T35" fmla="*/ 0 h 401"/>
              <a:gd name="T36" fmla="*/ 153 w 391"/>
              <a:gd name="T37" fmla="*/ 4 h 401"/>
              <a:gd name="T38" fmla="*/ 117 w 391"/>
              <a:gd name="T39" fmla="*/ 15 h 401"/>
              <a:gd name="T40" fmla="*/ 85 w 391"/>
              <a:gd name="T41" fmla="*/ 33 h 401"/>
              <a:gd name="T42" fmla="*/ 57 w 391"/>
              <a:gd name="T43" fmla="*/ 58 h 401"/>
              <a:gd name="T44" fmla="*/ 34 w 391"/>
              <a:gd name="T45" fmla="*/ 87 h 401"/>
              <a:gd name="T46" fmla="*/ 17 w 391"/>
              <a:gd name="T47" fmla="*/ 120 h 401"/>
              <a:gd name="T48" fmla="*/ 3 w 391"/>
              <a:gd name="T49" fmla="*/ 160 h 401"/>
              <a:gd name="T50" fmla="*/ 0 w 391"/>
              <a:gd name="T51" fmla="*/ 200 h 401"/>
              <a:gd name="T52" fmla="*/ 3 w 391"/>
              <a:gd name="T53" fmla="*/ 240 h 401"/>
              <a:gd name="T54" fmla="*/ 17 w 391"/>
              <a:gd name="T55" fmla="*/ 277 h 401"/>
              <a:gd name="T56" fmla="*/ 34 w 391"/>
              <a:gd name="T57" fmla="*/ 313 h 401"/>
              <a:gd name="T58" fmla="*/ 57 w 391"/>
              <a:gd name="T59" fmla="*/ 341 h 401"/>
              <a:gd name="T60" fmla="*/ 85 w 391"/>
              <a:gd name="T61" fmla="*/ 365 h 401"/>
              <a:gd name="T62" fmla="*/ 117 w 391"/>
              <a:gd name="T63" fmla="*/ 383 h 401"/>
              <a:gd name="T64" fmla="*/ 153 w 391"/>
              <a:gd name="T65" fmla="*/ 393 h 401"/>
              <a:gd name="T66" fmla="*/ 193 w 391"/>
              <a:gd name="T67" fmla="*/ 400 h 4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1"/>
              <a:gd name="T103" fmla="*/ 0 h 401"/>
              <a:gd name="T104" fmla="*/ 391 w 391"/>
              <a:gd name="T105" fmla="*/ 401 h 4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1" h="401">
                <a:moveTo>
                  <a:pt x="193" y="400"/>
                </a:moveTo>
                <a:lnTo>
                  <a:pt x="193" y="400"/>
                </a:lnTo>
                <a:lnTo>
                  <a:pt x="231" y="393"/>
                </a:lnTo>
                <a:lnTo>
                  <a:pt x="271" y="383"/>
                </a:lnTo>
                <a:lnTo>
                  <a:pt x="304" y="365"/>
                </a:lnTo>
                <a:lnTo>
                  <a:pt x="332" y="341"/>
                </a:lnTo>
                <a:lnTo>
                  <a:pt x="356" y="313"/>
                </a:lnTo>
                <a:lnTo>
                  <a:pt x="374" y="277"/>
                </a:lnTo>
                <a:lnTo>
                  <a:pt x="385" y="240"/>
                </a:lnTo>
                <a:lnTo>
                  <a:pt x="390" y="200"/>
                </a:lnTo>
                <a:lnTo>
                  <a:pt x="385" y="160"/>
                </a:lnTo>
                <a:lnTo>
                  <a:pt x="374" y="120"/>
                </a:lnTo>
                <a:lnTo>
                  <a:pt x="356" y="87"/>
                </a:lnTo>
                <a:lnTo>
                  <a:pt x="332" y="58"/>
                </a:lnTo>
                <a:lnTo>
                  <a:pt x="304" y="33"/>
                </a:lnTo>
                <a:lnTo>
                  <a:pt x="271" y="15"/>
                </a:lnTo>
                <a:lnTo>
                  <a:pt x="231" y="4"/>
                </a:lnTo>
                <a:lnTo>
                  <a:pt x="193" y="0"/>
                </a:lnTo>
                <a:lnTo>
                  <a:pt x="153" y="4"/>
                </a:lnTo>
                <a:lnTo>
                  <a:pt x="117" y="15"/>
                </a:lnTo>
                <a:lnTo>
                  <a:pt x="85" y="33"/>
                </a:lnTo>
                <a:lnTo>
                  <a:pt x="57" y="58"/>
                </a:lnTo>
                <a:lnTo>
                  <a:pt x="34" y="87"/>
                </a:lnTo>
                <a:lnTo>
                  <a:pt x="17" y="120"/>
                </a:lnTo>
                <a:lnTo>
                  <a:pt x="3" y="160"/>
                </a:lnTo>
                <a:lnTo>
                  <a:pt x="0" y="200"/>
                </a:lnTo>
                <a:lnTo>
                  <a:pt x="3" y="240"/>
                </a:lnTo>
                <a:lnTo>
                  <a:pt x="17" y="277"/>
                </a:lnTo>
                <a:lnTo>
                  <a:pt x="34" y="313"/>
                </a:lnTo>
                <a:lnTo>
                  <a:pt x="57" y="341"/>
                </a:lnTo>
                <a:lnTo>
                  <a:pt x="85" y="365"/>
                </a:lnTo>
                <a:lnTo>
                  <a:pt x="117" y="383"/>
                </a:lnTo>
                <a:lnTo>
                  <a:pt x="153" y="393"/>
                </a:lnTo>
                <a:lnTo>
                  <a:pt x="193" y="400"/>
                </a:lnTo>
              </a:path>
            </a:pathLst>
          </a:custGeom>
          <a:solidFill>
            <a:srgbClr val="FFCC00"/>
          </a:solidFill>
          <a:ln w="25400" cap="flat" cmpd="sng" algn="ctr">
            <a:noFill/>
            <a:prstDash val="solid"/>
          </a:ln>
          <a:effectLst>
            <a:outerShdw blurRad="225425" dist="38100" dir="5220000" algn="ctr">
              <a:srgbClr val="000000">
                <a:alpha val="33000"/>
              </a:srgbClr>
            </a:outerShdw>
          </a:effectLst>
          <a:scene3d>
            <a:camera prst="perspectiveFront"/>
            <a:lightRig rig="balanced" dir="t"/>
          </a:scene3d>
          <a:sp3d extrusionH="1428750" prstMaterial="plastic">
            <a:bevelT w="152400" h="50800" prst="softRound"/>
            <a:bevelB w="0" h="400050"/>
            <a:extrusionClr>
              <a:sysClr val="window" lastClr="FFFFFF"/>
            </a:extrusionClr>
            <a:contourClr>
              <a:sysClr val="window" lastClr="FFFFFF"/>
            </a:contourClr>
          </a:sp3d>
        </p:spPr>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u"/>
              <a:tabLst>
                <a:tab pos="136525" algn="l"/>
              </a:tabLst>
              <a:defRPr/>
            </a:pPr>
            <a:endParaRPr lang="zh-CN" altLang="en-US" sz="1600" b="1" kern="0" dirty="0">
              <a:solidFill>
                <a:sysClr val="window" lastClr="FFFFFF"/>
              </a:solidFill>
              <a:latin typeface="微软雅黑" pitchFamily="34" charset="-122"/>
              <a:ea typeface="微软雅黑"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 calcmode="lin" valueType="num">
                                      <p:cBhvr additive="base">
                                        <p:cTn id="7"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3"/>
          <p:cNvSpPr>
            <a:spLocks noGrp="1" noChangeArrowheads="1"/>
          </p:cNvSpPr>
          <p:nvPr>
            <p:ph type="body" idx="4294967295"/>
          </p:nvPr>
        </p:nvSpPr>
        <p:spPr>
          <a:xfrm>
            <a:off x="1849438" y="2135188"/>
            <a:ext cx="10975975" cy="4525962"/>
          </a:xfrm>
        </p:spPr>
        <p:txBody>
          <a:bodyPr/>
          <a:lstStyle/>
          <a:p>
            <a:pPr marL="0" indent="0">
              <a:buFont typeface="Arial" charset="0"/>
              <a:buNone/>
            </a:pPr>
            <a:endParaRPr lang="zh-CN" altLang="en-US" sz="2800" smtClean="0">
              <a:ea typeface="黑体" pitchFamily="2" charset="-122"/>
            </a:endParaRPr>
          </a:p>
          <a:p>
            <a:pPr marL="0" indent="0">
              <a:buFont typeface="Arial" charset="0"/>
              <a:buNone/>
            </a:pPr>
            <a:r>
              <a:rPr lang="en-US" altLang="zh-CN" b="1" smtClean="0">
                <a:solidFill>
                  <a:srgbClr val="000099"/>
                </a:solidFill>
                <a:ea typeface="黑体" pitchFamily="2" charset="-122"/>
              </a:rPr>
              <a:t>  </a:t>
            </a:r>
            <a:endParaRPr lang="zh-CN" altLang="en-US" b="1" smtClean="0">
              <a:solidFill>
                <a:srgbClr val="000099"/>
              </a:solidFill>
              <a:ea typeface="黑体" pitchFamily="2" charset="-122"/>
            </a:endParaRPr>
          </a:p>
        </p:txBody>
      </p:sp>
      <p:grpSp>
        <p:nvGrpSpPr>
          <p:cNvPr id="47106" name="组合 1"/>
          <p:cNvGrpSpPr>
            <a:grpSpLocks/>
          </p:cNvGrpSpPr>
          <p:nvPr/>
        </p:nvGrpSpPr>
        <p:grpSpPr bwMode="auto">
          <a:xfrm>
            <a:off x="3576638" y="1125538"/>
            <a:ext cx="7085012" cy="4743450"/>
            <a:chOff x="4422774" y="1815420"/>
            <a:chExt cx="6324600" cy="4234543"/>
          </a:xfrm>
        </p:grpSpPr>
        <p:sp>
          <p:nvSpPr>
            <p:cNvPr id="74768" name="Oval 16"/>
            <p:cNvSpPr>
              <a:spLocks noChangeArrowheads="1"/>
            </p:cNvSpPr>
            <p:nvPr/>
          </p:nvSpPr>
          <p:spPr bwMode="ltGray">
            <a:xfrm>
              <a:off x="4422774" y="5135879"/>
              <a:ext cx="6324600" cy="914084"/>
            </a:xfrm>
            <a:prstGeom prst="ellipse">
              <a:avLst/>
            </a:prstGeom>
            <a:solidFill>
              <a:srgbClr val="FF0000">
                <a:alpha val="32157"/>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sz="2800" b="1" dirty="0">
                  <a:solidFill>
                    <a:schemeClr val="tx1"/>
                  </a:solidFill>
                  <a:ea typeface="黑体" pitchFamily="49" charset="-122"/>
                </a:rPr>
                <a:t>                     </a:t>
              </a:r>
              <a:r>
                <a:rPr lang="zh-CN" altLang="en-US" sz="2800" b="1" dirty="0">
                  <a:solidFill>
                    <a:schemeClr val="tx1"/>
                  </a:solidFill>
                  <a:ea typeface="黑体" pitchFamily="49" charset="-122"/>
                </a:rPr>
                <a:t>  </a:t>
              </a:r>
              <a:r>
                <a:rPr lang="zh-CN" altLang="en-US" sz="3200" b="1" dirty="0">
                  <a:solidFill>
                    <a:schemeClr val="tx1"/>
                  </a:solidFill>
                  <a:ea typeface="黑体" pitchFamily="49" charset="-122"/>
                </a:rPr>
                <a:t>学   生</a:t>
              </a:r>
              <a:endParaRPr lang="zh-CN" altLang="en-US" sz="3200" b="1" dirty="0">
                <a:solidFill>
                  <a:schemeClr val="tx1"/>
                </a:solidFill>
                <a:ea typeface="黑体" pitchFamily="49" charset="-122"/>
              </a:endParaRPr>
            </a:p>
          </p:txBody>
        </p:sp>
        <p:sp>
          <p:nvSpPr>
            <p:cNvPr id="74756" name="Oval 4"/>
            <p:cNvSpPr>
              <a:spLocks noChangeArrowheads="1"/>
            </p:cNvSpPr>
            <p:nvPr/>
          </p:nvSpPr>
          <p:spPr bwMode="ltGray">
            <a:xfrm>
              <a:off x="6480430" y="1815420"/>
              <a:ext cx="1981132" cy="1993976"/>
            </a:xfrm>
            <a:prstGeom prst="ellipse">
              <a:avLst/>
            </a:prstGeom>
            <a:solidFill>
              <a:srgbClr val="F79646">
                <a:alpha val="32157"/>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sz="2800" b="1" dirty="0">
                  <a:solidFill>
                    <a:schemeClr val="tx1"/>
                  </a:solidFill>
                  <a:ea typeface="黑体" pitchFamily="49" charset="-122"/>
                </a:rPr>
                <a:t>   </a:t>
              </a:r>
              <a:r>
                <a:rPr lang="zh-CN" altLang="en-US" sz="3200" b="1" dirty="0">
                  <a:solidFill>
                    <a:schemeClr val="tx1"/>
                  </a:solidFill>
                  <a:ea typeface="黑体" pitchFamily="49" charset="-122"/>
                </a:rPr>
                <a:t>学校</a:t>
              </a:r>
            </a:p>
          </p:txBody>
        </p:sp>
        <p:sp>
          <p:nvSpPr>
            <p:cNvPr id="74757" name="Oval 5"/>
            <p:cNvSpPr>
              <a:spLocks noChangeArrowheads="1"/>
            </p:cNvSpPr>
            <p:nvPr/>
          </p:nvSpPr>
          <p:spPr bwMode="ltGray">
            <a:xfrm>
              <a:off x="5491281" y="2781939"/>
              <a:ext cx="1371771" cy="1295305"/>
            </a:xfrm>
            <a:prstGeom prst="ellipse">
              <a:avLst/>
            </a:prstGeom>
            <a:solidFill>
              <a:srgbClr val="00B050">
                <a:alpha val="32157"/>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sz="2800" b="1" dirty="0">
                  <a:solidFill>
                    <a:schemeClr val="tx1"/>
                  </a:solidFill>
                  <a:ea typeface="黑体" pitchFamily="49" charset="-122"/>
                </a:rPr>
                <a:t>专业</a:t>
              </a:r>
              <a:r>
                <a:rPr lang="en-US" altLang="zh-CN" sz="2800" b="1" dirty="0">
                  <a:solidFill>
                    <a:schemeClr val="tx1"/>
                  </a:solidFill>
                  <a:ea typeface="黑体" pitchFamily="49" charset="-122"/>
                </a:rPr>
                <a:t>1</a:t>
              </a:r>
            </a:p>
          </p:txBody>
        </p:sp>
        <p:sp>
          <p:nvSpPr>
            <p:cNvPr id="74758" name="Oval 6"/>
            <p:cNvSpPr>
              <a:spLocks noChangeArrowheads="1"/>
            </p:cNvSpPr>
            <p:nvPr/>
          </p:nvSpPr>
          <p:spPr bwMode="ltGray">
            <a:xfrm>
              <a:off x="8080357" y="2773436"/>
              <a:ext cx="1295246" cy="1218777"/>
            </a:xfrm>
            <a:prstGeom prst="ellipse">
              <a:avLst/>
            </a:prstGeom>
            <a:solidFill>
              <a:srgbClr val="00B050">
                <a:alpha val="32157"/>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sz="2800" b="1" dirty="0">
                  <a:solidFill>
                    <a:schemeClr val="tx1"/>
                  </a:solidFill>
                  <a:ea typeface="黑体" pitchFamily="49" charset="-122"/>
                </a:rPr>
                <a:t>专业</a:t>
              </a:r>
              <a:r>
                <a:rPr lang="en-US" altLang="zh-CN" sz="2800" b="1" dirty="0">
                  <a:solidFill>
                    <a:schemeClr val="tx1"/>
                  </a:solidFill>
                  <a:ea typeface="黑体" pitchFamily="49" charset="-122"/>
                </a:rPr>
                <a:t>M</a:t>
              </a:r>
            </a:p>
          </p:txBody>
        </p:sp>
        <p:sp>
          <p:nvSpPr>
            <p:cNvPr id="74759" name="Oval 7"/>
            <p:cNvSpPr>
              <a:spLocks noChangeArrowheads="1"/>
            </p:cNvSpPr>
            <p:nvPr/>
          </p:nvSpPr>
          <p:spPr bwMode="ltGray">
            <a:xfrm>
              <a:off x="5032135" y="3687518"/>
              <a:ext cx="914041" cy="914084"/>
            </a:xfrm>
            <a:prstGeom prst="ellipse">
              <a:avLst/>
            </a:prstGeom>
            <a:solidFill>
              <a:srgbClr val="00B0F0">
                <a:alpha val="36078"/>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sz="2000" b="1" dirty="0">
                  <a:solidFill>
                    <a:schemeClr val="tx1"/>
                  </a:solidFill>
                  <a:ea typeface="黑体" pitchFamily="49" charset="-122"/>
                </a:rPr>
                <a:t>课程</a:t>
              </a:r>
              <a:r>
                <a:rPr lang="en-US" altLang="zh-CN" sz="2000" b="1" dirty="0">
                  <a:solidFill>
                    <a:schemeClr val="tx1"/>
                  </a:solidFill>
                  <a:ea typeface="黑体" pitchFamily="49" charset="-122"/>
                </a:rPr>
                <a:t>1</a:t>
              </a:r>
            </a:p>
          </p:txBody>
        </p:sp>
        <p:sp>
          <p:nvSpPr>
            <p:cNvPr id="74760" name="Oval 8"/>
            <p:cNvSpPr>
              <a:spLocks noChangeArrowheads="1"/>
            </p:cNvSpPr>
            <p:nvPr/>
          </p:nvSpPr>
          <p:spPr bwMode="ltGray">
            <a:xfrm>
              <a:off x="6175749" y="3840574"/>
              <a:ext cx="914042" cy="914084"/>
            </a:xfrm>
            <a:prstGeom prst="ellipse">
              <a:avLst/>
            </a:prstGeom>
            <a:solidFill>
              <a:srgbClr val="00B0F0">
                <a:alpha val="36078"/>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sz="2000" b="1" dirty="0">
                  <a:solidFill>
                    <a:schemeClr val="tx1"/>
                  </a:solidFill>
                  <a:ea typeface="黑体" pitchFamily="49" charset="-122"/>
                </a:rPr>
                <a:t>课程</a:t>
              </a:r>
              <a:r>
                <a:rPr lang="en-US" altLang="zh-CN" sz="2000" b="1" dirty="0">
                  <a:solidFill>
                    <a:schemeClr val="tx1"/>
                  </a:solidFill>
                  <a:ea typeface="黑体" pitchFamily="49" charset="-122"/>
                </a:rPr>
                <a:t>N</a:t>
              </a:r>
            </a:p>
          </p:txBody>
        </p:sp>
        <p:sp>
          <p:nvSpPr>
            <p:cNvPr id="74761" name="Oval 9"/>
            <p:cNvSpPr>
              <a:spLocks noChangeArrowheads="1"/>
            </p:cNvSpPr>
            <p:nvPr/>
          </p:nvSpPr>
          <p:spPr bwMode="ltGray">
            <a:xfrm>
              <a:off x="7852201" y="3764046"/>
              <a:ext cx="914041" cy="914084"/>
            </a:xfrm>
            <a:prstGeom prst="ellipse">
              <a:avLst/>
            </a:prstGeom>
            <a:solidFill>
              <a:srgbClr val="00B0F0">
                <a:alpha val="36078"/>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sz="2000" b="1" dirty="0">
                  <a:solidFill>
                    <a:schemeClr val="tx1"/>
                  </a:solidFill>
                  <a:ea typeface="黑体" pitchFamily="49" charset="-122"/>
                </a:rPr>
                <a:t>课程</a:t>
              </a:r>
              <a:r>
                <a:rPr lang="en-US" altLang="zh-CN" sz="2000" b="1" dirty="0">
                  <a:solidFill>
                    <a:schemeClr val="tx1"/>
                  </a:solidFill>
                  <a:ea typeface="黑体" pitchFamily="49" charset="-122"/>
                </a:rPr>
                <a:t>ⅰ</a:t>
              </a:r>
            </a:p>
          </p:txBody>
        </p:sp>
        <p:sp>
          <p:nvSpPr>
            <p:cNvPr id="74762" name="Oval 10"/>
            <p:cNvSpPr>
              <a:spLocks noChangeArrowheads="1"/>
            </p:cNvSpPr>
            <p:nvPr/>
          </p:nvSpPr>
          <p:spPr bwMode="ltGray">
            <a:xfrm>
              <a:off x="8929211" y="3687518"/>
              <a:ext cx="915459" cy="914084"/>
            </a:xfrm>
            <a:prstGeom prst="ellipse">
              <a:avLst/>
            </a:prstGeom>
            <a:solidFill>
              <a:srgbClr val="00B0F0">
                <a:alpha val="36078"/>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sz="2000" b="1" dirty="0">
                  <a:solidFill>
                    <a:schemeClr val="tx1"/>
                  </a:solidFill>
                  <a:ea typeface="黑体" pitchFamily="49" charset="-122"/>
                </a:rPr>
                <a:t>课程</a:t>
              </a:r>
              <a:r>
                <a:rPr lang="en-US" altLang="zh-CN" sz="2000" b="1" dirty="0">
                  <a:solidFill>
                    <a:schemeClr val="tx1"/>
                  </a:solidFill>
                  <a:ea typeface="黑体" pitchFamily="49" charset="-122"/>
                </a:rPr>
                <a:t>n</a:t>
              </a:r>
            </a:p>
          </p:txBody>
        </p:sp>
        <p:sp>
          <p:nvSpPr>
            <p:cNvPr id="74763" name="Oval 11"/>
            <p:cNvSpPr>
              <a:spLocks noChangeArrowheads="1"/>
            </p:cNvSpPr>
            <p:nvPr/>
          </p:nvSpPr>
          <p:spPr bwMode="ltGray">
            <a:xfrm>
              <a:off x="4803978" y="4449963"/>
              <a:ext cx="914042" cy="914084"/>
            </a:xfrm>
            <a:prstGeom prst="ellipse">
              <a:avLst/>
            </a:prstGeom>
            <a:solidFill>
              <a:srgbClr val="7030A0">
                <a:alpha val="32157"/>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b="1" dirty="0">
                  <a:solidFill>
                    <a:schemeClr val="tx1"/>
                  </a:solidFill>
                  <a:ea typeface="黑体" pitchFamily="49" charset="-122"/>
                </a:rPr>
                <a:t>团队</a:t>
              </a:r>
              <a:r>
                <a:rPr lang="en-US" altLang="zh-CN" b="1" dirty="0">
                  <a:solidFill>
                    <a:schemeClr val="tx1"/>
                  </a:solidFill>
                  <a:ea typeface="黑体" pitchFamily="49" charset="-122"/>
                </a:rPr>
                <a:t>1</a:t>
              </a:r>
            </a:p>
          </p:txBody>
        </p:sp>
        <p:sp>
          <p:nvSpPr>
            <p:cNvPr id="74765" name="Oval 13"/>
            <p:cNvSpPr>
              <a:spLocks noChangeArrowheads="1"/>
            </p:cNvSpPr>
            <p:nvPr/>
          </p:nvSpPr>
          <p:spPr bwMode="ltGray">
            <a:xfrm>
              <a:off x="6137488" y="4444294"/>
              <a:ext cx="914041" cy="915500"/>
            </a:xfrm>
            <a:prstGeom prst="ellipse">
              <a:avLst/>
            </a:prstGeom>
            <a:solidFill>
              <a:srgbClr val="7030A0">
                <a:alpha val="32157"/>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b="1" dirty="0">
                  <a:solidFill>
                    <a:schemeClr val="tx1"/>
                  </a:solidFill>
                  <a:ea typeface="黑体" pitchFamily="49" charset="-122"/>
                </a:rPr>
                <a:t>团队</a:t>
              </a:r>
              <a:r>
                <a:rPr lang="en-US" altLang="zh-CN" b="1" dirty="0">
                  <a:solidFill>
                    <a:schemeClr val="tx1"/>
                  </a:solidFill>
                  <a:ea typeface="黑体" pitchFamily="49" charset="-122"/>
                </a:rPr>
                <a:t>N</a:t>
              </a:r>
            </a:p>
          </p:txBody>
        </p:sp>
        <p:sp>
          <p:nvSpPr>
            <p:cNvPr id="74766" name="Oval 14"/>
            <p:cNvSpPr>
              <a:spLocks noChangeArrowheads="1"/>
            </p:cNvSpPr>
            <p:nvPr/>
          </p:nvSpPr>
          <p:spPr bwMode="ltGray">
            <a:xfrm>
              <a:off x="7852201" y="4449963"/>
              <a:ext cx="914041" cy="914084"/>
            </a:xfrm>
            <a:prstGeom prst="ellipse">
              <a:avLst/>
            </a:prstGeom>
            <a:solidFill>
              <a:srgbClr val="7030A0">
                <a:alpha val="32157"/>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b="1" dirty="0">
                  <a:solidFill>
                    <a:schemeClr val="tx1"/>
                  </a:solidFill>
                  <a:ea typeface="黑体" pitchFamily="49" charset="-122"/>
                </a:rPr>
                <a:t>团队</a:t>
              </a:r>
              <a:r>
                <a:rPr lang="en-US" altLang="zh-CN" b="1" dirty="0">
                  <a:solidFill>
                    <a:schemeClr val="tx1"/>
                  </a:solidFill>
                  <a:ea typeface="黑体" pitchFamily="49" charset="-122"/>
                </a:rPr>
                <a:t>ⅰ</a:t>
              </a:r>
              <a:endParaRPr lang="zh-CN" altLang="en-US" b="1" dirty="0">
                <a:solidFill>
                  <a:schemeClr val="tx1"/>
                </a:solidFill>
                <a:ea typeface="黑体" pitchFamily="49" charset="-122"/>
              </a:endParaRPr>
            </a:p>
          </p:txBody>
        </p:sp>
        <p:sp>
          <p:nvSpPr>
            <p:cNvPr id="74767" name="Oval 15"/>
            <p:cNvSpPr>
              <a:spLocks noChangeArrowheads="1"/>
            </p:cNvSpPr>
            <p:nvPr/>
          </p:nvSpPr>
          <p:spPr bwMode="ltGray">
            <a:xfrm>
              <a:off x="9049666" y="4415950"/>
              <a:ext cx="914042" cy="915500"/>
            </a:xfrm>
            <a:prstGeom prst="ellipse">
              <a:avLst/>
            </a:prstGeom>
            <a:solidFill>
              <a:srgbClr val="7030A0">
                <a:alpha val="32157"/>
              </a:srgbClr>
            </a:solidFill>
            <a:ln w="19050">
              <a:headEnd/>
              <a:tailEnd/>
            </a:ln>
          </p:spPr>
          <p:style>
            <a:lnRef idx="3">
              <a:schemeClr val="lt1"/>
            </a:lnRef>
            <a:fillRef idx="1">
              <a:schemeClr val="accent6"/>
            </a:fillRef>
            <a:effectRef idx="1">
              <a:schemeClr val="accent6"/>
            </a:effectRef>
            <a:fontRef idx="minor">
              <a:schemeClr val="lt1"/>
            </a:fontRef>
          </p:style>
          <p:txBody>
            <a:bodyPr wrap="none" anchor="ctr"/>
            <a:lstStyle/>
            <a:p>
              <a:pPr fontAlgn="auto">
                <a:spcBef>
                  <a:spcPts val="0"/>
                </a:spcBef>
                <a:spcAft>
                  <a:spcPts val="0"/>
                </a:spcAft>
                <a:defRPr/>
              </a:pPr>
              <a:r>
                <a:rPr lang="zh-CN" altLang="en-US" b="1" dirty="0">
                  <a:solidFill>
                    <a:schemeClr val="tx1"/>
                  </a:solidFill>
                  <a:ea typeface="黑体" pitchFamily="49" charset="-122"/>
                </a:rPr>
                <a:t>团队</a:t>
              </a:r>
              <a:r>
                <a:rPr lang="en-US" altLang="zh-CN" b="1" dirty="0">
                  <a:solidFill>
                    <a:schemeClr val="tx1"/>
                  </a:solidFill>
                  <a:ea typeface="黑体" pitchFamily="49" charset="-122"/>
                </a:rPr>
                <a:t>n</a:t>
              </a:r>
            </a:p>
          </p:txBody>
        </p:sp>
      </p:grpSp>
      <p:sp>
        <p:nvSpPr>
          <p:cNvPr id="20" name="Rectangle 3"/>
          <p:cNvSpPr txBox="1">
            <a:spLocks noChangeArrowheads="1"/>
          </p:cNvSpPr>
          <p:nvPr/>
        </p:nvSpPr>
        <p:spPr bwMode="auto">
          <a:xfrm>
            <a:off x="1319213" y="1306513"/>
            <a:ext cx="9937750" cy="1617662"/>
          </a:xfrm>
          <a:prstGeom prst="rect">
            <a:avLst/>
          </a:prstGeom>
          <a:noFill/>
          <a:ln w="9525">
            <a:noFill/>
            <a:miter lim="800000"/>
            <a:headEnd/>
            <a:tailEnd/>
          </a:ln>
        </p:spPr>
        <p:txBody>
          <a:bodyPr/>
          <a:lstStyle/>
          <a:p>
            <a:pPr marL="215900">
              <a:lnSpc>
                <a:spcPct val="150000"/>
              </a:lnSpc>
              <a:spcBef>
                <a:spcPts val="1800"/>
              </a:spcBef>
              <a:buFont typeface="Arial" charset="0"/>
              <a:buNone/>
            </a:pPr>
            <a:r>
              <a:rPr lang="zh-CN" altLang="en-US" sz="2800" b="1">
                <a:solidFill>
                  <a:srgbClr val="F68426"/>
                </a:solidFill>
                <a:latin typeface="微软雅黑"/>
                <a:ea typeface="微软雅黑"/>
                <a:cs typeface="微软雅黑"/>
              </a:rPr>
              <a:t>纵横联动</a:t>
            </a:r>
            <a:endParaRPr lang="en-US" altLang="zh-CN" sz="2800" b="1">
              <a:solidFill>
                <a:srgbClr val="F68426"/>
              </a:solidFill>
              <a:latin typeface="微软雅黑"/>
              <a:ea typeface="微软雅黑"/>
              <a:cs typeface="微软雅黑"/>
            </a:endParaRPr>
          </a:p>
          <a:p>
            <a:pPr marL="215900">
              <a:lnSpc>
                <a:spcPct val="150000"/>
              </a:lnSpc>
              <a:spcBef>
                <a:spcPts val="1800"/>
              </a:spcBef>
              <a:buFont typeface="Arial" charset="0"/>
              <a:buNone/>
            </a:pPr>
            <a:r>
              <a:rPr lang="zh-CN" altLang="en-US" sz="2800" b="1">
                <a:solidFill>
                  <a:srgbClr val="F68426"/>
                </a:solidFill>
                <a:latin typeface="微软雅黑"/>
                <a:ea typeface="微软雅黑"/>
                <a:cs typeface="微软雅黑"/>
              </a:rPr>
              <a:t>目标链</a:t>
            </a:r>
            <a:endParaRPr lang="en-US" altLang="zh-CN" sz="2800" b="1">
              <a:solidFill>
                <a:srgbClr val="F68426"/>
              </a:solidFill>
              <a:latin typeface="微软雅黑"/>
              <a:ea typeface="微软雅黑"/>
              <a:cs typeface="微软雅黑"/>
            </a:endParaRPr>
          </a:p>
          <a:p>
            <a:pPr marL="215900">
              <a:lnSpc>
                <a:spcPct val="150000"/>
              </a:lnSpc>
              <a:spcBef>
                <a:spcPts val="1800"/>
              </a:spcBef>
              <a:buFont typeface="Arial" charset="0"/>
              <a:buNone/>
            </a:pPr>
            <a:r>
              <a:rPr lang="zh-CN" altLang="en-US" sz="2800" b="1">
                <a:solidFill>
                  <a:srgbClr val="F68426"/>
                </a:solidFill>
                <a:latin typeface="微软雅黑"/>
                <a:ea typeface="微软雅黑"/>
                <a:cs typeface="微软雅黑"/>
              </a:rPr>
              <a:t>标准链</a:t>
            </a:r>
          </a:p>
        </p:txBody>
      </p:sp>
      <p:sp>
        <p:nvSpPr>
          <p:cNvPr id="24" name="矩形 23"/>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5"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、建设依据</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6" name="矩形 25"/>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1" name="Freeform 14"/>
          <p:cNvSpPr>
            <a:spLocks/>
          </p:cNvSpPr>
          <p:nvPr/>
        </p:nvSpPr>
        <p:spPr bwMode="auto">
          <a:xfrm>
            <a:off x="968766" y="1456142"/>
            <a:ext cx="520309" cy="532698"/>
          </a:xfrm>
          <a:custGeom>
            <a:avLst/>
            <a:gdLst>
              <a:gd name="T0" fmla="*/ 193 w 391"/>
              <a:gd name="T1" fmla="*/ 400 h 401"/>
              <a:gd name="T2" fmla="*/ 193 w 391"/>
              <a:gd name="T3" fmla="*/ 400 h 401"/>
              <a:gd name="T4" fmla="*/ 231 w 391"/>
              <a:gd name="T5" fmla="*/ 393 h 401"/>
              <a:gd name="T6" fmla="*/ 271 w 391"/>
              <a:gd name="T7" fmla="*/ 383 h 401"/>
              <a:gd name="T8" fmla="*/ 304 w 391"/>
              <a:gd name="T9" fmla="*/ 365 h 401"/>
              <a:gd name="T10" fmla="*/ 332 w 391"/>
              <a:gd name="T11" fmla="*/ 341 h 401"/>
              <a:gd name="T12" fmla="*/ 356 w 391"/>
              <a:gd name="T13" fmla="*/ 313 h 401"/>
              <a:gd name="T14" fmla="*/ 374 w 391"/>
              <a:gd name="T15" fmla="*/ 277 h 401"/>
              <a:gd name="T16" fmla="*/ 385 w 391"/>
              <a:gd name="T17" fmla="*/ 240 h 401"/>
              <a:gd name="T18" fmla="*/ 390 w 391"/>
              <a:gd name="T19" fmla="*/ 200 h 401"/>
              <a:gd name="T20" fmla="*/ 385 w 391"/>
              <a:gd name="T21" fmla="*/ 160 h 401"/>
              <a:gd name="T22" fmla="*/ 374 w 391"/>
              <a:gd name="T23" fmla="*/ 120 h 401"/>
              <a:gd name="T24" fmla="*/ 356 w 391"/>
              <a:gd name="T25" fmla="*/ 87 h 401"/>
              <a:gd name="T26" fmla="*/ 332 w 391"/>
              <a:gd name="T27" fmla="*/ 58 h 401"/>
              <a:gd name="T28" fmla="*/ 304 w 391"/>
              <a:gd name="T29" fmla="*/ 33 h 401"/>
              <a:gd name="T30" fmla="*/ 271 w 391"/>
              <a:gd name="T31" fmla="*/ 15 h 401"/>
              <a:gd name="T32" fmla="*/ 231 w 391"/>
              <a:gd name="T33" fmla="*/ 4 h 401"/>
              <a:gd name="T34" fmla="*/ 193 w 391"/>
              <a:gd name="T35" fmla="*/ 0 h 401"/>
              <a:gd name="T36" fmla="*/ 153 w 391"/>
              <a:gd name="T37" fmla="*/ 4 h 401"/>
              <a:gd name="T38" fmla="*/ 117 w 391"/>
              <a:gd name="T39" fmla="*/ 15 h 401"/>
              <a:gd name="T40" fmla="*/ 85 w 391"/>
              <a:gd name="T41" fmla="*/ 33 h 401"/>
              <a:gd name="T42" fmla="*/ 57 w 391"/>
              <a:gd name="T43" fmla="*/ 58 h 401"/>
              <a:gd name="T44" fmla="*/ 34 w 391"/>
              <a:gd name="T45" fmla="*/ 87 h 401"/>
              <a:gd name="T46" fmla="*/ 17 w 391"/>
              <a:gd name="T47" fmla="*/ 120 h 401"/>
              <a:gd name="T48" fmla="*/ 3 w 391"/>
              <a:gd name="T49" fmla="*/ 160 h 401"/>
              <a:gd name="T50" fmla="*/ 0 w 391"/>
              <a:gd name="T51" fmla="*/ 200 h 401"/>
              <a:gd name="T52" fmla="*/ 3 w 391"/>
              <a:gd name="T53" fmla="*/ 240 h 401"/>
              <a:gd name="T54" fmla="*/ 17 w 391"/>
              <a:gd name="T55" fmla="*/ 277 h 401"/>
              <a:gd name="T56" fmla="*/ 34 w 391"/>
              <a:gd name="T57" fmla="*/ 313 h 401"/>
              <a:gd name="T58" fmla="*/ 57 w 391"/>
              <a:gd name="T59" fmla="*/ 341 h 401"/>
              <a:gd name="T60" fmla="*/ 85 w 391"/>
              <a:gd name="T61" fmla="*/ 365 h 401"/>
              <a:gd name="T62" fmla="*/ 117 w 391"/>
              <a:gd name="T63" fmla="*/ 383 h 401"/>
              <a:gd name="T64" fmla="*/ 153 w 391"/>
              <a:gd name="T65" fmla="*/ 393 h 401"/>
              <a:gd name="T66" fmla="*/ 193 w 391"/>
              <a:gd name="T67" fmla="*/ 400 h 4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1"/>
              <a:gd name="T103" fmla="*/ 0 h 401"/>
              <a:gd name="T104" fmla="*/ 391 w 391"/>
              <a:gd name="T105" fmla="*/ 401 h 4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1" h="401">
                <a:moveTo>
                  <a:pt x="193" y="400"/>
                </a:moveTo>
                <a:lnTo>
                  <a:pt x="193" y="400"/>
                </a:lnTo>
                <a:lnTo>
                  <a:pt x="231" y="393"/>
                </a:lnTo>
                <a:lnTo>
                  <a:pt x="271" y="383"/>
                </a:lnTo>
                <a:lnTo>
                  <a:pt x="304" y="365"/>
                </a:lnTo>
                <a:lnTo>
                  <a:pt x="332" y="341"/>
                </a:lnTo>
                <a:lnTo>
                  <a:pt x="356" y="313"/>
                </a:lnTo>
                <a:lnTo>
                  <a:pt x="374" y="277"/>
                </a:lnTo>
                <a:lnTo>
                  <a:pt x="385" y="240"/>
                </a:lnTo>
                <a:lnTo>
                  <a:pt x="390" y="200"/>
                </a:lnTo>
                <a:lnTo>
                  <a:pt x="385" y="160"/>
                </a:lnTo>
                <a:lnTo>
                  <a:pt x="374" y="120"/>
                </a:lnTo>
                <a:lnTo>
                  <a:pt x="356" y="87"/>
                </a:lnTo>
                <a:lnTo>
                  <a:pt x="332" y="58"/>
                </a:lnTo>
                <a:lnTo>
                  <a:pt x="304" y="33"/>
                </a:lnTo>
                <a:lnTo>
                  <a:pt x="271" y="15"/>
                </a:lnTo>
                <a:lnTo>
                  <a:pt x="231" y="4"/>
                </a:lnTo>
                <a:lnTo>
                  <a:pt x="193" y="0"/>
                </a:lnTo>
                <a:lnTo>
                  <a:pt x="153" y="4"/>
                </a:lnTo>
                <a:lnTo>
                  <a:pt x="117" y="15"/>
                </a:lnTo>
                <a:lnTo>
                  <a:pt x="85" y="33"/>
                </a:lnTo>
                <a:lnTo>
                  <a:pt x="57" y="58"/>
                </a:lnTo>
                <a:lnTo>
                  <a:pt x="34" y="87"/>
                </a:lnTo>
                <a:lnTo>
                  <a:pt x="17" y="120"/>
                </a:lnTo>
                <a:lnTo>
                  <a:pt x="3" y="160"/>
                </a:lnTo>
                <a:lnTo>
                  <a:pt x="0" y="200"/>
                </a:lnTo>
                <a:lnTo>
                  <a:pt x="3" y="240"/>
                </a:lnTo>
                <a:lnTo>
                  <a:pt x="17" y="277"/>
                </a:lnTo>
                <a:lnTo>
                  <a:pt x="34" y="313"/>
                </a:lnTo>
                <a:lnTo>
                  <a:pt x="57" y="341"/>
                </a:lnTo>
                <a:lnTo>
                  <a:pt x="85" y="365"/>
                </a:lnTo>
                <a:lnTo>
                  <a:pt x="117" y="383"/>
                </a:lnTo>
                <a:lnTo>
                  <a:pt x="153" y="393"/>
                </a:lnTo>
                <a:lnTo>
                  <a:pt x="193" y="400"/>
                </a:lnTo>
              </a:path>
            </a:pathLst>
          </a:custGeom>
          <a:solidFill>
            <a:srgbClr val="FFCC00"/>
          </a:solidFill>
          <a:ln w="25400" cap="flat" cmpd="sng" algn="ctr">
            <a:noFill/>
            <a:prstDash val="solid"/>
          </a:ln>
          <a:effectLst>
            <a:outerShdw blurRad="225425" dist="38100" dir="5220000" algn="ctr">
              <a:srgbClr val="000000">
                <a:alpha val="33000"/>
              </a:srgbClr>
            </a:outerShdw>
          </a:effectLst>
          <a:scene3d>
            <a:camera prst="perspectiveFront"/>
            <a:lightRig rig="balanced" dir="t"/>
          </a:scene3d>
          <a:sp3d extrusionH="1428750" prstMaterial="plastic">
            <a:bevelT w="152400" h="50800" prst="softRound"/>
            <a:bevelB w="0" h="400050"/>
            <a:extrusionClr>
              <a:sysClr val="window" lastClr="FFFFFF"/>
            </a:extrusionClr>
            <a:contourClr>
              <a:sysClr val="window" lastClr="FFFFFF"/>
            </a:contourClr>
          </a:sp3d>
        </p:spPr>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u"/>
              <a:tabLst>
                <a:tab pos="136525" algn="l"/>
              </a:tabLst>
              <a:defRPr/>
            </a:pPr>
            <a:endParaRPr lang="zh-CN" altLang="en-US" sz="1600" b="1" kern="0" dirty="0">
              <a:solidFill>
                <a:sysClr val="window" lastClr="FFFFFF"/>
              </a:solidFill>
              <a:latin typeface="微软雅黑" pitchFamily="34" charset="-122"/>
              <a:ea typeface="微软雅黑"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 calcmode="lin" valueType="num">
                                      <p:cBhvr additive="base">
                                        <p:cTn id="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xEl>
                                              <p:pRg st="1" end="1"/>
                                            </p:txEl>
                                          </p:spTgt>
                                        </p:tgtEl>
                                        <p:attrNameLst>
                                          <p:attrName>style.visibility</p:attrName>
                                        </p:attrNameLst>
                                      </p:cBhvr>
                                      <p:to>
                                        <p:strVal val="visible"/>
                                      </p:to>
                                    </p:set>
                                    <p:anim calcmode="lin" valueType="num">
                                      <p:cBhvr additive="base">
                                        <p:cTn id="13"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
                                            <p:txEl>
                                              <p:pRg st="2" end="2"/>
                                            </p:txEl>
                                          </p:spTgt>
                                        </p:tgtEl>
                                        <p:attrNameLst>
                                          <p:attrName>style.visibility</p:attrName>
                                        </p:attrNameLst>
                                      </p:cBhvr>
                                      <p:to>
                                        <p:strVal val="visible"/>
                                      </p:to>
                                    </p:set>
                                    <p:anim calcmode="lin" valueType="num">
                                      <p:cBhvr additive="base">
                                        <p:cTn id="19"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椭圆 35"/>
          <p:cNvSpPr/>
          <p:nvPr/>
        </p:nvSpPr>
        <p:spPr>
          <a:xfrm>
            <a:off x="5215488" y="4437112"/>
            <a:ext cx="1890211" cy="1890211"/>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zh-CN" altLang="en-US"/>
          </a:p>
        </p:txBody>
      </p:sp>
      <p:sp>
        <p:nvSpPr>
          <p:cNvPr id="35" name="椭圆 34"/>
          <p:cNvSpPr/>
          <p:nvPr/>
        </p:nvSpPr>
        <p:spPr>
          <a:xfrm>
            <a:off x="7038756" y="2692499"/>
            <a:ext cx="1890211" cy="1890211"/>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zh-CN" altLang="en-US"/>
          </a:p>
        </p:txBody>
      </p:sp>
      <p:sp>
        <p:nvSpPr>
          <p:cNvPr id="3" name="椭圆 2"/>
          <p:cNvSpPr/>
          <p:nvPr/>
        </p:nvSpPr>
        <p:spPr>
          <a:xfrm>
            <a:off x="8667281" y="802288"/>
            <a:ext cx="1890211" cy="1890211"/>
          </a:xfrm>
          <a:prstGeom prst="ellipse">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zh-CN" altLang="en-US"/>
          </a:p>
        </p:txBody>
      </p:sp>
      <p:sp>
        <p:nvSpPr>
          <p:cNvPr id="23" name="TextBox 13"/>
          <p:cNvSpPr txBox="1"/>
          <p:nvPr/>
        </p:nvSpPr>
        <p:spPr>
          <a:xfrm flipH="1">
            <a:off x="5534025" y="4911725"/>
            <a:ext cx="1284288" cy="857250"/>
          </a:xfrm>
          <a:prstGeom prst="rect">
            <a:avLst/>
          </a:prstGeom>
          <a:noFill/>
        </p:spPr>
        <p:txBody>
          <a:bodyPr>
            <a:spAutoFit/>
          </a:bodyPr>
          <a:lstStyle>
            <a:lvl1pPr>
              <a:defRPr kumimoji="1" sz="1200">
                <a:solidFill>
                  <a:schemeClr val="tx1"/>
                </a:solidFill>
                <a:latin typeface="Arial" charset="0"/>
                <a:ea typeface="宋体" charset="0"/>
                <a:cs typeface="宋体" charset="0"/>
              </a:defRPr>
            </a:lvl1pPr>
            <a:lvl2pPr marL="742950" indent="-285750">
              <a:defRPr kumimoji="1" sz="1200">
                <a:solidFill>
                  <a:schemeClr val="tx1"/>
                </a:solidFill>
                <a:latin typeface="Arial" charset="0"/>
                <a:ea typeface="宋体" charset="0"/>
              </a:defRPr>
            </a:lvl2pPr>
            <a:lvl3pPr marL="1143000" indent="-228600">
              <a:defRPr kumimoji="1" sz="1200">
                <a:solidFill>
                  <a:schemeClr val="tx1"/>
                </a:solidFill>
                <a:latin typeface="Arial" charset="0"/>
                <a:ea typeface="宋体" charset="0"/>
              </a:defRPr>
            </a:lvl3pPr>
            <a:lvl4pPr marL="1600200" indent="-228600">
              <a:defRPr kumimoji="1" sz="1200">
                <a:solidFill>
                  <a:schemeClr val="tx1"/>
                </a:solidFill>
                <a:latin typeface="Arial" charset="0"/>
                <a:ea typeface="宋体" charset="0"/>
              </a:defRPr>
            </a:lvl4pPr>
            <a:lvl5pPr marL="2057400" indent="-228600">
              <a:defRPr kumimoji="1" sz="1200">
                <a:solidFill>
                  <a:schemeClr val="tx1"/>
                </a:solidFill>
                <a:latin typeface="Arial" charset="0"/>
                <a:ea typeface="宋体" charset="0"/>
              </a:defRPr>
            </a:lvl5pPr>
            <a:lvl6pPr marL="2514600" indent="-228600" eaLnBrk="0" fontAlgn="base" hangingPunct="0">
              <a:spcBef>
                <a:spcPct val="0"/>
              </a:spcBef>
              <a:spcAft>
                <a:spcPct val="0"/>
              </a:spcAft>
              <a:defRPr kumimoji="1" sz="1200">
                <a:solidFill>
                  <a:schemeClr val="tx1"/>
                </a:solidFill>
                <a:latin typeface="Arial" charset="0"/>
                <a:ea typeface="宋体" charset="0"/>
              </a:defRPr>
            </a:lvl6pPr>
            <a:lvl7pPr marL="2971800" indent="-228600" eaLnBrk="0" fontAlgn="base" hangingPunct="0">
              <a:spcBef>
                <a:spcPct val="0"/>
              </a:spcBef>
              <a:spcAft>
                <a:spcPct val="0"/>
              </a:spcAft>
              <a:defRPr kumimoji="1" sz="1200">
                <a:solidFill>
                  <a:schemeClr val="tx1"/>
                </a:solidFill>
                <a:latin typeface="Arial" charset="0"/>
                <a:ea typeface="宋体" charset="0"/>
              </a:defRPr>
            </a:lvl7pPr>
            <a:lvl8pPr marL="3429000" indent="-228600" eaLnBrk="0" fontAlgn="base" hangingPunct="0">
              <a:spcBef>
                <a:spcPct val="0"/>
              </a:spcBef>
              <a:spcAft>
                <a:spcPct val="0"/>
              </a:spcAft>
              <a:defRPr kumimoji="1" sz="1200">
                <a:solidFill>
                  <a:schemeClr val="tx1"/>
                </a:solidFill>
                <a:latin typeface="Arial" charset="0"/>
                <a:ea typeface="宋体" charset="0"/>
              </a:defRPr>
            </a:lvl8pPr>
            <a:lvl9pPr marL="3886200" indent="-228600" eaLnBrk="0" fontAlgn="base" hangingPunct="0">
              <a:spcBef>
                <a:spcPct val="0"/>
              </a:spcBef>
              <a:spcAft>
                <a:spcPct val="0"/>
              </a:spcAft>
              <a:defRPr kumimoji="1" sz="1200">
                <a:solidFill>
                  <a:schemeClr val="tx1"/>
                </a:solidFill>
                <a:latin typeface="Arial" charset="0"/>
                <a:ea typeface="宋体" charset="0"/>
              </a:defRPr>
            </a:lvl9pPr>
          </a:lstStyle>
          <a:p>
            <a:pPr algn="ctr" fontAlgn="auto">
              <a:lnSpc>
                <a:spcPct val="80000"/>
              </a:lnSpc>
              <a:spcBef>
                <a:spcPts val="0"/>
              </a:spcBef>
              <a:spcAft>
                <a:spcPts val="0"/>
              </a:spcAft>
              <a:defRPr/>
            </a:pPr>
            <a:r>
              <a:rPr kumimoji="0" lang="en-US" altLang="zh-CN" sz="6000" b="1" smtClean="0">
                <a:solidFill>
                  <a:srgbClr val="595959"/>
                </a:solidFill>
                <a:effectLst>
                  <a:outerShdw blurRad="38100" dist="38100" dir="2700000" algn="tl">
                    <a:srgbClr val="DDDDDD"/>
                  </a:outerShdw>
                </a:effectLst>
                <a:latin typeface="Baskerville Old Face" charset="0"/>
                <a:ea typeface="微软雅黑" charset="0"/>
                <a:cs typeface="微软雅黑" charset="0"/>
              </a:rPr>
              <a:t>01</a:t>
            </a:r>
            <a:endParaRPr kumimoji="0" lang="zh-CN" altLang="en-US" sz="6000" b="1" smtClean="0">
              <a:solidFill>
                <a:srgbClr val="595959"/>
              </a:solidFill>
              <a:effectLst>
                <a:outerShdw blurRad="38100" dist="38100" dir="2700000" algn="tl">
                  <a:srgbClr val="DDDDDD"/>
                </a:outerShdw>
              </a:effectLst>
              <a:latin typeface="Baskerville Old Face" charset="0"/>
              <a:ea typeface="微软雅黑" charset="0"/>
              <a:cs typeface="微软雅黑" charset="0"/>
            </a:endParaRPr>
          </a:p>
        </p:txBody>
      </p:sp>
      <p:sp>
        <p:nvSpPr>
          <p:cNvPr id="24" name="TextBox 14"/>
          <p:cNvSpPr txBox="1"/>
          <p:nvPr/>
        </p:nvSpPr>
        <p:spPr>
          <a:xfrm flipH="1">
            <a:off x="7383463" y="3170238"/>
            <a:ext cx="1284287" cy="855662"/>
          </a:xfrm>
          <a:prstGeom prst="rect">
            <a:avLst/>
          </a:prstGeom>
          <a:noFill/>
        </p:spPr>
        <p:txBody>
          <a:bodyPr>
            <a:spAutoFit/>
          </a:bodyPr>
          <a:lstStyle>
            <a:lvl1pPr>
              <a:defRPr kumimoji="1" sz="1200">
                <a:solidFill>
                  <a:schemeClr val="tx1"/>
                </a:solidFill>
                <a:latin typeface="Arial" charset="0"/>
                <a:ea typeface="宋体" charset="0"/>
                <a:cs typeface="宋体" charset="0"/>
              </a:defRPr>
            </a:lvl1pPr>
            <a:lvl2pPr marL="742950" indent="-285750">
              <a:defRPr kumimoji="1" sz="1200">
                <a:solidFill>
                  <a:schemeClr val="tx1"/>
                </a:solidFill>
                <a:latin typeface="Arial" charset="0"/>
                <a:ea typeface="宋体" charset="0"/>
              </a:defRPr>
            </a:lvl2pPr>
            <a:lvl3pPr marL="1143000" indent="-228600">
              <a:defRPr kumimoji="1" sz="1200">
                <a:solidFill>
                  <a:schemeClr val="tx1"/>
                </a:solidFill>
                <a:latin typeface="Arial" charset="0"/>
                <a:ea typeface="宋体" charset="0"/>
              </a:defRPr>
            </a:lvl3pPr>
            <a:lvl4pPr marL="1600200" indent="-228600">
              <a:defRPr kumimoji="1" sz="1200">
                <a:solidFill>
                  <a:schemeClr val="tx1"/>
                </a:solidFill>
                <a:latin typeface="Arial" charset="0"/>
                <a:ea typeface="宋体" charset="0"/>
              </a:defRPr>
            </a:lvl4pPr>
            <a:lvl5pPr marL="2057400" indent="-228600">
              <a:defRPr kumimoji="1" sz="1200">
                <a:solidFill>
                  <a:schemeClr val="tx1"/>
                </a:solidFill>
                <a:latin typeface="Arial" charset="0"/>
                <a:ea typeface="宋体" charset="0"/>
              </a:defRPr>
            </a:lvl5pPr>
            <a:lvl6pPr marL="2514600" indent="-228600" eaLnBrk="0" fontAlgn="base" hangingPunct="0">
              <a:spcBef>
                <a:spcPct val="0"/>
              </a:spcBef>
              <a:spcAft>
                <a:spcPct val="0"/>
              </a:spcAft>
              <a:defRPr kumimoji="1" sz="1200">
                <a:solidFill>
                  <a:schemeClr val="tx1"/>
                </a:solidFill>
                <a:latin typeface="Arial" charset="0"/>
                <a:ea typeface="宋体" charset="0"/>
              </a:defRPr>
            </a:lvl6pPr>
            <a:lvl7pPr marL="2971800" indent="-228600" eaLnBrk="0" fontAlgn="base" hangingPunct="0">
              <a:spcBef>
                <a:spcPct val="0"/>
              </a:spcBef>
              <a:spcAft>
                <a:spcPct val="0"/>
              </a:spcAft>
              <a:defRPr kumimoji="1" sz="1200">
                <a:solidFill>
                  <a:schemeClr val="tx1"/>
                </a:solidFill>
                <a:latin typeface="Arial" charset="0"/>
                <a:ea typeface="宋体" charset="0"/>
              </a:defRPr>
            </a:lvl7pPr>
            <a:lvl8pPr marL="3429000" indent="-228600" eaLnBrk="0" fontAlgn="base" hangingPunct="0">
              <a:spcBef>
                <a:spcPct val="0"/>
              </a:spcBef>
              <a:spcAft>
                <a:spcPct val="0"/>
              </a:spcAft>
              <a:defRPr kumimoji="1" sz="1200">
                <a:solidFill>
                  <a:schemeClr val="tx1"/>
                </a:solidFill>
                <a:latin typeface="Arial" charset="0"/>
                <a:ea typeface="宋体" charset="0"/>
              </a:defRPr>
            </a:lvl8pPr>
            <a:lvl9pPr marL="3886200" indent="-228600" eaLnBrk="0" fontAlgn="base" hangingPunct="0">
              <a:spcBef>
                <a:spcPct val="0"/>
              </a:spcBef>
              <a:spcAft>
                <a:spcPct val="0"/>
              </a:spcAft>
              <a:defRPr kumimoji="1" sz="1200">
                <a:solidFill>
                  <a:schemeClr val="tx1"/>
                </a:solidFill>
                <a:latin typeface="Arial" charset="0"/>
                <a:ea typeface="宋体" charset="0"/>
              </a:defRPr>
            </a:lvl9pPr>
          </a:lstStyle>
          <a:p>
            <a:pPr algn="ctr" fontAlgn="auto">
              <a:lnSpc>
                <a:spcPct val="80000"/>
              </a:lnSpc>
              <a:spcBef>
                <a:spcPts val="0"/>
              </a:spcBef>
              <a:spcAft>
                <a:spcPts val="0"/>
              </a:spcAft>
              <a:defRPr/>
            </a:pPr>
            <a:r>
              <a:rPr kumimoji="0" lang="en-US" altLang="zh-CN" sz="6000" b="1" smtClean="0">
                <a:solidFill>
                  <a:srgbClr val="595959"/>
                </a:solidFill>
                <a:effectLst>
                  <a:outerShdw blurRad="38100" dist="38100" dir="2700000" algn="tl">
                    <a:srgbClr val="DDDDDD"/>
                  </a:outerShdw>
                </a:effectLst>
                <a:latin typeface="Baskerville Old Face" charset="0"/>
                <a:ea typeface="微软雅黑" charset="0"/>
                <a:cs typeface="微软雅黑" charset="0"/>
              </a:rPr>
              <a:t>02</a:t>
            </a:r>
            <a:endParaRPr kumimoji="0" lang="zh-CN" altLang="en-US" sz="6000" b="1" smtClean="0">
              <a:solidFill>
                <a:srgbClr val="595959"/>
              </a:solidFill>
              <a:effectLst>
                <a:outerShdw blurRad="38100" dist="38100" dir="2700000" algn="tl">
                  <a:srgbClr val="DDDDDD"/>
                </a:outerShdw>
              </a:effectLst>
              <a:latin typeface="Baskerville Old Face" charset="0"/>
              <a:ea typeface="微软雅黑" charset="0"/>
              <a:cs typeface="微软雅黑" charset="0"/>
            </a:endParaRPr>
          </a:p>
        </p:txBody>
      </p:sp>
      <p:sp>
        <p:nvSpPr>
          <p:cNvPr id="25" name="TextBox 15"/>
          <p:cNvSpPr txBox="1"/>
          <p:nvPr/>
        </p:nvSpPr>
        <p:spPr>
          <a:xfrm flipH="1">
            <a:off x="8970963" y="1296988"/>
            <a:ext cx="1284287" cy="857250"/>
          </a:xfrm>
          <a:prstGeom prst="rect">
            <a:avLst/>
          </a:prstGeom>
          <a:noFill/>
        </p:spPr>
        <p:txBody>
          <a:bodyPr>
            <a:spAutoFit/>
          </a:bodyPr>
          <a:lstStyle>
            <a:lvl1pPr>
              <a:defRPr kumimoji="1" sz="1200">
                <a:solidFill>
                  <a:schemeClr val="tx1"/>
                </a:solidFill>
                <a:latin typeface="Arial" charset="0"/>
                <a:ea typeface="宋体" charset="0"/>
                <a:cs typeface="宋体" charset="0"/>
              </a:defRPr>
            </a:lvl1pPr>
            <a:lvl2pPr marL="742950" indent="-285750">
              <a:defRPr kumimoji="1" sz="1200">
                <a:solidFill>
                  <a:schemeClr val="tx1"/>
                </a:solidFill>
                <a:latin typeface="Arial" charset="0"/>
                <a:ea typeface="宋体" charset="0"/>
              </a:defRPr>
            </a:lvl2pPr>
            <a:lvl3pPr marL="1143000" indent="-228600">
              <a:defRPr kumimoji="1" sz="1200">
                <a:solidFill>
                  <a:schemeClr val="tx1"/>
                </a:solidFill>
                <a:latin typeface="Arial" charset="0"/>
                <a:ea typeface="宋体" charset="0"/>
              </a:defRPr>
            </a:lvl3pPr>
            <a:lvl4pPr marL="1600200" indent="-228600">
              <a:defRPr kumimoji="1" sz="1200">
                <a:solidFill>
                  <a:schemeClr val="tx1"/>
                </a:solidFill>
                <a:latin typeface="Arial" charset="0"/>
                <a:ea typeface="宋体" charset="0"/>
              </a:defRPr>
            </a:lvl4pPr>
            <a:lvl5pPr marL="2057400" indent="-228600">
              <a:defRPr kumimoji="1" sz="1200">
                <a:solidFill>
                  <a:schemeClr val="tx1"/>
                </a:solidFill>
                <a:latin typeface="Arial" charset="0"/>
                <a:ea typeface="宋体" charset="0"/>
              </a:defRPr>
            </a:lvl5pPr>
            <a:lvl6pPr marL="2514600" indent="-228600" eaLnBrk="0" fontAlgn="base" hangingPunct="0">
              <a:spcBef>
                <a:spcPct val="0"/>
              </a:spcBef>
              <a:spcAft>
                <a:spcPct val="0"/>
              </a:spcAft>
              <a:defRPr kumimoji="1" sz="1200">
                <a:solidFill>
                  <a:schemeClr val="tx1"/>
                </a:solidFill>
                <a:latin typeface="Arial" charset="0"/>
                <a:ea typeface="宋体" charset="0"/>
              </a:defRPr>
            </a:lvl6pPr>
            <a:lvl7pPr marL="2971800" indent="-228600" eaLnBrk="0" fontAlgn="base" hangingPunct="0">
              <a:spcBef>
                <a:spcPct val="0"/>
              </a:spcBef>
              <a:spcAft>
                <a:spcPct val="0"/>
              </a:spcAft>
              <a:defRPr kumimoji="1" sz="1200">
                <a:solidFill>
                  <a:schemeClr val="tx1"/>
                </a:solidFill>
                <a:latin typeface="Arial" charset="0"/>
                <a:ea typeface="宋体" charset="0"/>
              </a:defRPr>
            </a:lvl7pPr>
            <a:lvl8pPr marL="3429000" indent="-228600" eaLnBrk="0" fontAlgn="base" hangingPunct="0">
              <a:spcBef>
                <a:spcPct val="0"/>
              </a:spcBef>
              <a:spcAft>
                <a:spcPct val="0"/>
              </a:spcAft>
              <a:defRPr kumimoji="1" sz="1200">
                <a:solidFill>
                  <a:schemeClr val="tx1"/>
                </a:solidFill>
                <a:latin typeface="Arial" charset="0"/>
                <a:ea typeface="宋体" charset="0"/>
              </a:defRPr>
            </a:lvl8pPr>
            <a:lvl9pPr marL="3886200" indent="-228600" eaLnBrk="0" fontAlgn="base" hangingPunct="0">
              <a:spcBef>
                <a:spcPct val="0"/>
              </a:spcBef>
              <a:spcAft>
                <a:spcPct val="0"/>
              </a:spcAft>
              <a:defRPr kumimoji="1" sz="1200">
                <a:solidFill>
                  <a:schemeClr val="tx1"/>
                </a:solidFill>
                <a:latin typeface="Arial" charset="0"/>
                <a:ea typeface="宋体" charset="0"/>
              </a:defRPr>
            </a:lvl9pPr>
          </a:lstStyle>
          <a:p>
            <a:pPr algn="ctr" fontAlgn="auto">
              <a:lnSpc>
                <a:spcPct val="80000"/>
              </a:lnSpc>
              <a:spcBef>
                <a:spcPts val="0"/>
              </a:spcBef>
              <a:spcAft>
                <a:spcPts val="0"/>
              </a:spcAft>
              <a:defRPr/>
            </a:pPr>
            <a:r>
              <a:rPr kumimoji="0" lang="en-US" altLang="zh-CN" sz="6000" b="1" smtClean="0">
                <a:solidFill>
                  <a:srgbClr val="595959"/>
                </a:solidFill>
                <a:effectLst>
                  <a:outerShdw blurRad="38100" dist="38100" dir="2700000" algn="tl">
                    <a:srgbClr val="DDDDDD"/>
                  </a:outerShdw>
                </a:effectLst>
                <a:latin typeface="Baskerville Old Face" charset="0"/>
                <a:ea typeface="微软雅黑" charset="0"/>
                <a:cs typeface="微软雅黑" charset="0"/>
              </a:rPr>
              <a:t>03</a:t>
            </a:r>
            <a:endParaRPr kumimoji="0" lang="zh-CN" altLang="en-US" sz="6000" b="1" smtClean="0">
              <a:solidFill>
                <a:srgbClr val="595959"/>
              </a:solidFill>
              <a:effectLst>
                <a:outerShdw blurRad="38100" dist="38100" dir="2700000" algn="tl">
                  <a:srgbClr val="DDDDDD"/>
                </a:outerShdw>
              </a:effectLst>
              <a:latin typeface="Baskerville Old Face" charset="0"/>
              <a:ea typeface="微软雅黑" charset="0"/>
              <a:cs typeface="微软雅黑" charset="0"/>
            </a:endParaRPr>
          </a:p>
        </p:txBody>
      </p:sp>
      <p:sp>
        <p:nvSpPr>
          <p:cNvPr id="26" name="TextBox 16"/>
          <p:cNvSpPr txBox="1"/>
          <p:nvPr/>
        </p:nvSpPr>
        <p:spPr>
          <a:xfrm flipH="1">
            <a:off x="8785225" y="1938338"/>
            <a:ext cx="1655763" cy="400050"/>
          </a:xfrm>
          <a:prstGeom prst="rect">
            <a:avLst/>
          </a:prstGeom>
          <a:noFill/>
        </p:spPr>
        <p:txBody>
          <a:bodyPr>
            <a:spAutoFit/>
          </a:bodyPr>
          <a:lstStyle>
            <a:lvl1pPr>
              <a:defRPr kumimoji="1" sz="1200">
                <a:solidFill>
                  <a:schemeClr val="tx1"/>
                </a:solidFill>
                <a:latin typeface="Arial" charset="0"/>
                <a:ea typeface="宋体" charset="0"/>
                <a:cs typeface="宋体" charset="0"/>
              </a:defRPr>
            </a:lvl1pPr>
            <a:lvl2pPr marL="742950" indent="-285750">
              <a:defRPr kumimoji="1" sz="1200">
                <a:solidFill>
                  <a:schemeClr val="tx1"/>
                </a:solidFill>
                <a:latin typeface="Arial" charset="0"/>
                <a:ea typeface="宋体" charset="0"/>
              </a:defRPr>
            </a:lvl2pPr>
            <a:lvl3pPr marL="1143000" indent="-228600">
              <a:defRPr kumimoji="1" sz="1200">
                <a:solidFill>
                  <a:schemeClr val="tx1"/>
                </a:solidFill>
                <a:latin typeface="Arial" charset="0"/>
                <a:ea typeface="宋体" charset="0"/>
              </a:defRPr>
            </a:lvl3pPr>
            <a:lvl4pPr marL="1600200" indent="-228600">
              <a:defRPr kumimoji="1" sz="1200">
                <a:solidFill>
                  <a:schemeClr val="tx1"/>
                </a:solidFill>
                <a:latin typeface="Arial" charset="0"/>
                <a:ea typeface="宋体" charset="0"/>
              </a:defRPr>
            </a:lvl4pPr>
            <a:lvl5pPr marL="2057400" indent="-228600">
              <a:defRPr kumimoji="1" sz="1200">
                <a:solidFill>
                  <a:schemeClr val="tx1"/>
                </a:solidFill>
                <a:latin typeface="Arial" charset="0"/>
                <a:ea typeface="宋体" charset="0"/>
              </a:defRPr>
            </a:lvl5pPr>
            <a:lvl6pPr marL="2514600" indent="-228600" eaLnBrk="0" fontAlgn="base" hangingPunct="0">
              <a:spcBef>
                <a:spcPct val="0"/>
              </a:spcBef>
              <a:spcAft>
                <a:spcPct val="0"/>
              </a:spcAft>
              <a:defRPr kumimoji="1" sz="1200">
                <a:solidFill>
                  <a:schemeClr val="tx1"/>
                </a:solidFill>
                <a:latin typeface="Arial" charset="0"/>
                <a:ea typeface="宋体" charset="0"/>
              </a:defRPr>
            </a:lvl6pPr>
            <a:lvl7pPr marL="2971800" indent="-228600" eaLnBrk="0" fontAlgn="base" hangingPunct="0">
              <a:spcBef>
                <a:spcPct val="0"/>
              </a:spcBef>
              <a:spcAft>
                <a:spcPct val="0"/>
              </a:spcAft>
              <a:defRPr kumimoji="1" sz="1200">
                <a:solidFill>
                  <a:schemeClr val="tx1"/>
                </a:solidFill>
                <a:latin typeface="Arial" charset="0"/>
                <a:ea typeface="宋体" charset="0"/>
              </a:defRPr>
            </a:lvl7pPr>
            <a:lvl8pPr marL="3429000" indent="-228600" eaLnBrk="0" fontAlgn="base" hangingPunct="0">
              <a:spcBef>
                <a:spcPct val="0"/>
              </a:spcBef>
              <a:spcAft>
                <a:spcPct val="0"/>
              </a:spcAft>
              <a:defRPr kumimoji="1" sz="1200">
                <a:solidFill>
                  <a:schemeClr val="tx1"/>
                </a:solidFill>
                <a:latin typeface="Arial" charset="0"/>
                <a:ea typeface="宋体" charset="0"/>
              </a:defRPr>
            </a:lvl8pPr>
            <a:lvl9pPr marL="3886200" indent="-228600" eaLnBrk="0" fontAlgn="base" hangingPunct="0">
              <a:spcBef>
                <a:spcPct val="0"/>
              </a:spcBef>
              <a:spcAft>
                <a:spcPct val="0"/>
              </a:spcAft>
              <a:defRPr kumimoji="1" sz="1200">
                <a:solidFill>
                  <a:schemeClr val="tx1"/>
                </a:solidFill>
                <a:latin typeface="Arial" charset="0"/>
                <a:ea typeface="宋体" charset="0"/>
              </a:defRPr>
            </a:lvl9pPr>
          </a:lstStyle>
          <a:p>
            <a:pPr algn="ctr" fontAlgn="auto">
              <a:lnSpc>
                <a:spcPct val="80000"/>
              </a:lnSpc>
              <a:spcBef>
                <a:spcPts val="0"/>
              </a:spcBef>
              <a:spcAft>
                <a:spcPts val="0"/>
              </a:spcAft>
              <a:defRPr/>
            </a:pPr>
            <a:r>
              <a:rPr kumimoji="0" lang="zh-CN" altLang="en-US" sz="2400" b="1" smtClean="0">
                <a:solidFill>
                  <a:srgbClr val="595959"/>
                </a:solidFill>
                <a:effectLst>
                  <a:outerShdw blurRad="38100" dist="38100" dir="2700000" algn="tl">
                    <a:srgbClr val="DDDDDD"/>
                  </a:outerShdw>
                </a:effectLst>
                <a:latin typeface="Baskerville Old Face" charset="0"/>
                <a:ea typeface="微软雅黑" charset="0"/>
                <a:cs typeface="微软雅黑" charset="0"/>
              </a:rPr>
              <a:t>运行管理</a:t>
            </a:r>
          </a:p>
        </p:txBody>
      </p:sp>
      <p:sp>
        <p:nvSpPr>
          <p:cNvPr id="27" name="TextBox 17"/>
          <p:cNvSpPr txBox="1"/>
          <p:nvPr/>
        </p:nvSpPr>
        <p:spPr>
          <a:xfrm flipH="1">
            <a:off x="7156450" y="3856038"/>
            <a:ext cx="1655763" cy="400050"/>
          </a:xfrm>
          <a:prstGeom prst="rect">
            <a:avLst/>
          </a:prstGeom>
          <a:noFill/>
        </p:spPr>
        <p:txBody>
          <a:bodyPr>
            <a:spAutoFit/>
          </a:bodyPr>
          <a:lstStyle>
            <a:lvl1pPr>
              <a:defRPr kumimoji="1" sz="1200">
                <a:solidFill>
                  <a:schemeClr val="tx1"/>
                </a:solidFill>
                <a:latin typeface="Arial" charset="0"/>
                <a:ea typeface="宋体" charset="0"/>
                <a:cs typeface="宋体" charset="0"/>
              </a:defRPr>
            </a:lvl1pPr>
            <a:lvl2pPr marL="742950" indent="-285750">
              <a:defRPr kumimoji="1" sz="1200">
                <a:solidFill>
                  <a:schemeClr val="tx1"/>
                </a:solidFill>
                <a:latin typeface="Arial" charset="0"/>
                <a:ea typeface="宋体" charset="0"/>
              </a:defRPr>
            </a:lvl2pPr>
            <a:lvl3pPr marL="1143000" indent="-228600">
              <a:defRPr kumimoji="1" sz="1200">
                <a:solidFill>
                  <a:schemeClr val="tx1"/>
                </a:solidFill>
                <a:latin typeface="Arial" charset="0"/>
                <a:ea typeface="宋体" charset="0"/>
              </a:defRPr>
            </a:lvl3pPr>
            <a:lvl4pPr marL="1600200" indent="-228600">
              <a:defRPr kumimoji="1" sz="1200">
                <a:solidFill>
                  <a:schemeClr val="tx1"/>
                </a:solidFill>
                <a:latin typeface="Arial" charset="0"/>
                <a:ea typeface="宋体" charset="0"/>
              </a:defRPr>
            </a:lvl4pPr>
            <a:lvl5pPr marL="2057400" indent="-228600">
              <a:defRPr kumimoji="1" sz="1200">
                <a:solidFill>
                  <a:schemeClr val="tx1"/>
                </a:solidFill>
                <a:latin typeface="Arial" charset="0"/>
                <a:ea typeface="宋体" charset="0"/>
              </a:defRPr>
            </a:lvl5pPr>
            <a:lvl6pPr marL="2514600" indent="-228600" eaLnBrk="0" fontAlgn="base" hangingPunct="0">
              <a:spcBef>
                <a:spcPct val="0"/>
              </a:spcBef>
              <a:spcAft>
                <a:spcPct val="0"/>
              </a:spcAft>
              <a:defRPr kumimoji="1" sz="1200">
                <a:solidFill>
                  <a:schemeClr val="tx1"/>
                </a:solidFill>
                <a:latin typeface="Arial" charset="0"/>
                <a:ea typeface="宋体" charset="0"/>
              </a:defRPr>
            </a:lvl6pPr>
            <a:lvl7pPr marL="2971800" indent="-228600" eaLnBrk="0" fontAlgn="base" hangingPunct="0">
              <a:spcBef>
                <a:spcPct val="0"/>
              </a:spcBef>
              <a:spcAft>
                <a:spcPct val="0"/>
              </a:spcAft>
              <a:defRPr kumimoji="1" sz="1200">
                <a:solidFill>
                  <a:schemeClr val="tx1"/>
                </a:solidFill>
                <a:latin typeface="Arial" charset="0"/>
                <a:ea typeface="宋体" charset="0"/>
              </a:defRPr>
            </a:lvl7pPr>
            <a:lvl8pPr marL="3429000" indent="-228600" eaLnBrk="0" fontAlgn="base" hangingPunct="0">
              <a:spcBef>
                <a:spcPct val="0"/>
              </a:spcBef>
              <a:spcAft>
                <a:spcPct val="0"/>
              </a:spcAft>
              <a:defRPr kumimoji="1" sz="1200">
                <a:solidFill>
                  <a:schemeClr val="tx1"/>
                </a:solidFill>
                <a:latin typeface="Arial" charset="0"/>
                <a:ea typeface="宋体" charset="0"/>
              </a:defRPr>
            </a:lvl8pPr>
            <a:lvl9pPr marL="3886200" indent="-228600" eaLnBrk="0" fontAlgn="base" hangingPunct="0">
              <a:spcBef>
                <a:spcPct val="0"/>
              </a:spcBef>
              <a:spcAft>
                <a:spcPct val="0"/>
              </a:spcAft>
              <a:defRPr kumimoji="1" sz="1200">
                <a:solidFill>
                  <a:schemeClr val="tx1"/>
                </a:solidFill>
                <a:latin typeface="Arial" charset="0"/>
                <a:ea typeface="宋体" charset="0"/>
              </a:defRPr>
            </a:lvl9pPr>
          </a:lstStyle>
          <a:p>
            <a:pPr algn="ctr" fontAlgn="auto">
              <a:lnSpc>
                <a:spcPct val="80000"/>
              </a:lnSpc>
              <a:spcBef>
                <a:spcPts val="0"/>
              </a:spcBef>
              <a:spcAft>
                <a:spcPts val="0"/>
              </a:spcAft>
              <a:defRPr/>
            </a:pPr>
            <a:r>
              <a:rPr kumimoji="0" lang="zh-CN" altLang="en-US" sz="2400" b="1" smtClean="0">
                <a:solidFill>
                  <a:srgbClr val="595959"/>
                </a:solidFill>
                <a:effectLst>
                  <a:outerShdw blurRad="38100" dist="38100" dir="2700000" algn="tl">
                    <a:srgbClr val="DDDDDD"/>
                  </a:outerShdw>
                </a:effectLst>
                <a:latin typeface="Baskerville Old Face" charset="0"/>
                <a:ea typeface="微软雅黑" charset="0"/>
                <a:cs typeface="微软雅黑" charset="0"/>
              </a:rPr>
              <a:t>框架结构</a:t>
            </a:r>
          </a:p>
        </p:txBody>
      </p:sp>
      <p:sp>
        <p:nvSpPr>
          <p:cNvPr id="28" name="TextBox 18"/>
          <p:cNvSpPr txBox="1"/>
          <p:nvPr/>
        </p:nvSpPr>
        <p:spPr>
          <a:xfrm flipH="1">
            <a:off x="5360988" y="5594350"/>
            <a:ext cx="1655762" cy="400050"/>
          </a:xfrm>
          <a:prstGeom prst="rect">
            <a:avLst/>
          </a:prstGeom>
          <a:noFill/>
        </p:spPr>
        <p:txBody>
          <a:bodyPr>
            <a:spAutoFit/>
          </a:bodyPr>
          <a:lstStyle>
            <a:lvl1pPr>
              <a:defRPr kumimoji="1" sz="1200">
                <a:solidFill>
                  <a:schemeClr val="tx1"/>
                </a:solidFill>
                <a:latin typeface="Arial" charset="0"/>
                <a:ea typeface="宋体" charset="0"/>
                <a:cs typeface="宋体" charset="0"/>
              </a:defRPr>
            </a:lvl1pPr>
            <a:lvl2pPr marL="742950" indent="-285750">
              <a:defRPr kumimoji="1" sz="1200">
                <a:solidFill>
                  <a:schemeClr val="tx1"/>
                </a:solidFill>
                <a:latin typeface="Arial" charset="0"/>
                <a:ea typeface="宋体" charset="0"/>
              </a:defRPr>
            </a:lvl2pPr>
            <a:lvl3pPr marL="1143000" indent="-228600">
              <a:defRPr kumimoji="1" sz="1200">
                <a:solidFill>
                  <a:schemeClr val="tx1"/>
                </a:solidFill>
                <a:latin typeface="Arial" charset="0"/>
                <a:ea typeface="宋体" charset="0"/>
              </a:defRPr>
            </a:lvl3pPr>
            <a:lvl4pPr marL="1600200" indent="-228600">
              <a:defRPr kumimoji="1" sz="1200">
                <a:solidFill>
                  <a:schemeClr val="tx1"/>
                </a:solidFill>
                <a:latin typeface="Arial" charset="0"/>
                <a:ea typeface="宋体" charset="0"/>
              </a:defRPr>
            </a:lvl4pPr>
            <a:lvl5pPr marL="2057400" indent="-228600">
              <a:defRPr kumimoji="1" sz="1200">
                <a:solidFill>
                  <a:schemeClr val="tx1"/>
                </a:solidFill>
                <a:latin typeface="Arial" charset="0"/>
                <a:ea typeface="宋体" charset="0"/>
              </a:defRPr>
            </a:lvl5pPr>
            <a:lvl6pPr marL="2514600" indent="-228600" eaLnBrk="0" fontAlgn="base" hangingPunct="0">
              <a:spcBef>
                <a:spcPct val="0"/>
              </a:spcBef>
              <a:spcAft>
                <a:spcPct val="0"/>
              </a:spcAft>
              <a:defRPr kumimoji="1" sz="1200">
                <a:solidFill>
                  <a:schemeClr val="tx1"/>
                </a:solidFill>
                <a:latin typeface="Arial" charset="0"/>
                <a:ea typeface="宋体" charset="0"/>
              </a:defRPr>
            </a:lvl6pPr>
            <a:lvl7pPr marL="2971800" indent="-228600" eaLnBrk="0" fontAlgn="base" hangingPunct="0">
              <a:spcBef>
                <a:spcPct val="0"/>
              </a:spcBef>
              <a:spcAft>
                <a:spcPct val="0"/>
              </a:spcAft>
              <a:defRPr kumimoji="1" sz="1200">
                <a:solidFill>
                  <a:schemeClr val="tx1"/>
                </a:solidFill>
                <a:latin typeface="Arial" charset="0"/>
                <a:ea typeface="宋体" charset="0"/>
              </a:defRPr>
            </a:lvl7pPr>
            <a:lvl8pPr marL="3429000" indent="-228600" eaLnBrk="0" fontAlgn="base" hangingPunct="0">
              <a:spcBef>
                <a:spcPct val="0"/>
              </a:spcBef>
              <a:spcAft>
                <a:spcPct val="0"/>
              </a:spcAft>
              <a:defRPr kumimoji="1" sz="1200">
                <a:solidFill>
                  <a:schemeClr val="tx1"/>
                </a:solidFill>
                <a:latin typeface="Arial" charset="0"/>
                <a:ea typeface="宋体" charset="0"/>
              </a:defRPr>
            </a:lvl8pPr>
            <a:lvl9pPr marL="3886200" indent="-228600" eaLnBrk="0" fontAlgn="base" hangingPunct="0">
              <a:spcBef>
                <a:spcPct val="0"/>
              </a:spcBef>
              <a:spcAft>
                <a:spcPct val="0"/>
              </a:spcAft>
              <a:defRPr kumimoji="1" sz="1200">
                <a:solidFill>
                  <a:schemeClr val="tx1"/>
                </a:solidFill>
                <a:latin typeface="Arial" charset="0"/>
                <a:ea typeface="宋体" charset="0"/>
              </a:defRPr>
            </a:lvl9pPr>
          </a:lstStyle>
          <a:p>
            <a:pPr algn="ctr" fontAlgn="auto">
              <a:lnSpc>
                <a:spcPct val="80000"/>
              </a:lnSpc>
              <a:spcBef>
                <a:spcPts val="0"/>
              </a:spcBef>
              <a:spcAft>
                <a:spcPts val="0"/>
              </a:spcAft>
              <a:defRPr/>
            </a:pPr>
            <a:r>
              <a:rPr kumimoji="0" lang="zh-CN" altLang="en-US" sz="2400" b="1" smtClean="0">
                <a:solidFill>
                  <a:srgbClr val="595959"/>
                </a:solidFill>
                <a:effectLst>
                  <a:outerShdw blurRad="38100" dist="38100" dir="2700000" algn="tl">
                    <a:srgbClr val="DDDDDD"/>
                  </a:outerShdw>
                </a:effectLst>
                <a:latin typeface="Baskerville Old Face" charset="0"/>
                <a:ea typeface="微软雅黑" charset="0"/>
                <a:cs typeface="微软雅黑" charset="0"/>
              </a:rPr>
              <a:t>理论基础</a:t>
            </a:r>
          </a:p>
        </p:txBody>
      </p:sp>
      <p:sp>
        <p:nvSpPr>
          <p:cNvPr id="48144" name="TextBox 19"/>
          <p:cNvSpPr txBox="1">
            <a:spLocks noChangeArrowheads="1"/>
          </p:cNvSpPr>
          <p:nvPr/>
        </p:nvSpPr>
        <p:spPr bwMode="auto">
          <a:xfrm flipH="1">
            <a:off x="3338513" y="1454150"/>
            <a:ext cx="4926012" cy="960438"/>
          </a:xfrm>
          <a:prstGeom prst="rect">
            <a:avLst/>
          </a:prstGeom>
          <a:noFill/>
          <a:ln w="9525">
            <a:noFill/>
            <a:miter lim="800000"/>
            <a:headEnd/>
            <a:tailEnd/>
          </a:ln>
        </p:spPr>
        <p:txBody>
          <a:bodyPr>
            <a:spAutoFit/>
          </a:bodyPr>
          <a:lstStyle/>
          <a:p>
            <a:pPr>
              <a:lnSpc>
                <a:spcPct val="150000"/>
              </a:lnSpc>
            </a:pPr>
            <a:r>
              <a:rPr kumimoji="1" lang="zh-CN" altLang="en-US" sz="2000">
                <a:solidFill>
                  <a:srgbClr val="000000"/>
                </a:solidFill>
                <a:latin typeface="微软雅黑"/>
                <a:ea typeface="微软雅黑"/>
                <a:cs typeface="微软雅黑"/>
              </a:rPr>
              <a:t>初步建立了质量保障体系相关制度及管理、监控组织</a:t>
            </a:r>
            <a:endParaRPr lang="en-US" altLang="zh-CN" sz="2000">
              <a:solidFill>
                <a:srgbClr val="4B3C29"/>
              </a:solidFill>
              <a:cs typeface="Arial" charset="0"/>
            </a:endParaRPr>
          </a:p>
        </p:txBody>
      </p:sp>
      <p:sp>
        <p:nvSpPr>
          <p:cNvPr id="48145" name="TextBox 20"/>
          <p:cNvSpPr txBox="1">
            <a:spLocks noChangeArrowheads="1"/>
          </p:cNvSpPr>
          <p:nvPr/>
        </p:nvSpPr>
        <p:spPr bwMode="auto">
          <a:xfrm flipH="1">
            <a:off x="1928813" y="3141663"/>
            <a:ext cx="5083175" cy="960437"/>
          </a:xfrm>
          <a:prstGeom prst="rect">
            <a:avLst/>
          </a:prstGeom>
          <a:noFill/>
          <a:ln w="9525">
            <a:noFill/>
            <a:miter lim="800000"/>
            <a:headEnd/>
            <a:tailEnd/>
          </a:ln>
        </p:spPr>
        <p:txBody>
          <a:bodyPr>
            <a:spAutoFit/>
          </a:bodyPr>
          <a:lstStyle/>
          <a:p>
            <a:pPr>
              <a:lnSpc>
                <a:spcPct val="150000"/>
              </a:lnSpc>
            </a:pPr>
            <a:r>
              <a:rPr kumimoji="1" lang="zh-CN" altLang="en-US" sz="2000">
                <a:solidFill>
                  <a:srgbClr val="000000"/>
                </a:solidFill>
                <a:latin typeface="微软雅黑"/>
                <a:ea typeface="微软雅黑"/>
                <a:cs typeface="微软雅黑"/>
              </a:rPr>
              <a:t>初步架构了由</a:t>
            </a:r>
            <a:r>
              <a:rPr kumimoji="1" lang="zh-CN" altLang="en-US" sz="2000">
                <a:solidFill>
                  <a:srgbClr val="FF0000"/>
                </a:solidFill>
                <a:latin typeface="微软雅黑"/>
                <a:ea typeface="微软雅黑"/>
                <a:cs typeface="微软雅黑"/>
              </a:rPr>
              <a:t>教育教学质量</a:t>
            </a:r>
            <a:r>
              <a:rPr kumimoji="1" lang="zh-CN" altLang="en-US" sz="2000">
                <a:solidFill>
                  <a:srgbClr val="000000"/>
                </a:solidFill>
                <a:latin typeface="微软雅黑"/>
                <a:ea typeface="微软雅黑"/>
                <a:cs typeface="微软雅黑"/>
              </a:rPr>
              <a:t>、</a:t>
            </a:r>
            <a:r>
              <a:rPr kumimoji="1" lang="zh-CN" altLang="en-US" sz="2000">
                <a:solidFill>
                  <a:srgbClr val="FF0000"/>
                </a:solidFill>
                <a:latin typeface="微软雅黑"/>
                <a:ea typeface="微软雅黑"/>
                <a:cs typeface="微软雅黑"/>
              </a:rPr>
              <a:t>行政服务质量</a:t>
            </a:r>
            <a:r>
              <a:rPr kumimoji="1" lang="zh-CN" altLang="en-US" sz="2000">
                <a:solidFill>
                  <a:srgbClr val="000000"/>
                </a:solidFill>
                <a:latin typeface="微软雅黑"/>
                <a:ea typeface="微软雅黑"/>
                <a:cs typeface="微软雅黑"/>
              </a:rPr>
              <a:t>、</a:t>
            </a:r>
            <a:r>
              <a:rPr kumimoji="1" lang="zh-CN" altLang="en-US" sz="2000">
                <a:solidFill>
                  <a:srgbClr val="FF0000"/>
                </a:solidFill>
                <a:latin typeface="微软雅黑"/>
                <a:ea typeface="微软雅黑"/>
                <a:cs typeface="微软雅黑"/>
              </a:rPr>
              <a:t>后勤服务质量</a:t>
            </a:r>
            <a:r>
              <a:rPr kumimoji="1" lang="zh-CN" altLang="en-US" sz="2000">
                <a:solidFill>
                  <a:srgbClr val="000000"/>
                </a:solidFill>
                <a:latin typeface="微软雅黑"/>
                <a:ea typeface="微软雅黑"/>
                <a:cs typeface="微软雅黑"/>
              </a:rPr>
              <a:t>三部分组成的质量保障体系</a:t>
            </a:r>
            <a:endParaRPr lang="en-US" altLang="zh-CN" sz="2000">
              <a:solidFill>
                <a:srgbClr val="4B3C29"/>
              </a:solidFill>
              <a:cs typeface="Arial" charset="0"/>
            </a:endParaRPr>
          </a:p>
        </p:txBody>
      </p:sp>
      <p:sp>
        <p:nvSpPr>
          <p:cNvPr id="48146" name="TextBox 21"/>
          <p:cNvSpPr txBox="1">
            <a:spLocks noChangeArrowheads="1"/>
          </p:cNvSpPr>
          <p:nvPr/>
        </p:nvSpPr>
        <p:spPr bwMode="auto">
          <a:xfrm flipH="1">
            <a:off x="1241425" y="4926013"/>
            <a:ext cx="3951288" cy="1016000"/>
          </a:xfrm>
          <a:prstGeom prst="rect">
            <a:avLst/>
          </a:prstGeom>
          <a:noFill/>
          <a:ln w="9525">
            <a:noFill/>
            <a:miter lim="800000"/>
            <a:headEnd/>
            <a:tailEnd/>
          </a:ln>
        </p:spPr>
        <p:txBody>
          <a:bodyPr>
            <a:spAutoFit/>
          </a:bodyPr>
          <a:lstStyle/>
          <a:p>
            <a:pPr>
              <a:lnSpc>
                <a:spcPct val="150000"/>
              </a:lnSpc>
            </a:pPr>
            <a:r>
              <a:rPr kumimoji="1" lang="zh-CN" altLang="en-US" sz="2000">
                <a:solidFill>
                  <a:srgbClr val="000000"/>
                </a:solidFill>
                <a:latin typeface="微软雅黑"/>
                <a:ea typeface="微软雅黑"/>
                <a:cs typeface="微软雅黑"/>
              </a:rPr>
              <a:t>借鉴和引入部分全面质量管理和</a:t>
            </a:r>
            <a:r>
              <a:rPr kumimoji="1" lang="en-US" altLang="zh-CN" sz="2000">
                <a:solidFill>
                  <a:srgbClr val="000000"/>
                </a:solidFill>
                <a:latin typeface="微软雅黑"/>
                <a:ea typeface="微软雅黑"/>
                <a:cs typeface="微软雅黑"/>
              </a:rPr>
              <a:t>ISO9001</a:t>
            </a:r>
            <a:r>
              <a:rPr kumimoji="1" lang="zh-CN" altLang="en-US" sz="2000">
                <a:solidFill>
                  <a:srgbClr val="000000"/>
                </a:solidFill>
                <a:latin typeface="微软雅黑"/>
                <a:ea typeface="微软雅黑"/>
                <a:cs typeface="微软雅黑"/>
              </a:rPr>
              <a:t>质量标准体系</a:t>
            </a:r>
            <a:endParaRPr kumimoji="1" lang="en-US" altLang="zh-CN" sz="2000">
              <a:solidFill>
                <a:srgbClr val="000000"/>
              </a:solidFill>
              <a:latin typeface="微软雅黑"/>
              <a:ea typeface="微软雅黑"/>
              <a:cs typeface="微软雅黑"/>
            </a:endParaRPr>
          </a:p>
        </p:txBody>
      </p:sp>
      <p:sp>
        <p:nvSpPr>
          <p:cNvPr id="32" name="矩形 31"/>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33"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二、建设基础</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4" name="矩形 33"/>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5"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三、存在问题</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6" name="矩形 15"/>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grpSp>
        <p:nvGrpSpPr>
          <p:cNvPr id="49156" name="组合 1"/>
          <p:cNvGrpSpPr>
            <a:grpSpLocks/>
          </p:cNvGrpSpPr>
          <p:nvPr/>
        </p:nvGrpSpPr>
        <p:grpSpPr bwMode="auto">
          <a:xfrm>
            <a:off x="3494088" y="935038"/>
            <a:ext cx="6118225" cy="5440362"/>
            <a:chOff x="8076292" y="-2475656"/>
            <a:chExt cx="5219229" cy="4641909"/>
          </a:xfrm>
        </p:grpSpPr>
        <p:sp>
          <p:nvSpPr>
            <p:cNvPr id="35" name="圆角矩形 2"/>
            <p:cNvSpPr/>
            <p:nvPr/>
          </p:nvSpPr>
          <p:spPr>
            <a:xfrm flipH="1">
              <a:off x="8076292" y="282129"/>
              <a:ext cx="2554091" cy="1384310"/>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 name="connsiteX0" fmla="*/ 102626 w 4351098"/>
                <a:gd name="connsiteY0" fmla="*/ 756084 h 2261022"/>
                <a:gd name="connsiteX1" fmla="*/ 858710 w 4351098"/>
                <a:gd name="connsiteY1" fmla="*/ 0 h 2261022"/>
                <a:gd name="connsiteX2" fmla="*/ 3595014 w 4351098"/>
                <a:gd name="connsiteY2" fmla="*/ 0 h 2261022"/>
                <a:gd name="connsiteX3" fmla="*/ 4351098 w 4351098"/>
                <a:gd name="connsiteY3" fmla="*/ 756084 h 2261022"/>
                <a:gd name="connsiteX4" fmla="*/ 4351098 w 4351098"/>
                <a:gd name="connsiteY4" fmla="*/ 756084 h 2261022"/>
                <a:gd name="connsiteX5" fmla="*/ 3595014 w 4351098"/>
                <a:gd name="connsiteY5" fmla="*/ 1512168 h 2261022"/>
                <a:gd name="connsiteX6" fmla="*/ 858710 w 4351098"/>
                <a:gd name="connsiteY6" fmla="*/ 1512168 h 2261022"/>
                <a:gd name="connsiteX7" fmla="*/ 88629 w 4351098"/>
                <a:gd name="connsiteY7" fmla="*/ 2261022 h 2261022"/>
                <a:gd name="connsiteX8" fmla="*/ 102626 w 4351098"/>
                <a:gd name="connsiteY8" fmla="*/ 756084 h 22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1098" h="2261022">
                  <a:moveTo>
                    <a:pt x="102626" y="756084"/>
                  </a:moveTo>
                  <a:cubicBezTo>
                    <a:pt x="230973" y="379247"/>
                    <a:pt x="441136" y="0"/>
                    <a:pt x="858710" y="0"/>
                  </a:cubicBezTo>
                  <a:lnTo>
                    <a:pt x="3595014" y="0"/>
                  </a:lnTo>
                  <a:cubicBezTo>
                    <a:pt x="4012588" y="0"/>
                    <a:pt x="4351098" y="338510"/>
                    <a:pt x="4351098" y="756084"/>
                  </a:cubicBezTo>
                  <a:lnTo>
                    <a:pt x="4351098" y="756084"/>
                  </a:lnTo>
                  <a:cubicBezTo>
                    <a:pt x="4351098" y="1173658"/>
                    <a:pt x="4012588" y="1512168"/>
                    <a:pt x="3595014" y="1512168"/>
                  </a:cubicBezTo>
                  <a:lnTo>
                    <a:pt x="858710" y="1512168"/>
                  </a:lnTo>
                  <a:cubicBezTo>
                    <a:pt x="316231" y="1484577"/>
                    <a:pt x="81639" y="2237407"/>
                    <a:pt x="88629" y="2261022"/>
                  </a:cubicBezTo>
                  <a:cubicBezTo>
                    <a:pt x="-37385" y="2135008"/>
                    <a:pt x="-25721" y="1132921"/>
                    <a:pt x="102626" y="756084"/>
                  </a:cubicBezTo>
                  <a:close/>
                </a:path>
              </a:pathLst>
            </a:custGeom>
            <a:gradFill flip="none" rotWithShape="1">
              <a:gsLst>
                <a:gs pos="29000">
                  <a:schemeClr val="accent4">
                    <a:lumMod val="75000"/>
                  </a:schemeClr>
                </a:gs>
                <a:gs pos="81000">
                  <a:schemeClr val="accent4">
                    <a:lumMod val="75000"/>
                  </a:schemeClr>
                </a:gs>
                <a:gs pos="0">
                  <a:schemeClr val="accent4">
                    <a:lumMod val="60000"/>
                    <a:lumOff val="40000"/>
                  </a:schemeClr>
                </a:gs>
                <a:gs pos="100000">
                  <a:schemeClr val="accent4">
                    <a:lumMod val="60000"/>
                    <a:lumOff val="40000"/>
                  </a:schemeClr>
                </a:gs>
              </a:gsLst>
              <a:lin ang="0" scaled="1"/>
              <a:tileRect/>
            </a:gradFill>
            <a:ln w="25400" cap="flat" cmpd="sng" algn="ctr">
              <a:noFill/>
              <a:prstDash val="solid"/>
            </a:ln>
            <a:effectLst>
              <a:outerShdw blurRad="228600" dist="63500" dir="5400000" algn="t" rotWithShape="0">
                <a:prstClr val="black">
                  <a:alpha val="40000"/>
                </a:prstClr>
              </a:outerShdw>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7" name="圆角矩形 2"/>
            <p:cNvSpPr/>
            <p:nvPr/>
          </p:nvSpPr>
          <p:spPr>
            <a:xfrm>
              <a:off x="10600590" y="-2406576"/>
              <a:ext cx="2554091" cy="1384310"/>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 name="connsiteX0" fmla="*/ 102626 w 4351098"/>
                <a:gd name="connsiteY0" fmla="*/ 756084 h 2261022"/>
                <a:gd name="connsiteX1" fmla="*/ 858710 w 4351098"/>
                <a:gd name="connsiteY1" fmla="*/ 0 h 2261022"/>
                <a:gd name="connsiteX2" fmla="*/ 3595014 w 4351098"/>
                <a:gd name="connsiteY2" fmla="*/ 0 h 2261022"/>
                <a:gd name="connsiteX3" fmla="*/ 4351098 w 4351098"/>
                <a:gd name="connsiteY3" fmla="*/ 756084 h 2261022"/>
                <a:gd name="connsiteX4" fmla="*/ 4351098 w 4351098"/>
                <a:gd name="connsiteY4" fmla="*/ 756084 h 2261022"/>
                <a:gd name="connsiteX5" fmla="*/ 3595014 w 4351098"/>
                <a:gd name="connsiteY5" fmla="*/ 1512168 h 2261022"/>
                <a:gd name="connsiteX6" fmla="*/ 858710 w 4351098"/>
                <a:gd name="connsiteY6" fmla="*/ 1512168 h 2261022"/>
                <a:gd name="connsiteX7" fmla="*/ 88629 w 4351098"/>
                <a:gd name="connsiteY7" fmla="*/ 2261022 h 2261022"/>
                <a:gd name="connsiteX8" fmla="*/ 102626 w 4351098"/>
                <a:gd name="connsiteY8" fmla="*/ 756084 h 22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1098" h="2261022">
                  <a:moveTo>
                    <a:pt x="102626" y="756084"/>
                  </a:moveTo>
                  <a:cubicBezTo>
                    <a:pt x="230973" y="379247"/>
                    <a:pt x="441136" y="0"/>
                    <a:pt x="858710" y="0"/>
                  </a:cubicBezTo>
                  <a:lnTo>
                    <a:pt x="3595014" y="0"/>
                  </a:lnTo>
                  <a:cubicBezTo>
                    <a:pt x="4012588" y="0"/>
                    <a:pt x="4351098" y="338510"/>
                    <a:pt x="4351098" y="756084"/>
                  </a:cubicBezTo>
                  <a:lnTo>
                    <a:pt x="4351098" y="756084"/>
                  </a:lnTo>
                  <a:cubicBezTo>
                    <a:pt x="4351098" y="1173658"/>
                    <a:pt x="4012588" y="1512168"/>
                    <a:pt x="3595014" y="1512168"/>
                  </a:cubicBezTo>
                  <a:lnTo>
                    <a:pt x="858710" y="1512168"/>
                  </a:lnTo>
                  <a:cubicBezTo>
                    <a:pt x="316231" y="1484577"/>
                    <a:pt x="81639" y="2237407"/>
                    <a:pt x="88629" y="2261022"/>
                  </a:cubicBezTo>
                  <a:cubicBezTo>
                    <a:pt x="-37385" y="2135008"/>
                    <a:pt x="-25721" y="1132921"/>
                    <a:pt x="102626" y="756084"/>
                  </a:cubicBezTo>
                  <a:close/>
                </a:path>
              </a:pathLst>
            </a:custGeom>
            <a:gradFill flip="none" rotWithShape="1">
              <a:gsLst>
                <a:gs pos="29000">
                  <a:srgbClr val="F79646">
                    <a:lumMod val="75000"/>
                  </a:srgbClr>
                </a:gs>
                <a:gs pos="81000">
                  <a:srgbClr val="F79646">
                    <a:lumMod val="75000"/>
                  </a:srgbClr>
                </a:gs>
                <a:gs pos="0">
                  <a:srgbClr val="FFC000"/>
                </a:gs>
                <a:gs pos="100000">
                  <a:srgbClr val="FFC000"/>
                </a:gs>
              </a:gsLst>
              <a:lin ang="0" scaled="1"/>
              <a:tileRect/>
            </a:gradFill>
            <a:ln w="25400" cap="flat" cmpd="sng" algn="ctr">
              <a:noFill/>
              <a:prstDash val="solid"/>
            </a:ln>
            <a:effectLst>
              <a:outerShdw blurRad="228600" dist="63500" dir="5400000" algn="t" rotWithShape="0">
                <a:prstClr val="black">
                  <a:alpha val="40000"/>
                </a:prstClr>
              </a:outerShdw>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8" name="圆角矩形 2"/>
            <p:cNvSpPr/>
            <p:nvPr/>
          </p:nvSpPr>
          <p:spPr>
            <a:xfrm>
              <a:off x="10615486" y="-2475656"/>
              <a:ext cx="2539195" cy="1660631"/>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 name="connsiteX0" fmla="*/ 23866 w 4272338"/>
                <a:gd name="connsiteY0" fmla="*/ 756084 h 2261022"/>
                <a:gd name="connsiteX1" fmla="*/ 779950 w 4272338"/>
                <a:gd name="connsiteY1" fmla="*/ 0 h 2261022"/>
                <a:gd name="connsiteX2" fmla="*/ 3516254 w 4272338"/>
                <a:gd name="connsiteY2" fmla="*/ 0 h 2261022"/>
                <a:gd name="connsiteX3" fmla="*/ 4272338 w 4272338"/>
                <a:gd name="connsiteY3" fmla="*/ 756084 h 2261022"/>
                <a:gd name="connsiteX4" fmla="*/ 4272338 w 4272338"/>
                <a:gd name="connsiteY4" fmla="*/ 756084 h 2261022"/>
                <a:gd name="connsiteX5" fmla="*/ 3516254 w 4272338"/>
                <a:gd name="connsiteY5" fmla="*/ 1512168 h 2261022"/>
                <a:gd name="connsiteX6" fmla="*/ 779950 w 4272338"/>
                <a:gd name="connsiteY6" fmla="*/ 1512168 h 2261022"/>
                <a:gd name="connsiteX7" fmla="*/ 28623 w 4272338"/>
                <a:gd name="connsiteY7" fmla="*/ 2261022 h 2261022"/>
                <a:gd name="connsiteX8" fmla="*/ 23866 w 4272338"/>
                <a:gd name="connsiteY8" fmla="*/ 756084 h 2261022"/>
                <a:gd name="connsiteX0" fmla="*/ 65222 w 4313694"/>
                <a:gd name="connsiteY0" fmla="*/ 756084 h 2397356"/>
                <a:gd name="connsiteX1" fmla="*/ 821306 w 4313694"/>
                <a:gd name="connsiteY1" fmla="*/ 0 h 2397356"/>
                <a:gd name="connsiteX2" fmla="*/ 3557610 w 4313694"/>
                <a:gd name="connsiteY2" fmla="*/ 0 h 2397356"/>
                <a:gd name="connsiteX3" fmla="*/ 4313694 w 4313694"/>
                <a:gd name="connsiteY3" fmla="*/ 756084 h 2397356"/>
                <a:gd name="connsiteX4" fmla="*/ 4313694 w 4313694"/>
                <a:gd name="connsiteY4" fmla="*/ 756084 h 2397356"/>
                <a:gd name="connsiteX5" fmla="*/ 3557610 w 4313694"/>
                <a:gd name="connsiteY5" fmla="*/ 1512168 h 2397356"/>
                <a:gd name="connsiteX6" fmla="*/ 821306 w 4313694"/>
                <a:gd name="connsiteY6" fmla="*/ 1512168 h 2397356"/>
                <a:gd name="connsiteX7" fmla="*/ 69978 w 4313694"/>
                <a:gd name="connsiteY7" fmla="*/ 2397356 h 2397356"/>
                <a:gd name="connsiteX8" fmla="*/ 65222 w 4313694"/>
                <a:gd name="connsiteY8" fmla="*/ 756084 h 2397356"/>
                <a:gd name="connsiteX0" fmla="*/ 76953 w 4325425"/>
                <a:gd name="connsiteY0" fmla="*/ 756084 h 2410587"/>
                <a:gd name="connsiteX1" fmla="*/ 833037 w 4325425"/>
                <a:gd name="connsiteY1" fmla="*/ 0 h 2410587"/>
                <a:gd name="connsiteX2" fmla="*/ 3569341 w 4325425"/>
                <a:gd name="connsiteY2" fmla="*/ 0 h 2410587"/>
                <a:gd name="connsiteX3" fmla="*/ 4325425 w 4325425"/>
                <a:gd name="connsiteY3" fmla="*/ 756084 h 2410587"/>
                <a:gd name="connsiteX4" fmla="*/ 4325425 w 4325425"/>
                <a:gd name="connsiteY4" fmla="*/ 756084 h 2410587"/>
                <a:gd name="connsiteX5" fmla="*/ 3569341 w 4325425"/>
                <a:gd name="connsiteY5" fmla="*/ 1512168 h 2410587"/>
                <a:gd name="connsiteX6" fmla="*/ 833037 w 4325425"/>
                <a:gd name="connsiteY6" fmla="*/ 1512168 h 2410587"/>
                <a:gd name="connsiteX7" fmla="*/ 55248 w 4325425"/>
                <a:gd name="connsiteY7" fmla="*/ 2410587 h 2410587"/>
                <a:gd name="connsiteX8" fmla="*/ 76953 w 4325425"/>
                <a:gd name="connsiteY8" fmla="*/ 756084 h 2410587"/>
                <a:gd name="connsiteX0" fmla="*/ 76954 w 4325426"/>
                <a:gd name="connsiteY0" fmla="*/ 756084 h 2713188"/>
                <a:gd name="connsiteX1" fmla="*/ 833038 w 4325426"/>
                <a:gd name="connsiteY1" fmla="*/ 0 h 2713188"/>
                <a:gd name="connsiteX2" fmla="*/ 3569342 w 4325426"/>
                <a:gd name="connsiteY2" fmla="*/ 0 h 2713188"/>
                <a:gd name="connsiteX3" fmla="*/ 4325426 w 4325426"/>
                <a:gd name="connsiteY3" fmla="*/ 756084 h 2713188"/>
                <a:gd name="connsiteX4" fmla="*/ 4325426 w 4325426"/>
                <a:gd name="connsiteY4" fmla="*/ 756084 h 2713188"/>
                <a:gd name="connsiteX5" fmla="*/ 3569342 w 4325426"/>
                <a:gd name="connsiteY5" fmla="*/ 1512168 h 2713188"/>
                <a:gd name="connsiteX6" fmla="*/ 833038 w 4325426"/>
                <a:gd name="connsiteY6" fmla="*/ 1512168 h 2713188"/>
                <a:gd name="connsiteX7" fmla="*/ 55249 w 4325426"/>
                <a:gd name="connsiteY7" fmla="*/ 2713188 h 2713188"/>
                <a:gd name="connsiteX8" fmla="*/ 76954 w 4325426"/>
                <a:gd name="connsiteY8" fmla="*/ 756084 h 271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5426" h="2713188">
                  <a:moveTo>
                    <a:pt x="76954" y="756084"/>
                  </a:moveTo>
                  <a:cubicBezTo>
                    <a:pt x="206586" y="303886"/>
                    <a:pt x="415464" y="0"/>
                    <a:pt x="833038" y="0"/>
                  </a:cubicBezTo>
                  <a:lnTo>
                    <a:pt x="3569342" y="0"/>
                  </a:lnTo>
                  <a:cubicBezTo>
                    <a:pt x="3986916" y="0"/>
                    <a:pt x="4325426" y="338510"/>
                    <a:pt x="4325426" y="756084"/>
                  </a:cubicBezTo>
                  <a:lnTo>
                    <a:pt x="4325426" y="756084"/>
                  </a:lnTo>
                  <a:cubicBezTo>
                    <a:pt x="4325426" y="1173658"/>
                    <a:pt x="3986916" y="1512168"/>
                    <a:pt x="3569342" y="1512168"/>
                  </a:cubicBezTo>
                  <a:lnTo>
                    <a:pt x="833038" y="1512168"/>
                  </a:lnTo>
                  <a:cubicBezTo>
                    <a:pt x="290559" y="1484577"/>
                    <a:pt x="48259" y="2689573"/>
                    <a:pt x="55249" y="2713188"/>
                  </a:cubicBezTo>
                  <a:cubicBezTo>
                    <a:pt x="11034" y="2573541"/>
                    <a:pt x="-52678" y="1208282"/>
                    <a:pt x="76954" y="756084"/>
                  </a:cubicBezTo>
                  <a:close/>
                </a:path>
              </a:pathLst>
            </a:custGeom>
            <a:gradFill flip="none" rotWithShape="1">
              <a:gsLst>
                <a:gs pos="100000">
                  <a:srgbClr val="E97A08"/>
                </a:gs>
                <a:gs pos="0">
                  <a:srgbClr val="F79646">
                    <a:lumMod val="75000"/>
                  </a:srgbClr>
                </a:gs>
                <a:gs pos="81000">
                  <a:srgbClr val="D8C430"/>
                </a:gs>
                <a:gs pos="50000">
                  <a:srgbClr val="F6BB00"/>
                </a:gs>
                <a:gs pos="25000">
                  <a:srgbClr val="FFC000"/>
                </a:gs>
              </a:gsLst>
              <a:lin ang="0" scaled="1"/>
              <a:tileRect/>
            </a:gradFill>
            <a:ln w="25400" cap="flat" cmpd="sng" algn="ctr">
              <a:noFill/>
              <a:prstDash val="solid"/>
            </a:ln>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10" name="Oval 65"/>
            <p:cNvSpPr>
              <a:spLocks noChangeArrowheads="1"/>
            </p:cNvSpPr>
            <p:nvPr/>
          </p:nvSpPr>
          <p:spPr bwMode="auto">
            <a:xfrm>
              <a:off x="10006079" y="1933277"/>
              <a:ext cx="1125371" cy="232976"/>
            </a:xfrm>
            <a:prstGeom prst="ellipse">
              <a:avLst/>
            </a:prstGeom>
            <a:gradFill rotWithShape="1">
              <a:gsLst>
                <a:gs pos="0">
                  <a:sysClr val="windowText" lastClr="000000">
                    <a:lumMod val="75000"/>
                    <a:lumOff val="25000"/>
                  </a:sysClr>
                </a:gs>
                <a:gs pos="100000">
                  <a:srgbClr val="EEECE1">
                    <a:alpha val="0"/>
                  </a:srgbClr>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zh-CN" altLang="en-US" sz="1600" kern="0">
                <a:solidFill>
                  <a:sysClr val="windowText" lastClr="000000"/>
                </a:solidFill>
                <a:latin typeface="Arial" pitchFamily="34" charset="0"/>
                <a:ea typeface="宋体"/>
              </a:endParaRPr>
            </a:p>
          </p:txBody>
        </p:sp>
        <p:sp>
          <p:nvSpPr>
            <p:cNvPr id="11" name="圆角矩形 2"/>
            <p:cNvSpPr/>
            <p:nvPr/>
          </p:nvSpPr>
          <p:spPr>
            <a:xfrm flipH="1">
              <a:off x="8076292" y="-820443"/>
              <a:ext cx="2554091" cy="1384310"/>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 name="connsiteX0" fmla="*/ 102626 w 4351098"/>
                <a:gd name="connsiteY0" fmla="*/ 756084 h 2261022"/>
                <a:gd name="connsiteX1" fmla="*/ 858710 w 4351098"/>
                <a:gd name="connsiteY1" fmla="*/ 0 h 2261022"/>
                <a:gd name="connsiteX2" fmla="*/ 3595014 w 4351098"/>
                <a:gd name="connsiteY2" fmla="*/ 0 h 2261022"/>
                <a:gd name="connsiteX3" fmla="*/ 4351098 w 4351098"/>
                <a:gd name="connsiteY3" fmla="*/ 756084 h 2261022"/>
                <a:gd name="connsiteX4" fmla="*/ 4351098 w 4351098"/>
                <a:gd name="connsiteY4" fmla="*/ 756084 h 2261022"/>
                <a:gd name="connsiteX5" fmla="*/ 3595014 w 4351098"/>
                <a:gd name="connsiteY5" fmla="*/ 1512168 h 2261022"/>
                <a:gd name="connsiteX6" fmla="*/ 858710 w 4351098"/>
                <a:gd name="connsiteY6" fmla="*/ 1512168 h 2261022"/>
                <a:gd name="connsiteX7" fmla="*/ 88629 w 4351098"/>
                <a:gd name="connsiteY7" fmla="*/ 2261022 h 2261022"/>
                <a:gd name="connsiteX8" fmla="*/ 102626 w 4351098"/>
                <a:gd name="connsiteY8" fmla="*/ 756084 h 22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1098" h="2261022">
                  <a:moveTo>
                    <a:pt x="102626" y="756084"/>
                  </a:moveTo>
                  <a:cubicBezTo>
                    <a:pt x="230973" y="379247"/>
                    <a:pt x="441136" y="0"/>
                    <a:pt x="858710" y="0"/>
                  </a:cubicBezTo>
                  <a:lnTo>
                    <a:pt x="3595014" y="0"/>
                  </a:lnTo>
                  <a:cubicBezTo>
                    <a:pt x="4012588" y="0"/>
                    <a:pt x="4351098" y="338510"/>
                    <a:pt x="4351098" y="756084"/>
                  </a:cubicBezTo>
                  <a:lnTo>
                    <a:pt x="4351098" y="756084"/>
                  </a:lnTo>
                  <a:cubicBezTo>
                    <a:pt x="4351098" y="1173658"/>
                    <a:pt x="4012588" y="1512168"/>
                    <a:pt x="3595014" y="1512168"/>
                  </a:cubicBezTo>
                  <a:lnTo>
                    <a:pt x="858710" y="1512168"/>
                  </a:lnTo>
                  <a:cubicBezTo>
                    <a:pt x="316231" y="1484577"/>
                    <a:pt x="81639" y="2237407"/>
                    <a:pt x="88629" y="2261022"/>
                  </a:cubicBezTo>
                  <a:cubicBezTo>
                    <a:pt x="-37385" y="2135008"/>
                    <a:pt x="-25721" y="1132921"/>
                    <a:pt x="102626" y="756084"/>
                  </a:cubicBezTo>
                  <a:close/>
                </a:path>
              </a:pathLst>
            </a:custGeom>
            <a:gradFill flip="none" rotWithShape="1">
              <a:gsLst>
                <a:gs pos="29000">
                  <a:srgbClr val="0088EE"/>
                </a:gs>
                <a:gs pos="81000">
                  <a:srgbClr val="0072C8"/>
                </a:gs>
                <a:gs pos="0">
                  <a:srgbClr val="00B0F0">
                    <a:shade val="67500"/>
                    <a:satMod val="115000"/>
                    <a:alpha val="67000"/>
                  </a:srgbClr>
                </a:gs>
                <a:gs pos="100000">
                  <a:srgbClr val="00B0F0">
                    <a:shade val="100000"/>
                    <a:satMod val="115000"/>
                    <a:alpha val="59000"/>
                  </a:srgbClr>
                </a:gs>
              </a:gsLst>
              <a:lin ang="0" scaled="1"/>
              <a:tileRect/>
            </a:gradFill>
            <a:ln w="25400" cap="flat" cmpd="sng" algn="ctr">
              <a:noFill/>
              <a:prstDash val="solid"/>
            </a:ln>
            <a:effectLst>
              <a:outerShdw blurRad="228600" dist="63500" dir="5400000" algn="t" rotWithShape="0">
                <a:prstClr val="black">
                  <a:alpha val="40000"/>
                </a:prstClr>
              </a:outerShdw>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12" name="圆角矩形 2"/>
            <p:cNvSpPr/>
            <p:nvPr/>
          </p:nvSpPr>
          <p:spPr>
            <a:xfrm flipH="1">
              <a:off x="8076292" y="-889524"/>
              <a:ext cx="2539194" cy="1475063"/>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 name="connsiteX0" fmla="*/ 23866 w 4272338"/>
                <a:gd name="connsiteY0" fmla="*/ 756084 h 2261022"/>
                <a:gd name="connsiteX1" fmla="*/ 779950 w 4272338"/>
                <a:gd name="connsiteY1" fmla="*/ 0 h 2261022"/>
                <a:gd name="connsiteX2" fmla="*/ 3516254 w 4272338"/>
                <a:gd name="connsiteY2" fmla="*/ 0 h 2261022"/>
                <a:gd name="connsiteX3" fmla="*/ 4272338 w 4272338"/>
                <a:gd name="connsiteY3" fmla="*/ 756084 h 2261022"/>
                <a:gd name="connsiteX4" fmla="*/ 4272338 w 4272338"/>
                <a:gd name="connsiteY4" fmla="*/ 756084 h 2261022"/>
                <a:gd name="connsiteX5" fmla="*/ 3516254 w 4272338"/>
                <a:gd name="connsiteY5" fmla="*/ 1512168 h 2261022"/>
                <a:gd name="connsiteX6" fmla="*/ 779950 w 4272338"/>
                <a:gd name="connsiteY6" fmla="*/ 1512168 h 2261022"/>
                <a:gd name="connsiteX7" fmla="*/ 28623 w 4272338"/>
                <a:gd name="connsiteY7" fmla="*/ 2261022 h 2261022"/>
                <a:gd name="connsiteX8" fmla="*/ 23866 w 4272338"/>
                <a:gd name="connsiteY8" fmla="*/ 756084 h 2261022"/>
                <a:gd name="connsiteX0" fmla="*/ 65222 w 4313694"/>
                <a:gd name="connsiteY0" fmla="*/ 756084 h 2397356"/>
                <a:gd name="connsiteX1" fmla="*/ 821306 w 4313694"/>
                <a:gd name="connsiteY1" fmla="*/ 0 h 2397356"/>
                <a:gd name="connsiteX2" fmla="*/ 3557610 w 4313694"/>
                <a:gd name="connsiteY2" fmla="*/ 0 h 2397356"/>
                <a:gd name="connsiteX3" fmla="*/ 4313694 w 4313694"/>
                <a:gd name="connsiteY3" fmla="*/ 756084 h 2397356"/>
                <a:gd name="connsiteX4" fmla="*/ 4313694 w 4313694"/>
                <a:gd name="connsiteY4" fmla="*/ 756084 h 2397356"/>
                <a:gd name="connsiteX5" fmla="*/ 3557610 w 4313694"/>
                <a:gd name="connsiteY5" fmla="*/ 1512168 h 2397356"/>
                <a:gd name="connsiteX6" fmla="*/ 821306 w 4313694"/>
                <a:gd name="connsiteY6" fmla="*/ 1512168 h 2397356"/>
                <a:gd name="connsiteX7" fmla="*/ 69978 w 4313694"/>
                <a:gd name="connsiteY7" fmla="*/ 2397356 h 2397356"/>
                <a:gd name="connsiteX8" fmla="*/ 65222 w 4313694"/>
                <a:gd name="connsiteY8" fmla="*/ 756084 h 2397356"/>
                <a:gd name="connsiteX0" fmla="*/ 76953 w 4325425"/>
                <a:gd name="connsiteY0" fmla="*/ 756084 h 2410587"/>
                <a:gd name="connsiteX1" fmla="*/ 833037 w 4325425"/>
                <a:gd name="connsiteY1" fmla="*/ 0 h 2410587"/>
                <a:gd name="connsiteX2" fmla="*/ 3569341 w 4325425"/>
                <a:gd name="connsiteY2" fmla="*/ 0 h 2410587"/>
                <a:gd name="connsiteX3" fmla="*/ 4325425 w 4325425"/>
                <a:gd name="connsiteY3" fmla="*/ 756084 h 2410587"/>
                <a:gd name="connsiteX4" fmla="*/ 4325425 w 4325425"/>
                <a:gd name="connsiteY4" fmla="*/ 756084 h 2410587"/>
                <a:gd name="connsiteX5" fmla="*/ 3569341 w 4325425"/>
                <a:gd name="connsiteY5" fmla="*/ 1512168 h 2410587"/>
                <a:gd name="connsiteX6" fmla="*/ 833037 w 4325425"/>
                <a:gd name="connsiteY6" fmla="*/ 1512168 h 2410587"/>
                <a:gd name="connsiteX7" fmla="*/ 55248 w 4325425"/>
                <a:gd name="connsiteY7" fmla="*/ 2410587 h 2410587"/>
                <a:gd name="connsiteX8" fmla="*/ 76953 w 4325425"/>
                <a:gd name="connsiteY8" fmla="*/ 756084 h 241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5425" h="2410587">
                  <a:moveTo>
                    <a:pt x="76953" y="756084"/>
                  </a:moveTo>
                  <a:cubicBezTo>
                    <a:pt x="206584" y="354320"/>
                    <a:pt x="415463" y="0"/>
                    <a:pt x="833037" y="0"/>
                  </a:cubicBezTo>
                  <a:lnTo>
                    <a:pt x="3569341" y="0"/>
                  </a:lnTo>
                  <a:cubicBezTo>
                    <a:pt x="3986915" y="0"/>
                    <a:pt x="4325425" y="338510"/>
                    <a:pt x="4325425" y="756084"/>
                  </a:cubicBezTo>
                  <a:lnTo>
                    <a:pt x="4325425" y="756084"/>
                  </a:lnTo>
                  <a:cubicBezTo>
                    <a:pt x="4325425" y="1173658"/>
                    <a:pt x="3986915" y="1512168"/>
                    <a:pt x="3569341" y="1512168"/>
                  </a:cubicBezTo>
                  <a:lnTo>
                    <a:pt x="833037" y="1512168"/>
                  </a:lnTo>
                  <a:cubicBezTo>
                    <a:pt x="290558" y="1484577"/>
                    <a:pt x="48258" y="2386972"/>
                    <a:pt x="55248" y="2410587"/>
                  </a:cubicBezTo>
                  <a:cubicBezTo>
                    <a:pt x="11033" y="2270940"/>
                    <a:pt x="-52678" y="1157848"/>
                    <a:pt x="76953" y="756084"/>
                  </a:cubicBezTo>
                  <a:close/>
                </a:path>
              </a:pathLst>
            </a:custGeom>
            <a:gradFill flip="none" rotWithShape="1">
              <a:gsLst>
                <a:gs pos="0">
                  <a:srgbClr val="00B0F0">
                    <a:shade val="30000"/>
                    <a:satMod val="115000"/>
                  </a:srgbClr>
                </a:gs>
                <a:gs pos="100000">
                  <a:srgbClr val="0090CC"/>
                </a:gs>
                <a:gs pos="50000">
                  <a:srgbClr val="00B0F0">
                    <a:shade val="67500"/>
                    <a:satMod val="115000"/>
                  </a:srgbClr>
                </a:gs>
                <a:gs pos="25000">
                  <a:srgbClr val="00B1F6"/>
                </a:gs>
                <a:gs pos="78000">
                  <a:srgbClr val="00B0F0">
                    <a:shade val="100000"/>
                    <a:satMod val="115000"/>
                  </a:srgbClr>
                </a:gs>
              </a:gsLst>
              <a:lin ang="0" scaled="1"/>
              <a:tileRect/>
            </a:gradFill>
            <a:ln w="25400" cap="flat" cmpd="sng" algn="ctr">
              <a:noFill/>
              <a:prstDash val="solid"/>
            </a:ln>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13" name="圆角矩形 2"/>
            <p:cNvSpPr/>
            <p:nvPr/>
          </p:nvSpPr>
          <p:spPr>
            <a:xfrm>
              <a:off x="10580276" y="-128289"/>
              <a:ext cx="2608260" cy="1351802"/>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 name="connsiteX0" fmla="*/ 113796 w 4362268"/>
                <a:gd name="connsiteY0" fmla="*/ 756084 h 2261022"/>
                <a:gd name="connsiteX1" fmla="*/ 869880 w 4362268"/>
                <a:gd name="connsiteY1" fmla="*/ 0 h 2261022"/>
                <a:gd name="connsiteX2" fmla="*/ 3606184 w 4362268"/>
                <a:gd name="connsiteY2" fmla="*/ 0 h 2261022"/>
                <a:gd name="connsiteX3" fmla="*/ 4362268 w 4362268"/>
                <a:gd name="connsiteY3" fmla="*/ 756084 h 2261022"/>
                <a:gd name="connsiteX4" fmla="*/ 4362268 w 4362268"/>
                <a:gd name="connsiteY4" fmla="*/ 756084 h 2261022"/>
                <a:gd name="connsiteX5" fmla="*/ 3606184 w 4362268"/>
                <a:gd name="connsiteY5" fmla="*/ 1512168 h 2261022"/>
                <a:gd name="connsiteX6" fmla="*/ 869880 w 4362268"/>
                <a:gd name="connsiteY6" fmla="*/ 1512168 h 2261022"/>
                <a:gd name="connsiteX7" fmla="*/ 81731 w 4362268"/>
                <a:gd name="connsiteY7" fmla="*/ 2261022 h 2261022"/>
                <a:gd name="connsiteX8" fmla="*/ 113796 w 4362268"/>
                <a:gd name="connsiteY8" fmla="*/ 756084 h 22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62268" h="2261022">
                  <a:moveTo>
                    <a:pt x="113796" y="756084"/>
                  </a:moveTo>
                  <a:cubicBezTo>
                    <a:pt x="245154" y="379247"/>
                    <a:pt x="452306" y="0"/>
                    <a:pt x="869880" y="0"/>
                  </a:cubicBezTo>
                  <a:lnTo>
                    <a:pt x="3606184" y="0"/>
                  </a:lnTo>
                  <a:cubicBezTo>
                    <a:pt x="4023758" y="0"/>
                    <a:pt x="4362268" y="338510"/>
                    <a:pt x="4362268" y="756084"/>
                  </a:cubicBezTo>
                  <a:lnTo>
                    <a:pt x="4362268" y="756084"/>
                  </a:lnTo>
                  <a:cubicBezTo>
                    <a:pt x="4362268" y="1173658"/>
                    <a:pt x="4023758" y="1512168"/>
                    <a:pt x="3606184" y="1512168"/>
                  </a:cubicBezTo>
                  <a:lnTo>
                    <a:pt x="869880" y="1512168"/>
                  </a:lnTo>
                  <a:cubicBezTo>
                    <a:pt x="327401" y="1484577"/>
                    <a:pt x="74741" y="2237407"/>
                    <a:pt x="81731" y="2261022"/>
                  </a:cubicBezTo>
                  <a:cubicBezTo>
                    <a:pt x="-44283" y="2135008"/>
                    <a:pt x="-17562" y="1132921"/>
                    <a:pt x="113796" y="756084"/>
                  </a:cubicBezTo>
                  <a:close/>
                </a:path>
              </a:pathLst>
            </a:custGeom>
            <a:gradFill flip="none" rotWithShape="1">
              <a:gsLst>
                <a:gs pos="29000">
                  <a:sysClr val="window" lastClr="FFFFFF">
                    <a:lumMod val="50000"/>
                  </a:sysClr>
                </a:gs>
                <a:gs pos="81000">
                  <a:sysClr val="windowText" lastClr="000000">
                    <a:lumMod val="50000"/>
                    <a:lumOff val="50000"/>
                  </a:sysClr>
                </a:gs>
                <a:gs pos="0">
                  <a:sysClr val="window" lastClr="FFFFFF">
                    <a:lumMod val="85000"/>
                  </a:sysClr>
                </a:gs>
                <a:gs pos="100000">
                  <a:sysClr val="window" lastClr="FFFFFF">
                    <a:lumMod val="75000"/>
                  </a:sysClr>
                </a:gs>
              </a:gsLst>
              <a:lin ang="0" scaled="1"/>
              <a:tileRect/>
            </a:gradFill>
            <a:ln w="25400" cap="flat" cmpd="sng" algn="ctr">
              <a:noFill/>
              <a:prstDash val="solid"/>
            </a:ln>
            <a:effectLst>
              <a:outerShdw blurRad="228600" dist="63500" dir="5400000" algn="t" rotWithShape="0">
                <a:prstClr val="black">
                  <a:alpha val="40000"/>
                </a:prstClr>
              </a:outerShdw>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17" name="圆角矩形 2"/>
            <p:cNvSpPr/>
            <p:nvPr/>
          </p:nvSpPr>
          <p:spPr>
            <a:xfrm>
              <a:off x="10593818" y="-196014"/>
              <a:ext cx="2594718" cy="1422237"/>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 name="connsiteX0" fmla="*/ 23866 w 4272338"/>
                <a:gd name="connsiteY0" fmla="*/ 756084 h 2261022"/>
                <a:gd name="connsiteX1" fmla="*/ 779950 w 4272338"/>
                <a:gd name="connsiteY1" fmla="*/ 0 h 2261022"/>
                <a:gd name="connsiteX2" fmla="*/ 3516254 w 4272338"/>
                <a:gd name="connsiteY2" fmla="*/ 0 h 2261022"/>
                <a:gd name="connsiteX3" fmla="*/ 4272338 w 4272338"/>
                <a:gd name="connsiteY3" fmla="*/ 756084 h 2261022"/>
                <a:gd name="connsiteX4" fmla="*/ 4272338 w 4272338"/>
                <a:gd name="connsiteY4" fmla="*/ 756084 h 2261022"/>
                <a:gd name="connsiteX5" fmla="*/ 3516254 w 4272338"/>
                <a:gd name="connsiteY5" fmla="*/ 1512168 h 2261022"/>
                <a:gd name="connsiteX6" fmla="*/ 779950 w 4272338"/>
                <a:gd name="connsiteY6" fmla="*/ 1512168 h 2261022"/>
                <a:gd name="connsiteX7" fmla="*/ 28623 w 4272338"/>
                <a:gd name="connsiteY7" fmla="*/ 2261022 h 2261022"/>
                <a:gd name="connsiteX8" fmla="*/ 23866 w 4272338"/>
                <a:gd name="connsiteY8" fmla="*/ 756084 h 2261022"/>
                <a:gd name="connsiteX0" fmla="*/ 65222 w 4313694"/>
                <a:gd name="connsiteY0" fmla="*/ 756084 h 2397356"/>
                <a:gd name="connsiteX1" fmla="*/ 821306 w 4313694"/>
                <a:gd name="connsiteY1" fmla="*/ 0 h 2397356"/>
                <a:gd name="connsiteX2" fmla="*/ 3557610 w 4313694"/>
                <a:gd name="connsiteY2" fmla="*/ 0 h 2397356"/>
                <a:gd name="connsiteX3" fmla="*/ 4313694 w 4313694"/>
                <a:gd name="connsiteY3" fmla="*/ 756084 h 2397356"/>
                <a:gd name="connsiteX4" fmla="*/ 4313694 w 4313694"/>
                <a:gd name="connsiteY4" fmla="*/ 756084 h 2397356"/>
                <a:gd name="connsiteX5" fmla="*/ 3557610 w 4313694"/>
                <a:gd name="connsiteY5" fmla="*/ 1512168 h 2397356"/>
                <a:gd name="connsiteX6" fmla="*/ 821306 w 4313694"/>
                <a:gd name="connsiteY6" fmla="*/ 1512168 h 2397356"/>
                <a:gd name="connsiteX7" fmla="*/ 69978 w 4313694"/>
                <a:gd name="connsiteY7" fmla="*/ 2397356 h 2397356"/>
                <a:gd name="connsiteX8" fmla="*/ 65222 w 4313694"/>
                <a:gd name="connsiteY8" fmla="*/ 756084 h 2397356"/>
                <a:gd name="connsiteX0" fmla="*/ 92290 w 4340762"/>
                <a:gd name="connsiteY0" fmla="*/ 756084 h 2378945"/>
                <a:gd name="connsiteX1" fmla="*/ 848374 w 4340762"/>
                <a:gd name="connsiteY1" fmla="*/ 0 h 2378945"/>
                <a:gd name="connsiteX2" fmla="*/ 3584678 w 4340762"/>
                <a:gd name="connsiteY2" fmla="*/ 0 h 2378945"/>
                <a:gd name="connsiteX3" fmla="*/ 4340762 w 4340762"/>
                <a:gd name="connsiteY3" fmla="*/ 756084 h 2378945"/>
                <a:gd name="connsiteX4" fmla="*/ 4340762 w 4340762"/>
                <a:gd name="connsiteY4" fmla="*/ 756084 h 2378945"/>
                <a:gd name="connsiteX5" fmla="*/ 3584678 w 4340762"/>
                <a:gd name="connsiteY5" fmla="*/ 1512168 h 2378945"/>
                <a:gd name="connsiteX6" fmla="*/ 848374 w 4340762"/>
                <a:gd name="connsiteY6" fmla="*/ 1512168 h 2378945"/>
                <a:gd name="connsiteX7" fmla="*/ 41813 w 4340762"/>
                <a:gd name="connsiteY7" fmla="*/ 2378945 h 2378945"/>
                <a:gd name="connsiteX8" fmla="*/ 92290 w 4340762"/>
                <a:gd name="connsiteY8" fmla="*/ 756084 h 2378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0762" h="2378945">
                  <a:moveTo>
                    <a:pt x="92290" y="756084"/>
                  </a:moveTo>
                  <a:cubicBezTo>
                    <a:pt x="226717" y="359593"/>
                    <a:pt x="430800" y="0"/>
                    <a:pt x="848374" y="0"/>
                  </a:cubicBezTo>
                  <a:lnTo>
                    <a:pt x="3584678" y="0"/>
                  </a:lnTo>
                  <a:cubicBezTo>
                    <a:pt x="4002252" y="0"/>
                    <a:pt x="4340762" y="338510"/>
                    <a:pt x="4340762" y="756084"/>
                  </a:cubicBezTo>
                  <a:lnTo>
                    <a:pt x="4340762" y="756084"/>
                  </a:lnTo>
                  <a:cubicBezTo>
                    <a:pt x="4340762" y="1173658"/>
                    <a:pt x="4002252" y="1512168"/>
                    <a:pt x="3584678" y="1512168"/>
                  </a:cubicBezTo>
                  <a:lnTo>
                    <a:pt x="848374" y="1512168"/>
                  </a:lnTo>
                  <a:cubicBezTo>
                    <a:pt x="305895" y="1484577"/>
                    <a:pt x="34823" y="2355330"/>
                    <a:pt x="41813" y="2378945"/>
                  </a:cubicBezTo>
                  <a:cubicBezTo>
                    <a:pt x="-2402" y="2239298"/>
                    <a:pt x="-42137" y="1152575"/>
                    <a:pt x="92290" y="756084"/>
                  </a:cubicBezTo>
                  <a:close/>
                </a:path>
              </a:pathLst>
            </a:custGeom>
            <a:gradFill flip="none" rotWithShape="1">
              <a:gsLst>
                <a:gs pos="0">
                  <a:sysClr val="windowText" lastClr="000000">
                    <a:lumMod val="75000"/>
                    <a:lumOff val="25000"/>
                  </a:sysClr>
                </a:gs>
                <a:gs pos="100000">
                  <a:srgbClr val="494949"/>
                </a:gs>
                <a:gs pos="52000">
                  <a:sysClr val="windowText" lastClr="000000">
                    <a:lumMod val="75000"/>
                    <a:lumOff val="25000"/>
                  </a:sysClr>
                </a:gs>
                <a:gs pos="77000">
                  <a:srgbClr val="717171"/>
                </a:gs>
                <a:gs pos="25000">
                  <a:sysClr val="windowText" lastClr="000000">
                    <a:lumMod val="50000"/>
                    <a:lumOff val="50000"/>
                  </a:sysClr>
                </a:gs>
              </a:gsLst>
              <a:lin ang="0" scaled="1"/>
              <a:tileRect/>
            </a:gradFill>
            <a:ln w="25400" cap="flat" cmpd="sng" algn="ctr">
              <a:noFill/>
              <a:prstDash val="solid"/>
            </a:ln>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18" name="圆角矩形 2"/>
            <p:cNvSpPr/>
            <p:nvPr/>
          </p:nvSpPr>
          <p:spPr>
            <a:xfrm>
              <a:off x="10614132" y="-1331095"/>
              <a:ext cx="2681389" cy="1540080"/>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7316" h="2261022">
                  <a:moveTo>
                    <a:pt x="58844" y="756084"/>
                  </a:moveTo>
                  <a:cubicBezTo>
                    <a:pt x="84312" y="379247"/>
                    <a:pt x="397354" y="0"/>
                    <a:pt x="814928" y="0"/>
                  </a:cubicBezTo>
                  <a:lnTo>
                    <a:pt x="3551232" y="0"/>
                  </a:lnTo>
                  <a:cubicBezTo>
                    <a:pt x="3968806" y="0"/>
                    <a:pt x="4307316" y="338510"/>
                    <a:pt x="4307316" y="756084"/>
                  </a:cubicBezTo>
                  <a:lnTo>
                    <a:pt x="4307316" y="756084"/>
                  </a:lnTo>
                  <a:cubicBezTo>
                    <a:pt x="4307316" y="1173658"/>
                    <a:pt x="3968806" y="1512168"/>
                    <a:pt x="3551232" y="1512168"/>
                  </a:cubicBezTo>
                  <a:lnTo>
                    <a:pt x="814928" y="1512168"/>
                  </a:lnTo>
                  <a:cubicBezTo>
                    <a:pt x="272449" y="1484577"/>
                    <a:pt x="56611" y="2237407"/>
                    <a:pt x="63601" y="2261022"/>
                  </a:cubicBezTo>
                  <a:cubicBezTo>
                    <a:pt x="-62413" y="2135008"/>
                    <a:pt x="33376" y="1132921"/>
                    <a:pt x="58844" y="756084"/>
                  </a:cubicBezTo>
                  <a:close/>
                </a:path>
              </a:pathLst>
            </a:custGeom>
            <a:gradFill flip="none" rotWithShape="1">
              <a:gsLst>
                <a:gs pos="29000">
                  <a:srgbClr val="559A16"/>
                </a:gs>
                <a:gs pos="81000">
                  <a:srgbClr val="559A16"/>
                </a:gs>
                <a:gs pos="0">
                  <a:srgbClr val="CBEC78"/>
                </a:gs>
                <a:gs pos="100000">
                  <a:srgbClr val="CBEC78"/>
                </a:gs>
              </a:gsLst>
              <a:lin ang="0" scaled="1"/>
              <a:tileRect/>
            </a:gradFill>
            <a:ln w="25400" cap="flat" cmpd="sng" algn="ctr">
              <a:noFill/>
              <a:prstDash val="solid"/>
            </a:ln>
            <a:effectLst>
              <a:outerShdw blurRad="228600" dist="63500" dir="5400000" algn="t" rotWithShape="0">
                <a:prstClr val="black">
                  <a:alpha val="40000"/>
                </a:prstClr>
              </a:outerShdw>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19" name="圆角矩形 2"/>
            <p:cNvSpPr/>
            <p:nvPr/>
          </p:nvSpPr>
          <p:spPr>
            <a:xfrm>
              <a:off x="10599235" y="-1408301"/>
              <a:ext cx="2696286" cy="1615931"/>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 name="connsiteX0" fmla="*/ 23866 w 4272338"/>
                <a:gd name="connsiteY0" fmla="*/ 756084 h 2261022"/>
                <a:gd name="connsiteX1" fmla="*/ 779950 w 4272338"/>
                <a:gd name="connsiteY1" fmla="*/ 0 h 2261022"/>
                <a:gd name="connsiteX2" fmla="*/ 3516254 w 4272338"/>
                <a:gd name="connsiteY2" fmla="*/ 0 h 2261022"/>
                <a:gd name="connsiteX3" fmla="*/ 4272338 w 4272338"/>
                <a:gd name="connsiteY3" fmla="*/ 756084 h 2261022"/>
                <a:gd name="connsiteX4" fmla="*/ 4272338 w 4272338"/>
                <a:gd name="connsiteY4" fmla="*/ 756084 h 2261022"/>
                <a:gd name="connsiteX5" fmla="*/ 3516254 w 4272338"/>
                <a:gd name="connsiteY5" fmla="*/ 1512168 h 2261022"/>
                <a:gd name="connsiteX6" fmla="*/ 779950 w 4272338"/>
                <a:gd name="connsiteY6" fmla="*/ 1512168 h 2261022"/>
                <a:gd name="connsiteX7" fmla="*/ 28623 w 4272338"/>
                <a:gd name="connsiteY7" fmla="*/ 2261022 h 2261022"/>
                <a:gd name="connsiteX8" fmla="*/ 23866 w 4272338"/>
                <a:gd name="connsiteY8" fmla="*/ 756084 h 2261022"/>
                <a:gd name="connsiteX0" fmla="*/ 65222 w 4313694"/>
                <a:gd name="connsiteY0" fmla="*/ 756084 h 2397356"/>
                <a:gd name="connsiteX1" fmla="*/ 821306 w 4313694"/>
                <a:gd name="connsiteY1" fmla="*/ 0 h 2397356"/>
                <a:gd name="connsiteX2" fmla="*/ 3557610 w 4313694"/>
                <a:gd name="connsiteY2" fmla="*/ 0 h 2397356"/>
                <a:gd name="connsiteX3" fmla="*/ 4313694 w 4313694"/>
                <a:gd name="connsiteY3" fmla="*/ 756084 h 2397356"/>
                <a:gd name="connsiteX4" fmla="*/ 4313694 w 4313694"/>
                <a:gd name="connsiteY4" fmla="*/ 756084 h 2397356"/>
                <a:gd name="connsiteX5" fmla="*/ 3557610 w 4313694"/>
                <a:gd name="connsiteY5" fmla="*/ 1512168 h 2397356"/>
                <a:gd name="connsiteX6" fmla="*/ 821306 w 4313694"/>
                <a:gd name="connsiteY6" fmla="*/ 1512168 h 2397356"/>
                <a:gd name="connsiteX7" fmla="*/ 69978 w 4313694"/>
                <a:gd name="connsiteY7" fmla="*/ 2397356 h 2397356"/>
                <a:gd name="connsiteX8" fmla="*/ 65222 w 4313694"/>
                <a:gd name="connsiteY8" fmla="*/ 756084 h 2397356"/>
                <a:gd name="connsiteX0" fmla="*/ 81568 w 4330040"/>
                <a:gd name="connsiteY0" fmla="*/ 756084 h 2373557"/>
                <a:gd name="connsiteX1" fmla="*/ 837652 w 4330040"/>
                <a:gd name="connsiteY1" fmla="*/ 0 h 2373557"/>
                <a:gd name="connsiteX2" fmla="*/ 3573956 w 4330040"/>
                <a:gd name="connsiteY2" fmla="*/ 0 h 2373557"/>
                <a:gd name="connsiteX3" fmla="*/ 4330040 w 4330040"/>
                <a:gd name="connsiteY3" fmla="*/ 756084 h 2373557"/>
                <a:gd name="connsiteX4" fmla="*/ 4330040 w 4330040"/>
                <a:gd name="connsiteY4" fmla="*/ 756084 h 2373557"/>
                <a:gd name="connsiteX5" fmla="*/ 3573956 w 4330040"/>
                <a:gd name="connsiteY5" fmla="*/ 1512168 h 2373557"/>
                <a:gd name="connsiteX6" fmla="*/ 837652 w 4330040"/>
                <a:gd name="connsiteY6" fmla="*/ 1512168 h 2373557"/>
                <a:gd name="connsiteX7" fmla="*/ 50625 w 4330040"/>
                <a:gd name="connsiteY7" fmla="*/ 2373557 h 2373557"/>
                <a:gd name="connsiteX8" fmla="*/ 81568 w 4330040"/>
                <a:gd name="connsiteY8" fmla="*/ 756084 h 2373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0040" h="2373557">
                  <a:moveTo>
                    <a:pt x="81568" y="756084"/>
                  </a:moveTo>
                  <a:cubicBezTo>
                    <a:pt x="212739" y="360491"/>
                    <a:pt x="420078" y="0"/>
                    <a:pt x="837652" y="0"/>
                  </a:cubicBezTo>
                  <a:lnTo>
                    <a:pt x="3573956" y="0"/>
                  </a:lnTo>
                  <a:cubicBezTo>
                    <a:pt x="3991530" y="0"/>
                    <a:pt x="4330040" y="338510"/>
                    <a:pt x="4330040" y="756084"/>
                  </a:cubicBezTo>
                  <a:lnTo>
                    <a:pt x="4330040" y="756084"/>
                  </a:lnTo>
                  <a:cubicBezTo>
                    <a:pt x="4330040" y="1173658"/>
                    <a:pt x="3991530" y="1512168"/>
                    <a:pt x="3573956" y="1512168"/>
                  </a:cubicBezTo>
                  <a:lnTo>
                    <a:pt x="837652" y="1512168"/>
                  </a:lnTo>
                  <a:cubicBezTo>
                    <a:pt x="295173" y="1484577"/>
                    <a:pt x="43635" y="2349942"/>
                    <a:pt x="50625" y="2373557"/>
                  </a:cubicBezTo>
                  <a:cubicBezTo>
                    <a:pt x="6410" y="2233910"/>
                    <a:pt x="-49603" y="1151677"/>
                    <a:pt x="81568" y="756084"/>
                  </a:cubicBezTo>
                  <a:close/>
                </a:path>
              </a:pathLst>
            </a:custGeom>
            <a:gradFill flip="none" rotWithShape="1">
              <a:gsLst>
                <a:gs pos="48000">
                  <a:srgbClr val="66A818"/>
                </a:gs>
                <a:gs pos="100000">
                  <a:srgbClr val="66A818"/>
                </a:gs>
                <a:gs pos="0">
                  <a:srgbClr val="559A16"/>
                </a:gs>
                <a:gs pos="76000">
                  <a:srgbClr val="A9E020"/>
                </a:gs>
                <a:gs pos="25000">
                  <a:srgbClr val="A9E020"/>
                </a:gs>
              </a:gsLst>
              <a:lin ang="0" scaled="1"/>
              <a:tileRect/>
            </a:gradFill>
            <a:ln w="25400" cap="flat" cmpd="sng" algn="ctr">
              <a:noFill/>
              <a:prstDash val="solid"/>
            </a:ln>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21" name="矩形 20"/>
            <p:cNvSpPr/>
            <p:nvPr/>
          </p:nvSpPr>
          <p:spPr>
            <a:xfrm>
              <a:off x="10591022" y="-479685"/>
              <a:ext cx="34673" cy="2184428"/>
            </a:xfrm>
            <a:prstGeom prst="rect">
              <a:avLst/>
            </a:prstGeom>
            <a:gradFill flip="none" rotWithShape="1">
              <a:gsLst>
                <a:gs pos="0">
                  <a:sysClr val="windowText" lastClr="000000">
                    <a:lumMod val="75000"/>
                    <a:lumOff val="25000"/>
                  </a:sysClr>
                </a:gs>
                <a:gs pos="53000">
                  <a:sysClr val="windowText" lastClr="000000">
                    <a:lumMod val="75000"/>
                    <a:lumOff val="25000"/>
                  </a:sysClr>
                </a:gs>
                <a:gs pos="100000">
                  <a:sysClr val="window" lastClr="FFFFFF">
                    <a:alpha val="0"/>
                  </a:sysClr>
                </a:gs>
              </a:gsLst>
              <a:lin ang="16200000" scaled="1"/>
              <a:tileRect/>
            </a:gradFill>
            <a:ln w="25400" cap="flat" cmpd="sng" algn="ctr">
              <a:noFill/>
              <a:prstDash val="solid"/>
            </a:ln>
            <a:effectLst/>
          </p:spPr>
          <p:txBody>
            <a:bodyPr anchor="ctr"/>
            <a:lstStyle/>
            <a:p>
              <a:pPr algn="ctr" fontAlgn="auto">
                <a:spcBef>
                  <a:spcPts val="0"/>
                </a:spcBef>
                <a:spcAft>
                  <a:spcPts val="0"/>
                </a:spcAft>
                <a:defRPr/>
              </a:pPr>
              <a:endParaRPr lang="en-US" sz="1600" kern="0">
                <a:solidFill>
                  <a:sysClr val="window" lastClr="FFFFFF"/>
                </a:solidFill>
                <a:latin typeface="Calibri"/>
                <a:ea typeface="+mn-ea"/>
              </a:endParaRPr>
            </a:p>
          </p:txBody>
        </p:sp>
        <p:sp>
          <p:nvSpPr>
            <p:cNvPr id="22" name="泪滴形 21"/>
            <p:cNvSpPr/>
            <p:nvPr/>
          </p:nvSpPr>
          <p:spPr>
            <a:xfrm rot="19016959">
              <a:off x="10457040" y="1761255"/>
              <a:ext cx="274910" cy="276320"/>
            </a:xfrm>
            <a:prstGeom prst="teardrop">
              <a:avLst>
                <a:gd name="adj" fmla="val 200000"/>
              </a:avLst>
            </a:prstGeom>
            <a:gradFill flip="none" rotWithShape="1">
              <a:gsLst>
                <a:gs pos="0">
                  <a:sysClr val="windowText" lastClr="000000">
                    <a:lumMod val="65000"/>
                    <a:lumOff val="35000"/>
                    <a:shade val="30000"/>
                    <a:satMod val="115000"/>
                  </a:sysClr>
                </a:gs>
                <a:gs pos="50000">
                  <a:sysClr val="windowText" lastClr="000000">
                    <a:lumMod val="65000"/>
                    <a:lumOff val="35000"/>
                    <a:shade val="67500"/>
                    <a:satMod val="115000"/>
                  </a:sysClr>
                </a:gs>
                <a:gs pos="100000">
                  <a:sysClr val="windowText" lastClr="000000">
                    <a:lumMod val="65000"/>
                    <a:lumOff val="35000"/>
                    <a:shade val="100000"/>
                    <a:satMod val="115000"/>
                  </a:sysClr>
                </a:gs>
              </a:gsLst>
              <a:lin ang="18900000" scaled="1"/>
              <a:tileRect/>
            </a:gradFill>
            <a:ln w="25400" cap="flat" cmpd="sng" algn="ctr">
              <a:noFill/>
              <a:prstDash val="solid"/>
            </a:ln>
            <a:effectLst>
              <a:outerShdw blurRad="50800" dist="38100" dir="5400000" algn="t" rotWithShape="0">
                <a:prstClr val="black">
                  <a:alpha val="40000"/>
                </a:prstClr>
              </a:outerShdw>
            </a:effectLst>
          </p:spPr>
          <p:txBody>
            <a:bodyPr anchor="ctr"/>
            <a:lstStyle/>
            <a:p>
              <a:pPr algn="ctr" fontAlgn="auto">
                <a:spcBef>
                  <a:spcPts val="0"/>
                </a:spcBef>
                <a:spcAft>
                  <a:spcPts val="0"/>
                </a:spcAft>
                <a:defRPr/>
              </a:pPr>
              <a:endParaRPr lang="en-US" sz="1600" kern="0">
                <a:solidFill>
                  <a:sysClr val="window" lastClr="FFFFFF"/>
                </a:solidFill>
                <a:latin typeface="Calibri"/>
                <a:ea typeface="+mn-ea"/>
              </a:endParaRPr>
            </a:p>
          </p:txBody>
        </p:sp>
        <p:sp>
          <p:nvSpPr>
            <p:cNvPr id="24" name="TextBox 23"/>
            <p:cNvSpPr txBox="1"/>
            <p:nvPr/>
          </p:nvSpPr>
          <p:spPr>
            <a:xfrm>
              <a:off x="10799662" y="-1329740"/>
              <a:ext cx="888379" cy="972539"/>
            </a:xfrm>
            <a:prstGeom prst="rect">
              <a:avLst/>
            </a:prstGeom>
            <a:noFill/>
          </p:spPr>
          <p:txBody>
            <a:bodyPr>
              <a:spAutoFit/>
            </a:bodyPr>
            <a:lstStyle/>
            <a:p>
              <a:pPr fontAlgn="auto">
                <a:lnSpc>
                  <a:spcPct val="130000"/>
                </a:lnSpc>
                <a:spcBef>
                  <a:spcPts val="0"/>
                </a:spcBef>
                <a:spcAft>
                  <a:spcPts val="0"/>
                </a:spcAft>
                <a:defRPr/>
              </a:pPr>
              <a:r>
                <a:rPr lang="en-US" altLang="zh-CN" sz="4400" b="1" kern="0" dirty="0">
                  <a:solidFill>
                    <a:sysClr val="window" lastClr="FFFFFF"/>
                  </a:solidFill>
                  <a:latin typeface="Agency FB" pitchFamily="34" charset="0"/>
                  <a:ea typeface="微软雅黑" pitchFamily="34" charset="-122"/>
                  <a:cs typeface="Arial" pitchFamily="34" charset="0"/>
                </a:rPr>
                <a:t>03.</a:t>
              </a:r>
              <a:endParaRPr lang="zh-CN" altLang="en-US" sz="4400" b="1" kern="0" dirty="0">
                <a:solidFill>
                  <a:sysClr val="window" lastClr="FFFFFF"/>
                </a:solidFill>
                <a:latin typeface="Agency FB" pitchFamily="34" charset="0"/>
                <a:ea typeface="微软雅黑" pitchFamily="34" charset="-122"/>
                <a:cs typeface="Arial" pitchFamily="34" charset="0"/>
              </a:endParaRPr>
            </a:p>
          </p:txBody>
        </p:sp>
        <p:sp>
          <p:nvSpPr>
            <p:cNvPr id="27" name="TextBox 26"/>
            <p:cNvSpPr txBox="1"/>
            <p:nvPr/>
          </p:nvSpPr>
          <p:spPr>
            <a:xfrm>
              <a:off x="8157546" y="-855661"/>
              <a:ext cx="785457" cy="869596"/>
            </a:xfrm>
            <a:prstGeom prst="rect">
              <a:avLst/>
            </a:prstGeom>
            <a:noFill/>
          </p:spPr>
          <p:txBody>
            <a:bodyPr>
              <a:spAutoFit/>
            </a:bodyPr>
            <a:lstStyle/>
            <a:p>
              <a:pPr fontAlgn="auto">
                <a:lnSpc>
                  <a:spcPct val="130000"/>
                </a:lnSpc>
                <a:spcBef>
                  <a:spcPts val="0"/>
                </a:spcBef>
                <a:spcAft>
                  <a:spcPts val="0"/>
                </a:spcAft>
                <a:defRPr/>
              </a:pPr>
              <a:r>
                <a:rPr lang="en-US" altLang="zh-CN" sz="4000" b="1" kern="0" dirty="0">
                  <a:solidFill>
                    <a:sysClr val="window" lastClr="FFFFFF"/>
                  </a:solidFill>
                  <a:latin typeface="Agency FB" pitchFamily="34" charset="0"/>
                  <a:ea typeface="微软雅黑" pitchFamily="34" charset="-122"/>
                  <a:cs typeface="Arial" pitchFamily="34" charset="0"/>
                </a:rPr>
                <a:t>04</a:t>
              </a:r>
              <a:r>
                <a:rPr lang="en-US" altLang="zh-CN" sz="4400" b="1" kern="0" dirty="0">
                  <a:solidFill>
                    <a:sysClr val="window" lastClr="FFFFFF"/>
                  </a:solidFill>
                  <a:latin typeface="Agency FB" pitchFamily="34" charset="0"/>
                  <a:ea typeface="微软雅黑" pitchFamily="34" charset="-122"/>
                  <a:cs typeface="Arial" pitchFamily="34" charset="0"/>
                </a:rPr>
                <a:t>.</a:t>
              </a:r>
              <a:endParaRPr lang="zh-CN" altLang="en-US" sz="4400" b="1" kern="0" dirty="0">
                <a:solidFill>
                  <a:sysClr val="window" lastClr="FFFFFF"/>
                </a:solidFill>
                <a:latin typeface="Agency FB" pitchFamily="34" charset="0"/>
                <a:ea typeface="微软雅黑" pitchFamily="34" charset="-122"/>
                <a:cs typeface="Arial" pitchFamily="34" charset="0"/>
              </a:endParaRPr>
            </a:p>
          </p:txBody>
        </p:sp>
        <p:sp>
          <p:nvSpPr>
            <p:cNvPr id="28" name="圆角矩形 2"/>
            <p:cNvSpPr/>
            <p:nvPr/>
          </p:nvSpPr>
          <p:spPr>
            <a:xfrm flipH="1">
              <a:off x="8087126" y="-1895925"/>
              <a:ext cx="2552736" cy="1382955"/>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 name="connsiteX0" fmla="*/ 102626 w 4351098"/>
                <a:gd name="connsiteY0" fmla="*/ 756084 h 2261022"/>
                <a:gd name="connsiteX1" fmla="*/ 858710 w 4351098"/>
                <a:gd name="connsiteY1" fmla="*/ 0 h 2261022"/>
                <a:gd name="connsiteX2" fmla="*/ 3595014 w 4351098"/>
                <a:gd name="connsiteY2" fmla="*/ 0 h 2261022"/>
                <a:gd name="connsiteX3" fmla="*/ 4351098 w 4351098"/>
                <a:gd name="connsiteY3" fmla="*/ 756084 h 2261022"/>
                <a:gd name="connsiteX4" fmla="*/ 4351098 w 4351098"/>
                <a:gd name="connsiteY4" fmla="*/ 756084 h 2261022"/>
                <a:gd name="connsiteX5" fmla="*/ 3595014 w 4351098"/>
                <a:gd name="connsiteY5" fmla="*/ 1512168 h 2261022"/>
                <a:gd name="connsiteX6" fmla="*/ 858710 w 4351098"/>
                <a:gd name="connsiteY6" fmla="*/ 1512168 h 2261022"/>
                <a:gd name="connsiteX7" fmla="*/ 88629 w 4351098"/>
                <a:gd name="connsiteY7" fmla="*/ 2261022 h 2261022"/>
                <a:gd name="connsiteX8" fmla="*/ 102626 w 4351098"/>
                <a:gd name="connsiteY8" fmla="*/ 756084 h 22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1098" h="2261022">
                  <a:moveTo>
                    <a:pt x="102626" y="756084"/>
                  </a:moveTo>
                  <a:cubicBezTo>
                    <a:pt x="230973" y="379247"/>
                    <a:pt x="441136" y="0"/>
                    <a:pt x="858710" y="0"/>
                  </a:cubicBezTo>
                  <a:lnTo>
                    <a:pt x="3595014" y="0"/>
                  </a:lnTo>
                  <a:cubicBezTo>
                    <a:pt x="4012588" y="0"/>
                    <a:pt x="4351098" y="338510"/>
                    <a:pt x="4351098" y="756084"/>
                  </a:cubicBezTo>
                  <a:lnTo>
                    <a:pt x="4351098" y="756084"/>
                  </a:lnTo>
                  <a:cubicBezTo>
                    <a:pt x="4351098" y="1173658"/>
                    <a:pt x="4012588" y="1512168"/>
                    <a:pt x="3595014" y="1512168"/>
                  </a:cubicBezTo>
                  <a:lnTo>
                    <a:pt x="858710" y="1512168"/>
                  </a:lnTo>
                  <a:cubicBezTo>
                    <a:pt x="316231" y="1484577"/>
                    <a:pt x="81639" y="2237407"/>
                    <a:pt x="88629" y="2261022"/>
                  </a:cubicBezTo>
                  <a:cubicBezTo>
                    <a:pt x="-37385" y="2135008"/>
                    <a:pt x="-25721" y="1132921"/>
                    <a:pt x="102626" y="756084"/>
                  </a:cubicBezTo>
                  <a:close/>
                </a:path>
              </a:pathLst>
            </a:custGeom>
            <a:gradFill flip="none" rotWithShape="1">
              <a:gsLst>
                <a:gs pos="29000">
                  <a:srgbClr val="C0504D">
                    <a:lumMod val="50000"/>
                  </a:srgbClr>
                </a:gs>
                <a:gs pos="81000">
                  <a:srgbClr val="C0504D">
                    <a:lumMod val="50000"/>
                  </a:srgbClr>
                </a:gs>
                <a:gs pos="12000">
                  <a:srgbClr val="C0504D"/>
                </a:gs>
                <a:gs pos="100000">
                  <a:srgbClr val="C0504D">
                    <a:lumMod val="60000"/>
                    <a:lumOff val="40000"/>
                  </a:srgbClr>
                </a:gs>
              </a:gsLst>
              <a:lin ang="0" scaled="1"/>
              <a:tileRect/>
            </a:gradFill>
            <a:ln w="25400" cap="flat" cmpd="sng" algn="ctr">
              <a:noFill/>
              <a:prstDash val="solid"/>
            </a:ln>
            <a:effectLst>
              <a:outerShdw blurRad="228600" dist="63500" dir="5400000" algn="t" rotWithShape="0">
                <a:prstClr val="black">
                  <a:alpha val="40000"/>
                </a:prstClr>
              </a:outerShdw>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29" name="圆角矩形 2"/>
            <p:cNvSpPr/>
            <p:nvPr/>
          </p:nvSpPr>
          <p:spPr>
            <a:xfrm flipH="1">
              <a:off x="8087126" y="-1966360"/>
              <a:ext cx="2539194" cy="1476417"/>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 name="connsiteX0" fmla="*/ 23866 w 4272338"/>
                <a:gd name="connsiteY0" fmla="*/ 756084 h 2261022"/>
                <a:gd name="connsiteX1" fmla="*/ 779950 w 4272338"/>
                <a:gd name="connsiteY1" fmla="*/ 0 h 2261022"/>
                <a:gd name="connsiteX2" fmla="*/ 3516254 w 4272338"/>
                <a:gd name="connsiteY2" fmla="*/ 0 h 2261022"/>
                <a:gd name="connsiteX3" fmla="*/ 4272338 w 4272338"/>
                <a:gd name="connsiteY3" fmla="*/ 756084 h 2261022"/>
                <a:gd name="connsiteX4" fmla="*/ 4272338 w 4272338"/>
                <a:gd name="connsiteY4" fmla="*/ 756084 h 2261022"/>
                <a:gd name="connsiteX5" fmla="*/ 3516254 w 4272338"/>
                <a:gd name="connsiteY5" fmla="*/ 1512168 h 2261022"/>
                <a:gd name="connsiteX6" fmla="*/ 779950 w 4272338"/>
                <a:gd name="connsiteY6" fmla="*/ 1512168 h 2261022"/>
                <a:gd name="connsiteX7" fmla="*/ 28623 w 4272338"/>
                <a:gd name="connsiteY7" fmla="*/ 2261022 h 2261022"/>
                <a:gd name="connsiteX8" fmla="*/ 23866 w 4272338"/>
                <a:gd name="connsiteY8" fmla="*/ 756084 h 2261022"/>
                <a:gd name="connsiteX0" fmla="*/ 65222 w 4313694"/>
                <a:gd name="connsiteY0" fmla="*/ 756084 h 2397356"/>
                <a:gd name="connsiteX1" fmla="*/ 821306 w 4313694"/>
                <a:gd name="connsiteY1" fmla="*/ 0 h 2397356"/>
                <a:gd name="connsiteX2" fmla="*/ 3557610 w 4313694"/>
                <a:gd name="connsiteY2" fmla="*/ 0 h 2397356"/>
                <a:gd name="connsiteX3" fmla="*/ 4313694 w 4313694"/>
                <a:gd name="connsiteY3" fmla="*/ 756084 h 2397356"/>
                <a:gd name="connsiteX4" fmla="*/ 4313694 w 4313694"/>
                <a:gd name="connsiteY4" fmla="*/ 756084 h 2397356"/>
                <a:gd name="connsiteX5" fmla="*/ 3557610 w 4313694"/>
                <a:gd name="connsiteY5" fmla="*/ 1512168 h 2397356"/>
                <a:gd name="connsiteX6" fmla="*/ 821306 w 4313694"/>
                <a:gd name="connsiteY6" fmla="*/ 1512168 h 2397356"/>
                <a:gd name="connsiteX7" fmla="*/ 69978 w 4313694"/>
                <a:gd name="connsiteY7" fmla="*/ 2397356 h 2397356"/>
                <a:gd name="connsiteX8" fmla="*/ 65222 w 4313694"/>
                <a:gd name="connsiteY8" fmla="*/ 756084 h 2397356"/>
                <a:gd name="connsiteX0" fmla="*/ 76953 w 4325425"/>
                <a:gd name="connsiteY0" fmla="*/ 756084 h 2410587"/>
                <a:gd name="connsiteX1" fmla="*/ 833037 w 4325425"/>
                <a:gd name="connsiteY1" fmla="*/ 0 h 2410587"/>
                <a:gd name="connsiteX2" fmla="*/ 3569341 w 4325425"/>
                <a:gd name="connsiteY2" fmla="*/ 0 h 2410587"/>
                <a:gd name="connsiteX3" fmla="*/ 4325425 w 4325425"/>
                <a:gd name="connsiteY3" fmla="*/ 756084 h 2410587"/>
                <a:gd name="connsiteX4" fmla="*/ 4325425 w 4325425"/>
                <a:gd name="connsiteY4" fmla="*/ 756084 h 2410587"/>
                <a:gd name="connsiteX5" fmla="*/ 3569341 w 4325425"/>
                <a:gd name="connsiteY5" fmla="*/ 1512168 h 2410587"/>
                <a:gd name="connsiteX6" fmla="*/ 833037 w 4325425"/>
                <a:gd name="connsiteY6" fmla="*/ 1512168 h 2410587"/>
                <a:gd name="connsiteX7" fmla="*/ 55248 w 4325425"/>
                <a:gd name="connsiteY7" fmla="*/ 2410587 h 2410587"/>
                <a:gd name="connsiteX8" fmla="*/ 76953 w 4325425"/>
                <a:gd name="connsiteY8" fmla="*/ 756084 h 241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5425" h="2410587">
                  <a:moveTo>
                    <a:pt x="76953" y="756084"/>
                  </a:moveTo>
                  <a:cubicBezTo>
                    <a:pt x="206584" y="354320"/>
                    <a:pt x="415463" y="0"/>
                    <a:pt x="833037" y="0"/>
                  </a:cubicBezTo>
                  <a:lnTo>
                    <a:pt x="3569341" y="0"/>
                  </a:lnTo>
                  <a:cubicBezTo>
                    <a:pt x="3986915" y="0"/>
                    <a:pt x="4325425" y="338510"/>
                    <a:pt x="4325425" y="756084"/>
                  </a:cubicBezTo>
                  <a:lnTo>
                    <a:pt x="4325425" y="756084"/>
                  </a:lnTo>
                  <a:cubicBezTo>
                    <a:pt x="4325425" y="1173658"/>
                    <a:pt x="3986915" y="1512168"/>
                    <a:pt x="3569341" y="1512168"/>
                  </a:cubicBezTo>
                  <a:lnTo>
                    <a:pt x="833037" y="1512168"/>
                  </a:lnTo>
                  <a:cubicBezTo>
                    <a:pt x="290558" y="1484577"/>
                    <a:pt x="48258" y="2386972"/>
                    <a:pt x="55248" y="2410587"/>
                  </a:cubicBezTo>
                  <a:cubicBezTo>
                    <a:pt x="11033" y="2270940"/>
                    <a:pt x="-52678" y="1157848"/>
                    <a:pt x="76953" y="756084"/>
                  </a:cubicBezTo>
                  <a:close/>
                </a:path>
              </a:pathLst>
            </a:custGeom>
            <a:gradFill flip="none" rotWithShape="1">
              <a:gsLst>
                <a:gs pos="0">
                  <a:srgbClr val="C0504D">
                    <a:lumMod val="75000"/>
                  </a:srgbClr>
                </a:gs>
                <a:gs pos="100000">
                  <a:srgbClr val="C0504D">
                    <a:lumMod val="75000"/>
                  </a:srgbClr>
                </a:gs>
                <a:gs pos="25000">
                  <a:srgbClr val="C0504D"/>
                </a:gs>
                <a:gs pos="39000">
                  <a:srgbClr val="C0504D">
                    <a:lumMod val="75000"/>
                  </a:srgbClr>
                </a:gs>
                <a:gs pos="78000">
                  <a:srgbClr val="C0504D"/>
                </a:gs>
              </a:gsLst>
              <a:lin ang="0" scaled="1"/>
              <a:tileRect/>
            </a:gradFill>
            <a:ln w="25400" cap="flat" cmpd="sng" algn="ctr">
              <a:noFill/>
              <a:prstDash val="solid"/>
            </a:ln>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31" name="TextBox 30"/>
            <p:cNvSpPr txBox="1"/>
            <p:nvPr/>
          </p:nvSpPr>
          <p:spPr>
            <a:xfrm>
              <a:off x="8167025" y="-1931143"/>
              <a:ext cx="786812" cy="868241"/>
            </a:xfrm>
            <a:prstGeom prst="rect">
              <a:avLst/>
            </a:prstGeom>
            <a:noFill/>
          </p:spPr>
          <p:txBody>
            <a:bodyPr>
              <a:spAutoFit/>
            </a:bodyPr>
            <a:lstStyle/>
            <a:p>
              <a:pPr fontAlgn="auto">
                <a:lnSpc>
                  <a:spcPct val="130000"/>
                </a:lnSpc>
                <a:spcBef>
                  <a:spcPts val="0"/>
                </a:spcBef>
                <a:spcAft>
                  <a:spcPts val="0"/>
                </a:spcAft>
                <a:defRPr/>
              </a:pPr>
              <a:r>
                <a:rPr lang="en-US" altLang="zh-CN" sz="4000" b="1" kern="0" dirty="0">
                  <a:solidFill>
                    <a:sysClr val="window" lastClr="FFFFFF"/>
                  </a:solidFill>
                  <a:latin typeface="Agency FB" pitchFamily="34" charset="0"/>
                  <a:ea typeface="微软雅黑" pitchFamily="34" charset="-122"/>
                  <a:cs typeface="Arial" pitchFamily="34" charset="0"/>
                </a:rPr>
                <a:t>02</a:t>
              </a:r>
              <a:r>
                <a:rPr lang="en-US" altLang="zh-CN" sz="4400" b="1" kern="0" dirty="0">
                  <a:solidFill>
                    <a:sysClr val="window" lastClr="FFFFFF"/>
                  </a:solidFill>
                  <a:latin typeface="Agency FB" pitchFamily="34" charset="0"/>
                  <a:ea typeface="微软雅黑" pitchFamily="34" charset="-122"/>
                  <a:cs typeface="Arial" pitchFamily="34" charset="0"/>
                </a:rPr>
                <a:t>.</a:t>
              </a:r>
              <a:endParaRPr lang="zh-CN" altLang="en-US" sz="4400" b="1" kern="0" dirty="0">
                <a:solidFill>
                  <a:sysClr val="window" lastClr="FFFFFF"/>
                </a:solidFill>
                <a:latin typeface="Agency FB" pitchFamily="34" charset="0"/>
                <a:ea typeface="微软雅黑" pitchFamily="34" charset="-122"/>
                <a:cs typeface="Arial" pitchFamily="34" charset="0"/>
              </a:endParaRPr>
            </a:p>
          </p:txBody>
        </p:sp>
        <p:sp>
          <p:nvSpPr>
            <p:cNvPr id="32" name="TextBox 31"/>
            <p:cNvSpPr txBox="1"/>
            <p:nvPr/>
          </p:nvSpPr>
          <p:spPr>
            <a:xfrm>
              <a:off x="10763098" y="-2475656"/>
              <a:ext cx="785457" cy="940031"/>
            </a:xfrm>
            <a:prstGeom prst="rect">
              <a:avLst/>
            </a:prstGeom>
            <a:noFill/>
          </p:spPr>
          <p:txBody>
            <a:bodyPr>
              <a:spAutoFit/>
            </a:bodyPr>
            <a:lstStyle/>
            <a:p>
              <a:pPr fontAlgn="auto">
                <a:lnSpc>
                  <a:spcPct val="130000"/>
                </a:lnSpc>
                <a:spcBef>
                  <a:spcPts val="0"/>
                </a:spcBef>
                <a:spcAft>
                  <a:spcPts val="0"/>
                </a:spcAft>
                <a:defRPr/>
              </a:pPr>
              <a:r>
                <a:rPr lang="en-US" altLang="zh-CN" sz="4400" b="1" kern="0" dirty="0">
                  <a:solidFill>
                    <a:sysClr val="window" lastClr="FFFFFF"/>
                  </a:solidFill>
                  <a:latin typeface="Agency FB" pitchFamily="34" charset="0"/>
                  <a:ea typeface="微软雅黑" pitchFamily="34" charset="-122"/>
                  <a:cs typeface="Arial" pitchFamily="34" charset="0"/>
                </a:rPr>
                <a:t>01</a:t>
              </a:r>
              <a:r>
                <a:rPr lang="en-US" altLang="zh-CN" sz="4800" b="1" kern="0" dirty="0">
                  <a:solidFill>
                    <a:sysClr val="window" lastClr="FFFFFF"/>
                  </a:solidFill>
                  <a:latin typeface="Agency FB" pitchFamily="34" charset="0"/>
                  <a:ea typeface="微软雅黑" pitchFamily="34" charset="-122"/>
                  <a:cs typeface="Arial" pitchFamily="34" charset="0"/>
                </a:rPr>
                <a:t>.</a:t>
              </a:r>
              <a:endParaRPr lang="zh-CN" altLang="en-US" sz="4800" b="1" kern="0" dirty="0">
                <a:solidFill>
                  <a:sysClr val="window" lastClr="FFFFFF"/>
                </a:solidFill>
                <a:latin typeface="Agency FB" pitchFamily="34" charset="0"/>
                <a:ea typeface="微软雅黑" pitchFamily="34" charset="-122"/>
                <a:cs typeface="Arial" pitchFamily="34" charset="0"/>
              </a:endParaRPr>
            </a:p>
          </p:txBody>
        </p:sp>
        <p:sp>
          <p:nvSpPr>
            <p:cNvPr id="33" name="TextBox 32"/>
            <p:cNvSpPr txBox="1"/>
            <p:nvPr/>
          </p:nvSpPr>
          <p:spPr>
            <a:xfrm>
              <a:off x="10737367" y="-183823"/>
              <a:ext cx="786812" cy="868241"/>
            </a:xfrm>
            <a:prstGeom prst="rect">
              <a:avLst/>
            </a:prstGeom>
            <a:noFill/>
          </p:spPr>
          <p:txBody>
            <a:bodyPr>
              <a:spAutoFit/>
            </a:bodyPr>
            <a:lstStyle/>
            <a:p>
              <a:pPr fontAlgn="auto">
                <a:lnSpc>
                  <a:spcPct val="130000"/>
                </a:lnSpc>
                <a:spcBef>
                  <a:spcPts val="0"/>
                </a:spcBef>
                <a:spcAft>
                  <a:spcPts val="0"/>
                </a:spcAft>
                <a:defRPr/>
              </a:pPr>
              <a:r>
                <a:rPr lang="en-US" altLang="zh-CN" sz="4000" b="1" kern="0" dirty="0">
                  <a:solidFill>
                    <a:sysClr val="window" lastClr="FFFFFF"/>
                  </a:solidFill>
                  <a:latin typeface="Agency FB" pitchFamily="34" charset="0"/>
                  <a:ea typeface="微软雅黑" pitchFamily="34" charset="-122"/>
                  <a:cs typeface="Arial" pitchFamily="34" charset="0"/>
                </a:rPr>
                <a:t>05</a:t>
              </a:r>
              <a:r>
                <a:rPr lang="en-US" altLang="zh-CN" sz="4400" b="1" kern="0" dirty="0">
                  <a:solidFill>
                    <a:sysClr val="window" lastClr="FFFFFF"/>
                  </a:solidFill>
                  <a:latin typeface="Agency FB" pitchFamily="34" charset="0"/>
                  <a:ea typeface="微软雅黑" pitchFamily="34" charset="-122"/>
                  <a:cs typeface="Arial" pitchFamily="34" charset="0"/>
                </a:rPr>
                <a:t>.</a:t>
              </a:r>
              <a:endParaRPr lang="zh-CN" altLang="en-US" sz="4400" b="1" kern="0" dirty="0">
                <a:solidFill>
                  <a:sysClr val="window" lastClr="FFFFFF"/>
                </a:solidFill>
                <a:latin typeface="Agency FB" pitchFamily="34" charset="0"/>
                <a:ea typeface="微软雅黑" pitchFamily="34" charset="-122"/>
                <a:cs typeface="Arial" pitchFamily="34" charset="0"/>
              </a:endParaRPr>
            </a:p>
          </p:txBody>
        </p:sp>
        <p:sp>
          <p:nvSpPr>
            <p:cNvPr id="34" name="圆角矩形 2"/>
            <p:cNvSpPr/>
            <p:nvPr/>
          </p:nvSpPr>
          <p:spPr>
            <a:xfrm flipH="1">
              <a:off x="8076292" y="203567"/>
              <a:ext cx="2539194" cy="1476417"/>
            </a:xfrm>
            <a:custGeom>
              <a:avLst/>
              <a:gdLst>
                <a:gd name="connsiteX0" fmla="*/ 0 w 4248472"/>
                <a:gd name="connsiteY0" fmla="*/ 756084 h 1512168"/>
                <a:gd name="connsiteX1" fmla="*/ 756084 w 4248472"/>
                <a:gd name="connsiteY1" fmla="*/ 0 h 1512168"/>
                <a:gd name="connsiteX2" fmla="*/ 3492388 w 4248472"/>
                <a:gd name="connsiteY2" fmla="*/ 0 h 1512168"/>
                <a:gd name="connsiteX3" fmla="*/ 4248472 w 4248472"/>
                <a:gd name="connsiteY3" fmla="*/ 756084 h 1512168"/>
                <a:gd name="connsiteX4" fmla="*/ 4248472 w 4248472"/>
                <a:gd name="connsiteY4" fmla="*/ 756084 h 1512168"/>
                <a:gd name="connsiteX5" fmla="*/ 3492388 w 4248472"/>
                <a:gd name="connsiteY5" fmla="*/ 1512168 h 1512168"/>
                <a:gd name="connsiteX6" fmla="*/ 756084 w 4248472"/>
                <a:gd name="connsiteY6" fmla="*/ 1512168 h 1512168"/>
                <a:gd name="connsiteX7" fmla="*/ 0 w 4248472"/>
                <a:gd name="connsiteY7" fmla="*/ 756084 h 1512168"/>
                <a:gd name="connsiteX0" fmla="*/ 21174 w 4269646"/>
                <a:gd name="connsiteY0" fmla="*/ 756084 h 1512168"/>
                <a:gd name="connsiteX1" fmla="*/ 777258 w 4269646"/>
                <a:gd name="connsiteY1" fmla="*/ 0 h 1512168"/>
                <a:gd name="connsiteX2" fmla="*/ 3513562 w 4269646"/>
                <a:gd name="connsiteY2" fmla="*/ 0 h 1512168"/>
                <a:gd name="connsiteX3" fmla="*/ 4269646 w 4269646"/>
                <a:gd name="connsiteY3" fmla="*/ 756084 h 1512168"/>
                <a:gd name="connsiteX4" fmla="*/ 4269646 w 4269646"/>
                <a:gd name="connsiteY4" fmla="*/ 756084 h 1512168"/>
                <a:gd name="connsiteX5" fmla="*/ 3513562 w 4269646"/>
                <a:gd name="connsiteY5" fmla="*/ 1512168 h 1512168"/>
                <a:gd name="connsiteX6" fmla="*/ 777258 w 4269646"/>
                <a:gd name="connsiteY6" fmla="*/ 1512168 h 1512168"/>
                <a:gd name="connsiteX7" fmla="*/ 258688 w 4269646"/>
                <a:gd name="connsiteY7" fmla="*/ 1346622 h 1512168"/>
                <a:gd name="connsiteX8" fmla="*/ 21174 w 4269646"/>
                <a:gd name="connsiteY8" fmla="*/ 756084 h 1512168"/>
                <a:gd name="connsiteX0" fmla="*/ 91863 w 4340335"/>
                <a:gd name="connsiteY0" fmla="*/ 756084 h 2273096"/>
                <a:gd name="connsiteX1" fmla="*/ 847947 w 4340335"/>
                <a:gd name="connsiteY1" fmla="*/ 0 h 2273096"/>
                <a:gd name="connsiteX2" fmla="*/ 3584251 w 4340335"/>
                <a:gd name="connsiteY2" fmla="*/ 0 h 2273096"/>
                <a:gd name="connsiteX3" fmla="*/ 4340335 w 4340335"/>
                <a:gd name="connsiteY3" fmla="*/ 756084 h 2273096"/>
                <a:gd name="connsiteX4" fmla="*/ 4340335 w 4340335"/>
                <a:gd name="connsiteY4" fmla="*/ 756084 h 2273096"/>
                <a:gd name="connsiteX5" fmla="*/ 3584251 w 4340335"/>
                <a:gd name="connsiteY5" fmla="*/ 1512168 h 2273096"/>
                <a:gd name="connsiteX6" fmla="*/ 847947 w 4340335"/>
                <a:gd name="connsiteY6" fmla="*/ 1512168 h 2273096"/>
                <a:gd name="connsiteX7" fmla="*/ 96620 w 4340335"/>
                <a:gd name="connsiteY7" fmla="*/ 2261022 h 2273096"/>
                <a:gd name="connsiteX8" fmla="*/ 91863 w 4340335"/>
                <a:gd name="connsiteY8" fmla="*/ 756084 h 2273096"/>
                <a:gd name="connsiteX0" fmla="*/ 44127 w 4292599"/>
                <a:gd name="connsiteY0" fmla="*/ 756084 h 2273096"/>
                <a:gd name="connsiteX1" fmla="*/ 800211 w 4292599"/>
                <a:gd name="connsiteY1" fmla="*/ 0 h 2273096"/>
                <a:gd name="connsiteX2" fmla="*/ 3536515 w 4292599"/>
                <a:gd name="connsiteY2" fmla="*/ 0 h 2273096"/>
                <a:gd name="connsiteX3" fmla="*/ 4292599 w 4292599"/>
                <a:gd name="connsiteY3" fmla="*/ 756084 h 2273096"/>
                <a:gd name="connsiteX4" fmla="*/ 4292599 w 4292599"/>
                <a:gd name="connsiteY4" fmla="*/ 756084 h 2273096"/>
                <a:gd name="connsiteX5" fmla="*/ 3536515 w 4292599"/>
                <a:gd name="connsiteY5" fmla="*/ 1512168 h 2273096"/>
                <a:gd name="connsiteX6" fmla="*/ 800211 w 4292599"/>
                <a:gd name="connsiteY6" fmla="*/ 1512168 h 2273096"/>
                <a:gd name="connsiteX7" fmla="*/ 48884 w 4292599"/>
                <a:gd name="connsiteY7" fmla="*/ 2261022 h 2273096"/>
                <a:gd name="connsiteX8" fmla="*/ 44127 w 4292599"/>
                <a:gd name="connsiteY8" fmla="*/ 756084 h 2273096"/>
                <a:gd name="connsiteX0" fmla="*/ 44127 w 4292599"/>
                <a:gd name="connsiteY0" fmla="*/ 756084 h 2261022"/>
                <a:gd name="connsiteX1" fmla="*/ 800211 w 4292599"/>
                <a:gd name="connsiteY1" fmla="*/ 0 h 2261022"/>
                <a:gd name="connsiteX2" fmla="*/ 3536515 w 4292599"/>
                <a:gd name="connsiteY2" fmla="*/ 0 h 2261022"/>
                <a:gd name="connsiteX3" fmla="*/ 4292599 w 4292599"/>
                <a:gd name="connsiteY3" fmla="*/ 756084 h 2261022"/>
                <a:gd name="connsiteX4" fmla="*/ 4292599 w 4292599"/>
                <a:gd name="connsiteY4" fmla="*/ 756084 h 2261022"/>
                <a:gd name="connsiteX5" fmla="*/ 3536515 w 4292599"/>
                <a:gd name="connsiteY5" fmla="*/ 1512168 h 2261022"/>
                <a:gd name="connsiteX6" fmla="*/ 800211 w 4292599"/>
                <a:gd name="connsiteY6" fmla="*/ 1512168 h 2261022"/>
                <a:gd name="connsiteX7" fmla="*/ 48884 w 4292599"/>
                <a:gd name="connsiteY7" fmla="*/ 2261022 h 2261022"/>
                <a:gd name="connsiteX8" fmla="*/ 44127 w 4292599"/>
                <a:gd name="connsiteY8" fmla="*/ 756084 h 2261022"/>
                <a:gd name="connsiteX0" fmla="*/ 58844 w 4307316"/>
                <a:gd name="connsiteY0" fmla="*/ 756084 h 2261022"/>
                <a:gd name="connsiteX1" fmla="*/ 814928 w 4307316"/>
                <a:gd name="connsiteY1" fmla="*/ 0 h 2261022"/>
                <a:gd name="connsiteX2" fmla="*/ 3551232 w 4307316"/>
                <a:gd name="connsiteY2" fmla="*/ 0 h 2261022"/>
                <a:gd name="connsiteX3" fmla="*/ 4307316 w 4307316"/>
                <a:gd name="connsiteY3" fmla="*/ 756084 h 2261022"/>
                <a:gd name="connsiteX4" fmla="*/ 4307316 w 4307316"/>
                <a:gd name="connsiteY4" fmla="*/ 756084 h 2261022"/>
                <a:gd name="connsiteX5" fmla="*/ 3551232 w 4307316"/>
                <a:gd name="connsiteY5" fmla="*/ 1512168 h 2261022"/>
                <a:gd name="connsiteX6" fmla="*/ 814928 w 4307316"/>
                <a:gd name="connsiteY6" fmla="*/ 1512168 h 2261022"/>
                <a:gd name="connsiteX7" fmla="*/ 63601 w 4307316"/>
                <a:gd name="connsiteY7" fmla="*/ 2261022 h 2261022"/>
                <a:gd name="connsiteX8" fmla="*/ 58844 w 4307316"/>
                <a:gd name="connsiteY8" fmla="*/ 756084 h 2261022"/>
                <a:gd name="connsiteX0" fmla="*/ 23866 w 4272338"/>
                <a:gd name="connsiteY0" fmla="*/ 756084 h 2261022"/>
                <a:gd name="connsiteX1" fmla="*/ 779950 w 4272338"/>
                <a:gd name="connsiteY1" fmla="*/ 0 h 2261022"/>
                <a:gd name="connsiteX2" fmla="*/ 3516254 w 4272338"/>
                <a:gd name="connsiteY2" fmla="*/ 0 h 2261022"/>
                <a:gd name="connsiteX3" fmla="*/ 4272338 w 4272338"/>
                <a:gd name="connsiteY3" fmla="*/ 756084 h 2261022"/>
                <a:gd name="connsiteX4" fmla="*/ 4272338 w 4272338"/>
                <a:gd name="connsiteY4" fmla="*/ 756084 h 2261022"/>
                <a:gd name="connsiteX5" fmla="*/ 3516254 w 4272338"/>
                <a:gd name="connsiteY5" fmla="*/ 1512168 h 2261022"/>
                <a:gd name="connsiteX6" fmla="*/ 779950 w 4272338"/>
                <a:gd name="connsiteY6" fmla="*/ 1512168 h 2261022"/>
                <a:gd name="connsiteX7" fmla="*/ 28623 w 4272338"/>
                <a:gd name="connsiteY7" fmla="*/ 2261022 h 2261022"/>
                <a:gd name="connsiteX8" fmla="*/ 23866 w 4272338"/>
                <a:gd name="connsiteY8" fmla="*/ 756084 h 2261022"/>
                <a:gd name="connsiteX0" fmla="*/ 65222 w 4313694"/>
                <a:gd name="connsiteY0" fmla="*/ 756084 h 2397356"/>
                <a:gd name="connsiteX1" fmla="*/ 821306 w 4313694"/>
                <a:gd name="connsiteY1" fmla="*/ 0 h 2397356"/>
                <a:gd name="connsiteX2" fmla="*/ 3557610 w 4313694"/>
                <a:gd name="connsiteY2" fmla="*/ 0 h 2397356"/>
                <a:gd name="connsiteX3" fmla="*/ 4313694 w 4313694"/>
                <a:gd name="connsiteY3" fmla="*/ 756084 h 2397356"/>
                <a:gd name="connsiteX4" fmla="*/ 4313694 w 4313694"/>
                <a:gd name="connsiteY4" fmla="*/ 756084 h 2397356"/>
                <a:gd name="connsiteX5" fmla="*/ 3557610 w 4313694"/>
                <a:gd name="connsiteY5" fmla="*/ 1512168 h 2397356"/>
                <a:gd name="connsiteX6" fmla="*/ 821306 w 4313694"/>
                <a:gd name="connsiteY6" fmla="*/ 1512168 h 2397356"/>
                <a:gd name="connsiteX7" fmla="*/ 69978 w 4313694"/>
                <a:gd name="connsiteY7" fmla="*/ 2397356 h 2397356"/>
                <a:gd name="connsiteX8" fmla="*/ 65222 w 4313694"/>
                <a:gd name="connsiteY8" fmla="*/ 756084 h 2397356"/>
                <a:gd name="connsiteX0" fmla="*/ 76953 w 4325425"/>
                <a:gd name="connsiteY0" fmla="*/ 756084 h 2410587"/>
                <a:gd name="connsiteX1" fmla="*/ 833037 w 4325425"/>
                <a:gd name="connsiteY1" fmla="*/ 0 h 2410587"/>
                <a:gd name="connsiteX2" fmla="*/ 3569341 w 4325425"/>
                <a:gd name="connsiteY2" fmla="*/ 0 h 2410587"/>
                <a:gd name="connsiteX3" fmla="*/ 4325425 w 4325425"/>
                <a:gd name="connsiteY3" fmla="*/ 756084 h 2410587"/>
                <a:gd name="connsiteX4" fmla="*/ 4325425 w 4325425"/>
                <a:gd name="connsiteY4" fmla="*/ 756084 h 2410587"/>
                <a:gd name="connsiteX5" fmla="*/ 3569341 w 4325425"/>
                <a:gd name="connsiteY5" fmla="*/ 1512168 h 2410587"/>
                <a:gd name="connsiteX6" fmla="*/ 833037 w 4325425"/>
                <a:gd name="connsiteY6" fmla="*/ 1512168 h 2410587"/>
                <a:gd name="connsiteX7" fmla="*/ 55248 w 4325425"/>
                <a:gd name="connsiteY7" fmla="*/ 2410587 h 2410587"/>
                <a:gd name="connsiteX8" fmla="*/ 76953 w 4325425"/>
                <a:gd name="connsiteY8" fmla="*/ 756084 h 241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5425" h="2410587">
                  <a:moveTo>
                    <a:pt x="76953" y="756084"/>
                  </a:moveTo>
                  <a:cubicBezTo>
                    <a:pt x="206584" y="354320"/>
                    <a:pt x="415463" y="0"/>
                    <a:pt x="833037" y="0"/>
                  </a:cubicBezTo>
                  <a:lnTo>
                    <a:pt x="3569341" y="0"/>
                  </a:lnTo>
                  <a:cubicBezTo>
                    <a:pt x="3986915" y="0"/>
                    <a:pt x="4325425" y="338510"/>
                    <a:pt x="4325425" y="756084"/>
                  </a:cubicBezTo>
                  <a:lnTo>
                    <a:pt x="4325425" y="756084"/>
                  </a:lnTo>
                  <a:cubicBezTo>
                    <a:pt x="4325425" y="1173658"/>
                    <a:pt x="3986915" y="1512168"/>
                    <a:pt x="3569341" y="1512168"/>
                  </a:cubicBezTo>
                  <a:lnTo>
                    <a:pt x="833037" y="1512168"/>
                  </a:lnTo>
                  <a:cubicBezTo>
                    <a:pt x="290558" y="1484577"/>
                    <a:pt x="48258" y="2386972"/>
                    <a:pt x="55248" y="2410587"/>
                  </a:cubicBezTo>
                  <a:cubicBezTo>
                    <a:pt x="11033" y="2270940"/>
                    <a:pt x="-52678" y="1157848"/>
                    <a:pt x="76953" y="756084"/>
                  </a:cubicBezTo>
                  <a:close/>
                </a:path>
              </a:pathLst>
            </a:custGeom>
            <a:gradFill flip="none" rotWithShape="1">
              <a:gsLst>
                <a:gs pos="0">
                  <a:schemeClr val="accent4">
                    <a:lumMod val="75000"/>
                  </a:schemeClr>
                </a:gs>
                <a:gs pos="100000">
                  <a:schemeClr val="accent4">
                    <a:lumMod val="75000"/>
                  </a:schemeClr>
                </a:gs>
                <a:gs pos="50000">
                  <a:schemeClr val="accent4">
                    <a:lumMod val="60000"/>
                    <a:lumOff val="40000"/>
                  </a:schemeClr>
                </a:gs>
                <a:gs pos="25000">
                  <a:schemeClr val="accent4">
                    <a:lumMod val="60000"/>
                    <a:lumOff val="40000"/>
                  </a:schemeClr>
                </a:gs>
                <a:gs pos="78000">
                  <a:schemeClr val="accent4">
                    <a:lumMod val="60000"/>
                    <a:lumOff val="40000"/>
                  </a:schemeClr>
                </a:gs>
              </a:gsLst>
              <a:lin ang="0" scaled="1"/>
              <a:tileRect/>
            </a:gradFill>
            <a:ln w="25400" cap="flat" cmpd="sng" algn="ctr">
              <a:noFill/>
              <a:prstDash val="solid"/>
            </a:ln>
            <a:effectLst/>
          </p:spPr>
          <p:txBody>
            <a:bodyPr anchor="ctr"/>
            <a:lstStyle/>
            <a:p>
              <a:pPr algn="ctr" fontAlgn="auto">
                <a:spcBef>
                  <a:spcPts val="0"/>
                </a:spcBef>
                <a:spcAft>
                  <a:spcPts val="0"/>
                </a:spcAft>
                <a:defRPr/>
              </a:pPr>
              <a:endParaRPr lang="zh-CN" altLang="en-US" sz="1600" kern="0">
                <a:solidFill>
                  <a:sysClr val="window" lastClr="FFFFFF"/>
                </a:solidFill>
                <a:latin typeface="Calibri"/>
                <a:ea typeface="宋体"/>
              </a:endParaRPr>
            </a:p>
          </p:txBody>
        </p:sp>
        <p:sp>
          <p:nvSpPr>
            <p:cNvPr id="37" name="TextBox 36"/>
            <p:cNvSpPr txBox="1"/>
            <p:nvPr/>
          </p:nvSpPr>
          <p:spPr>
            <a:xfrm>
              <a:off x="8157546" y="190022"/>
              <a:ext cx="785457" cy="868241"/>
            </a:xfrm>
            <a:prstGeom prst="rect">
              <a:avLst/>
            </a:prstGeom>
            <a:noFill/>
          </p:spPr>
          <p:txBody>
            <a:bodyPr>
              <a:spAutoFit/>
            </a:bodyPr>
            <a:lstStyle/>
            <a:p>
              <a:pPr fontAlgn="auto">
                <a:lnSpc>
                  <a:spcPct val="130000"/>
                </a:lnSpc>
                <a:spcBef>
                  <a:spcPts val="0"/>
                </a:spcBef>
                <a:spcAft>
                  <a:spcPts val="0"/>
                </a:spcAft>
                <a:defRPr/>
              </a:pPr>
              <a:r>
                <a:rPr lang="en-US" altLang="zh-CN" sz="4000" b="1" kern="0" dirty="0">
                  <a:solidFill>
                    <a:sysClr val="window" lastClr="FFFFFF"/>
                  </a:solidFill>
                  <a:latin typeface="Agency FB" pitchFamily="34" charset="0"/>
                  <a:ea typeface="微软雅黑" pitchFamily="34" charset="-122"/>
                  <a:cs typeface="Arial" pitchFamily="34" charset="0"/>
                </a:rPr>
                <a:t>06</a:t>
              </a:r>
              <a:r>
                <a:rPr lang="en-US" altLang="zh-CN" sz="4400" b="1" kern="0" dirty="0">
                  <a:solidFill>
                    <a:sysClr val="window" lastClr="FFFFFF"/>
                  </a:solidFill>
                  <a:latin typeface="Agency FB" pitchFamily="34" charset="0"/>
                  <a:ea typeface="微软雅黑" pitchFamily="34" charset="-122"/>
                  <a:cs typeface="Arial" pitchFamily="34" charset="0"/>
                </a:rPr>
                <a:t>.</a:t>
              </a:r>
              <a:endParaRPr lang="zh-CN" altLang="en-US" sz="4400" b="1" kern="0" dirty="0">
                <a:solidFill>
                  <a:sysClr val="window" lastClr="FFFFFF"/>
                </a:solidFill>
                <a:latin typeface="Agency FB" pitchFamily="34" charset="0"/>
                <a:ea typeface="微软雅黑" pitchFamily="34" charset="-122"/>
                <a:cs typeface="Arial" pitchFamily="34" charset="0"/>
              </a:endParaRPr>
            </a:p>
          </p:txBody>
        </p:sp>
      </p:grpSp>
      <p:graphicFrame>
        <p:nvGraphicFramePr>
          <p:cNvPr id="3" name="表格 2"/>
          <p:cNvGraphicFramePr>
            <a:graphicFrameLocks noGrp="1"/>
          </p:cNvGraphicFramePr>
          <p:nvPr/>
        </p:nvGraphicFramePr>
        <p:xfrm>
          <a:off x="7207250" y="1014413"/>
          <a:ext cx="2560638" cy="1349375"/>
        </p:xfrm>
        <a:graphic>
          <a:graphicData uri="http://schemas.openxmlformats.org/drawingml/2006/table">
            <a:tbl>
              <a:tblPr/>
              <a:tblGrid>
                <a:gridCol w="2560367">
                  <a:extLst>
                    <a:ext uri="{9D8B030D-6E8A-4147-A177-3AD203B41FA5}"/>
                  </a:extLst>
                </a:gridCol>
              </a:tblGrid>
              <a:tr h="487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dirty="0">
                          <a:ln>
                            <a:noFill/>
                          </a:ln>
                          <a:solidFill>
                            <a:schemeClr val="bg1"/>
                          </a:solidFill>
                          <a:effectLst/>
                          <a:latin typeface="微软雅黑" charset="0"/>
                          <a:ea typeface="微软雅黑" charset="0"/>
                          <a:cs typeface="微软雅黑" charset="0"/>
                        </a:rPr>
                        <a:t>基础差</a:t>
                      </a: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r h="86201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dirty="0">
                          <a:ln>
                            <a:noFill/>
                          </a:ln>
                          <a:solidFill>
                            <a:schemeClr val="bg1"/>
                          </a:solidFill>
                          <a:effectLst/>
                          <a:latin typeface="微软雅黑" charset="0"/>
                          <a:ea typeface="微软雅黑" charset="0"/>
                          <a:cs typeface="微软雅黑" charset="0"/>
                        </a:rPr>
                        <a:t>不成气候</a:t>
                      </a: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bl>
          </a:graphicData>
        </a:graphic>
      </p:graphicFrame>
      <p:graphicFrame>
        <p:nvGraphicFramePr>
          <p:cNvPr id="4" name="表格 3"/>
          <p:cNvGraphicFramePr>
            <a:graphicFrameLocks noGrp="1"/>
          </p:cNvGraphicFramePr>
          <p:nvPr/>
        </p:nvGraphicFramePr>
        <p:xfrm>
          <a:off x="4257675" y="1595438"/>
          <a:ext cx="2560638" cy="1444625"/>
        </p:xfrm>
        <a:graphic>
          <a:graphicData uri="http://schemas.openxmlformats.org/drawingml/2006/table">
            <a:tbl>
              <a:tblPr/>
              <a:tblGrid>
                <a:gridCol w="2560367">
                  <a:extLst>
                    <a:ext uri="{9D8B030D-6E8A-4147-A177-3AD203B41FA5}"/>
                  </a:extLst>
                </a:gridCol>
              </a:tblGrid>
              <a:tr h="487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dirty="0">
                          <a:ln>
                            <a:noFill/>
                          </a:ln>
                          <a:solidFill>
                            <a:schemeClr val="bg1"/>
                          </a:solidFill>
                          <a:effectLst/>
                          <a:latin typeface="微软雅黑" charset="0"/>
                          <a:ea typeface="微软雅黑" charset="0"/>
                          <a:cs typeface="微软雅黑" charset="0"/>
                        </a:rPr>
                        <a:t>较零碎</a:t>
                      </a: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r h="9572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dirty="0">
                          <a:ln>
                            <a:noFill/>
                          </a:ln>
                          <a:solidFill>
                            <a:schemeClr val="bg1"/>
                          </a:solidFill>
                          <a:effectLst/>
                          <a:latin typeface="微软雅黑" charset="0"/>
                          <a:ea typeface="微软雅黑" charset="0"/>
                          <a:cs typeface="微软雅黑" charset="0"/>
                        </a:rPr>
                        <a:t>不成体系</a:t>
                      </a: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bl>
          </a:graphicData>
        </a:graphic>
      </p:graphicFrame>
      <p:graphicFrame>
        <p:nvGraphicFramePr>
          <p:cNvPr id="5" name="表格 4"/>
          <p:cNvGraphicFramePr>
            <a:graphicFrameLocks noGrp="1"/>
          </p:cNvGraphicFramePr>
          <p:nvPr/>
        </p:nvGraphicFramePr>
        <p:xfrm>
          <a:off x="7426325" y="2295525"/>
          <a:ext cx="2559050" cy="1349375"/>
        </p:xfrm>
        <a:graphic>
          <a:graphicData uri="http://schemas.openxmlformats.org/drawingml/2006/table">
            <a:tbl>
              <a:tblPr/>
              <a:tblGrid>
                <a:gridCol w="2560367">
                  <a:extLst>
                    <a:ext uri="{9D8B030D-6E8A-4147-A177-3AD203B41FA5}"/>
                  </a:extLst>
                </a:gridCol>
              </a:tblGrid>
              <a:tr h="487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a:ln>
                            <a:noFill/>
                          </a:ln>
                          <a:solidFill>
                            <a:schemeClr val="bg1"/>
                          </a:solidFill>
                          <a:effectLst/>
                          <a:latin typeface="微软雅黑" charset="0"/>
                          <a:ea typeface="微软雅黑" charset="0"/>
                          <a:cs typeface="微软雅黑" charset="0"/>
                        </a:rPr>
                        <a:t>有标准</a:t>
                      </a: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r h="86201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dirty="0">
                          <a:ln>
                            <a:noFill/>
                          </a:ln>
                          <a:solidFill>
                            <a:schemeClr val="bg1"/>
                          </a:solidFill>
                          <a:effectLst/>
                          <a:latin typeface="微软雅黑" charset="0"/>
                          <a:ea typeface="微软雅黑" charset="0"/>
                          <a:cs typeface="微软雅黑" charset="0"/>
                        </a:rPr>
                        <a:t>执行不严</a:t>
                      </a: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bl>
          </a:graphicData>
        </a:graphic>
      </p:graphicFrame>
      <p:graphicFrame>
        <p:nvGraphicFramePr>
          <p:cNvPr id="38" name="表格 37"/>
          <p:cNvGraphicFramePr>
            <a:graphicFrameLocks noGrp="1"/>
          </p:cNvGraphicFramePr>
          <p:nvPr/>
        </p:nvGraphicFramePr>
        <p:xfrm>
          <a:off x="4297363" y="2871788"/>
          <a:ext cx="2736850" cy="1349375"/>
        </p:xfrm>
        <a:graphic>
          <a:graphicData uri="http://schemas.openxmlformats.org/drawingml/2006/table">
            <a:tbl>
              <a:tblPr/>
              <a:tblGrid>
                <a:gridCol w="2736304">
                  <a:extLst>
                    <a:ext uri="{9D8B030D-6E8A-4147-A177-3AD203B41FA5}"/>
                  </a:extLst>
                </a:gridCol>
              </a:tblGrid>
              <a:tr h="487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a:ln>
                            <a:noFill/>
                          </a:ln>
                          <a:solidFill>
                            <a:schemeClr val="bg1"/>
                          </a:solidFill>
                          <a:effectLst/>
                          <a:latin typeface="微软雅黑" charset="0"/>
                          <a:ea typeface="微软雅黑" charset="0"/>
                          <a:cs typeface="微软雅黑" charset="0"/>
                        </a:rPr>
                        <a:t>有执行</a:t>
                      </a: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r h="86201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dirty="0">
                          <a:ln>
                            <a:noFill/>
                          </a:ln>
                          <a:solidFill>
                            <a:schemeClr val="bg1"/>
                          </a:solidFill>
                          <a:effectLst/>
                          <a:latin typeface="微软雅黑" charset="0"/>
                          <a:ea typeface="微软雅黑" charset="0"/>
                          <a:cs typeface="微软雅黑" charset="0"/>
                        </a:rPr>
                        <a:t>执行不力</a:t>
                      </a:r>
                      <a:endParaRPr kumimoji="0" lang="zh-CN" altLang="en-US" sz="2400" b="0" i="0" u="none" strike="noStrike" cap="none" normalizeH="0" baseline="0" dirty="0">
                        <a:ln>
                          <a:noFill/>
                        </a:ln>
                        <a:solidFill>
                          <a:schemeClr val="bg1"/>
                        </a:solidFill>
                        <a:effectLst/>
                        <a:latin typeface="微软雅黑" charset="0"/>
                        <a:ea typeface="MS PGothic" charset="0"/>
                        <a:cs typeface="Arial" charset="0"/>
                      </a:endParaRP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bl>
          </a:graphicData>
        </a:graphic>
      </p:graphicFrame>
      <p:graphicFrame>
        <p:nvGraphicFramePr>
          <p:cNvPr id="39" name="表格 38"/>
          <p:cNvGraphicFramePr>
            <a:graphicFrameLocks noGrp="1"/>
          </p:cNvGraphicFramePr>
          <p:nvPr/>
        </p:nvGraphicFramePr>
        <p:xfrm>
          <a:off x="7305675" y="3716338"/>
          <a:ext cx="2752725" cy="1444625"/>
        </p:xfrm>
        <a:graphic>
          <a:graphicData uri="http://schemas.openxmlformats.org/drawingml/2006/table">
            <a:tbl>
              <a:tblPr/>
              <a:tblGrid>
                <a:gridCol w="2751683">
                  <a:extLst>
                    <a:ext uri="{9D8B030D-6E8A-4147-A177-3AD203B41FA5}"/>
                  </a:extLst>
                </a:gridCol>
              </a:tblGrid>
              <a:tr h="487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dirty="0">
                          <a:ln>
                            <a:noFill/>
                          </a:ln>
                          <a:solidFill>
                            <a:schemeClr val="bg1"/>
                          </a:solidFill>
                          <a:effectLst/>
                          <a:latin typeface="微软雅黑" charset="0"/>
                          <a:ea typeface="微软雅黑" charset="0"/>
                          <a:cs typeface="微软雅黑" charset="0"/>
                        </a:rPr>
                        <a:t>意识弱</a:t>
                      </a: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r h="9572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dirty="0">
                          <a:ln>
                            <a:noFill/>
                          </a:ln>
                          <a:solidFill>
                            <a:schemeClr val="bg1"/>
                          </a:solidFill>
                          <a:effectLst/>
                          <a:latin typeface="微软雅黑" charset="0"/>
                          <a:ea typeface="微软雅黑" charset="0"/>
                          <a:cs typeface="微软雅黑" charset="0"/>
                        </a:rPr>
                        <a:t>重视不够</a:t>
                      </a: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bl>
          </a:graphicData>
        </a:graphic>
      </p:graphicFrame>
      <p:graphicFrame>
        <p:nvGraphicFramePr>
          <p:cNvPr id="40" name="表格 39"/>
          <p:cNvGraphicFramePr>
            <a:graphicFrameLocks noGrp="1"/>
          </p:cNvGraphicFramePr>
          <p:nvPr/>
        </p:nvGraphicFramePr>
        <p:xfrm>
          <a:off x="4225925" y="4167188"/>
          <a:ext cx="2735263" cy="1349375"/>
        </p:xfrm>
        <a:graphic>
          <a:graphicData uri="http://schemas.openxmlformats.org/drawingml/2006/table">
            <a:tbl>
              <a:tblPr/>
              <a:tblGrid>
                <a:gridCol w="2736304">
                  <a:extLst>
                    <a:ext uri="{9D8B030D-6E8A-4147-A177-3AD203B41FA5}"/>
                  </a:extLst>
                </a:gridCol>
              </a:tblGrid>
              <a:tr h="487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dirty="0">
                          <a:ln>
                            <a:noFill/>
                          </a:ln>
                          <a:solidFill>
                            <a:schemeClr val="bg1"/>
                          </a:solidFill>
                          <a:effectLst/>
                          <a:latin typeface="微软雅黑" charset="0"/>
                          <a:ea typeface="微软雅黑" charset="0"/>
                          <a:cs typeface="微软雅黑" charset="0"/>
                        </a:rPr>
                        <a:t>人手少</a:t>
                      </a: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r h="86201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0" i="0" u="none" strike="noStrike" cap="none" normalizeH="0" baseline="0" dirty="0">
                          <a:ln>
                            <a:noFill/>
                          </a:ln>
                          <a:solidFill>
                            <a:schemeClr val="bg1"/>
                          </a:solidFill>
                          <a:effectLst/>
                          <a:latin typeface="微软雅黑" charset="0"/>
                          <a:ea typeface="微软雅黑" charset="0"/>
                          <a:cs typeface="微软雅黑" charset="0"/>
                        </a:rPr>
                        <a:t>力量不足</a:t>
                      </a:r>
                    </a:p>
                  </a:txBody>
                  <a:tcPr marL="99060" marR="99060" marT="38100" marB="38100" horzOverflow="overflow">
                    <a:lnL>
                      <a:noFill/>
                    </a:lnL>
                    <a:lnR>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a:noFill/>
                    </a:lnTlToBr>
                    <a:lnBlToTr>
                      <a:noFill/>
                    </a:lnBlToTr>
                    <a:noFill/>
                  </a:tcPr>
                </a:tc>
                <a:extLst>
                  <a:ext uri="{0D108BD9-81ED-4DB2-BD59-A6C34878D82A}"/>
                </a:extLst>
              </a:tr>
            </a:tbl>
          </a:graphicData>
        </a:graphic>
      </p:graphicFrame>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3"/>
          <p:cNvSpPr txBox="1">
            <a:spLocks noChangeArrowheads="1"/>
          </p:cNvSpPr>
          <p:nvPr/>
        </p:nvSpPr>
        <p:spPr bwMode="auto">
          <a:xfrm>
            <a:off x="2352675" y="2116138"/>
            <a:ext cx="9074150" cy="3400425"/>
          </a:xfrm>
          <a:prstGeom prst="rect">
            <a:avLst/>
          </a:prstGeom>
          <a:noFill/>
          <a:ln w="9525">
            <a:noFill/>
            <a:miter lim="800000"/>
            <a:headEnd/>
            <a:tailEnd/>
          </a:ln>
        </p:spPr>
        <p:txBody>
          <a:bodyPr/>
          <a:lstStyle/>
          <a:p>
            <a:pPr marL="342900" indent="-342900">
              <a:lnSpc>
                <a:spcPct val="150000"/>
              </a:lnSpc>
              <a:spcBef>
                <a:spcPct val="20000"/>
              </a:spcBef>
              <a:buFont typeface="Arial" charset="0"/>
              <a:buChar char="•"/>
            </a:pPr>
            <a:r>
              <a:rPr lang="zh-CN" altLang="en-US" sz="2400">
                <a:latin typeface="微软雅黑"/>
                <a:ea typeface="微软雅黑"/>
                <a:cs typeface="微软雅黑"/>
              </a:rPr>
              <a:t>以全面质量管理思想为指导，借鉴和应用先进的质量管理技术，全面推进质量文化建设。构建包括专业建设、课程教学、学生教育、行政管理与后勤服务等领域在内的内部质量保证体系。</a:t>
            </a:r>
            <a:endParaRPr lang="en-US" altLang="zh-CN" sz="2400">
              <a:latin typeface="微软雅黑"/>
              <a:ea typeface="微软雅黑"/>
              <a:cs typeface="微软雅黑"/>
            </a:endParaRPr>
          </a:p>
          <a:p>
            <a:pPr marL="342900" indent="-342900">
              <a:lnSpc>
                <a:spcPct val="150000"/>
              </a:lnSpc>
              <a:spcBef>
                <a:spcPct val="20000"/>
              </a:spcBef>
              <a:buFont typeface="Arial" charset="0"/>
              <a:buChar char="•"/>
            </a:pPr>
            <a:r>
              <a:rPr lang="zh-CN" altLang="en-US" sz="2400">
                <a:latin typeface="微软雅黑"/>
                <a:ea typeface="微软雅黑"/>
                <a:cs typeface="微软雅黑"/>
              </a:rPr>
              <a:t>实施</a:t>
            </a:r>
            <a:r>
              <a:rPr lang="zh-CN" altLang="en-US" sz="2400" b="1">
                <a:solidFill>
                  <a:srgbClr val="FF0000"/>
                </a:solidFill>
                <a:latin typeface="微软雅黑"/>
                <a:ea typeface="微软雅黑"/>
                <a:cs typeface="微软雅黑"/>
              </a:rPr>
              <a:t>全员</a:t>
            </a:r>
            <a:r>
              <a:rPr lang="zh-CN" altLang="en-US" sz="2400">
                <a:latin typeface="微软雅黑"/>
                <a:ea typeface="微软雅黑"/>
                <a:cs typeface="微软雅黑"/>
              </a:rPr>
              <a:t>、</a:t>
            </a:r>
            <a:r>
              <a:rPr lang="zh-CN" altLang="en-US" sz="2400" b="1">
                <a:solidFill>
                  <a:srgbClr val="FF0000"/>
                </a:solidFill>
                <a:latin typeface="微软雅黑"/>
                <a:ea typeface="微软雅黑"/>
                <a:cs typeface="微软雅黑"/>
              </a:rPr>
              <a:t>全程</a:t>
            </a:r>
            <a:r>
              <a:rPr lang="zh-CN" altLang="en-US" sz="2400">
                <a:latin typeface="微软雅黑"/>
                <a:ea typeface="微软雅黑"/>
                <a:cs typeface="微软雅黑"/>
              </a:rPr>
              <a:t>、</a:t>
            </a:r>
            <a:r>
              <a:rPr lang="zh-CN" altLang="en-US" sz="2400" b="1">
                <a:solidFill>
                  <a:srgbClr val="FF0000"/>
                </a:solidFill>
                <a:latin typeface="微软雅黑"/>
                <a:ea typeface="微软雅黑"/>
                <a:cs typeface="微软雅黑"/>
              </a:rPr>
              <a:t>全方位</a:t>
            </a:r>
            <a:r>
              <a:rPr lang="zh-CN" altLang="en-US" sz="2400">
                <a:latin typeface="微软雅黑"/>
                <a:ea typeface="微软雅黑"/>
                <a:cs typeface="微软雅黑"/>
              </a:rPr>
              <a:t>质量管理，每年向社会发布人才培养质量报告</a:t>
            </a:r>
            <a:r>
              <a:rPr lang="en-US" altLang="zh-CN" sz="2400">
                <a:latin typeface="微软雅黑"/>
                <a:ea typeface="微软雅黑"/>
                <a:cs typeface="微软雅黑"/>
              </a:rPr>
              <a:t>,</a:t>
            </a:r>
            <a:r>
              <a:rPr lang="zh-CN" altLang="en-US" sz="2400">
                <a:latin typeface="微软雅黑"/>
                <a:ea typeface="微软雅黑"/>
                <a:cs typeface="微软雅黑"/>
              </a:rPr>
              <a:t>办人民满意的高等职业教育。</a:t>
            </a:r>
            <a:endParaRPr lang="en-US" altLang="zh-CN" sz="2400">
              <a:latin typeface="微软雅黑"/>
              <a:ea typeface="微软雅黑"/>
              <a:cs typeface="微软雅黑"/>
            </a:endParaRPr>
          </a:p>
        </p:txBody>
      </p:sp>
      <p:sp>
        <p:nvSpPr>
          <p:cNvPr id="15" name="Rectangle 3"/>
          <p:cNvSpPr txBox="1">
            <a:spLocks noChangeArrowheads="1"/>
          </p:cNvSpPr>
          <p:nvPr/>
        </p:nvSpPr>
        <p:spPr bwMode="auto">
          <a:xfrm>
            <a:off x="1319213" y="1306513"/>
            <a:ext cx="9937750" cy="1617662"/>
          </a:xfrm>
          <a:prstGeom prst="rect">
            <a:avLst/>
          </a:prstGeom>
          <a:noFill/>
          <a:ln w="9525">
            <a:noFill/>
            <a:miter lim="800000"/>
            <a:headEnd/>
            <a:tailEnd/>
          </a:ln>
        </p:spPr>
        <p:txBody>
          <a:bodyPr/>
          <a:lstStyle/>
          <a:p>
            <a:pPr marL="215900">
              <a:lnSpc>
                <a:spcPct val="150000"/>
              </a:lnSpc>
              <a:spcBef>
                <a:spcPts val="1800"/>
              </a:spcBef>
              <a:buFont typeface="Arial" charset="0"/>
              <a:buNone/>
            </a:pPr>
            <a:r>
              <a:rPr lang="zh-CN" altLang="en-US" sz="2800" b="1">
                <a:solidFill>
                  <a:srgbClr val="F68426"/>
                </a:solidFill>
                <a:latin typeface="微软雅黑"/>
                <a:ea typeface="微软雅黑"/>
                <a:cs typeface="微软雅黑"/>
              </a:rPr>
              <a:t>学院</a:t>
            </a:r>
            <a:r>
              <a:rPr lang="en-US" altLang="zh-CN" sz="2800" b="1">
                <a:solidFill>
                  <a:srgbClr val="F68426"/>
                </a:solidFill>
                <a:latin typeface="微软雅黑"/>
                <a:ea typeface="微软雅黑"/>
                <a:cs typeface="微软雅黑"/>
              </a:rPr>
              <a:t>《</a:t>
            </a:r>
            <a:r>
              <a:rPr lang="zh-CN" altLang="en-US" sz="2800" b="1">
                <a:solidFill>
                  <a:srgbClr val="F68426"/>
                </a:solidFill>
                <a:latin typeface="微软雅黑"/>
                <a:ea typeface="微软雅黑"/>
                <a:cs typeface="微软雅黑"/>
              </a:rPr>
              <a:t>章程</a:t>
            </a:r>
            <a:r>
              <a:rPr lang="en-US" altLang="zh-CN" sz="2800" b="1">
                <a:solidFill>
                  <a:srgbClr val="F68426"/>
                </a:solidFill>
                <a:latin typeface="微软雅黑"/>
                <a:ea typeface="微软雅黑"/>
                <a:cs typeface="微软雅黑"/>
              </a:rPr>
              <a:t>》</a:t>
            </a:r>
            <a:r>
              <a:rPr lang="zh-CN" altLang="en-US" sz="2800" b="1">
                <a:solidFill>
                  <a:srgbClr val="F68426"/>
                </a:solidFill>
                <a:latin typeface="微软雅黑"/>
                <a:ea typeface="微软雅黑"/>
                <a:cs typeface="微软雅黑"/>
              </a:rPr>
              <a:t>第一章第七条：</a:t>
            </a:r>
          </a:p>
        </p:txBody>
      </p:sp>
      <p:sp>
        <p:nvSpPr>
          <p:cNvPr id="10" name="矩形 9"/>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1"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四、指导思想</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2" name="矩形 11"/>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图片 11"/>
          <p:cNvPicPr>
            <a:picLocks noChangeAspect="1"/>
          </p:cNvPicPr>
          <p:nvPr/>
        </p:nvPicPr>
        <p:blipFill>
          <a:blip r:embed="rId2"/>
          <a:srcRect/>
          <a:stretch>
            <a:fillRect/>
          </a:stretch>
        </p:blipFill>
        <p:spPr bwMode="auto">
          <a:xfrm>
            <a:off x="4995863" y="1249363"/>
            <a:ext cx="5349875" cy="1146175"/>
          </a:xfrm>
          <a:prstGeom prst="rect">
            <a:avLst/>
          </a:prstGeom>
          <a:noFill/>
          <a:ln w="9525">
            <a:noFill/>
            <a:miter lim="800000"/>
            <a:headEnd/>
            <a:tailEnd/>
          </a:ln>
        </p:spPr>
      </p:pic>
      <p:sp>
        <p:nvSpPr>
          <p:cNvPr id="51202" name="TextBox 16"/>
          <p:cNvSpPr txBox="1">
            <a:spLocks noChangeArrowheads="1"/>
          </p:cNvSpPr>
          <p:nvPr/>
        </p:nvSpPr>
        <p:spPr bwMode="auto">
          <a:xfrm>
            <a:off x="3182938" y="1268413"/>
            <a:ext cx="2409825" cy="679450"/>
          </a:xfrm>
          <a:prstGeom prst="rect">
            <a:avLst/>
          </a:prstGeom>
          <a:noFill/>
          <a:ln w="9525">
            <a:noFill/>
            <a:miter lim="800000"/>
            <a:headEnd/>
            <a:tailEnd/>
          </a:ln>
        </p:spPr>
        <p:txBody>
          <a:bodyPr>
            <a:spAutoFit/>
          </a:bodyPr>
          <a:lstStyle/>
          <a:p>
            <a:pPr algn="ctr">
              <a:lnSpc>
                <a:spcPct val="130000"/>
              </a:lnSpc>
            </a:pPr>
            <a:r>
              <a:rPr kumimoji="1" lang="zh-CN" altLang="en-US" sz="3200" b="1">
                <a:solidFill>
                  <a:srgbClr val="00B0F0"/>
                </a:solidFill>
                <a:latin typeface="Candara" pitchFamily="34" charset="0"/>
                <a:ea typeface="微软雅黑"/>
                <a:cs typeface="宋体" charset="-122"/>
              </a:rPr>
              <a:t>结果</a:t>
            </a:r>
            <a:endParaRPr kumimoji="1" lang="en-US" altLang="zh-CN" sz="3200" b="1">
              <a:solidFill>
                <a:srgbClr val="00B0F0"/>
              </a:solidFill>
              <a:latin typeface="Candara" pitchFamily="34" charset="0"/>
              <a:ea typeface="微软雅黑"/>
              <a:cs typeface="宋体" charset="-122"/>
            </a:endParaRPr>
          </a:p>
        </p:txBody>
      </p:sp>
      <p:pic>
        <p:nvPicPr>
          <p:cNvPr id="51203" name="图片 13"/>
          <p:cNvPicPr>
            <a:picLocks noChangeAspect="1"/>
          </p:cNvPicPr>
          <p:nvPr/>
        </p:nvPicPr>
        <p:blipFill>
          <a:blip r:embed="rId2"/>
          <a:srcRect/>
          <a:stretch>
            <a:fillRect/>
          </a:stretch>
        </p:blipFill>
        <p:spPr bwMode="auto">
          <a:xfrm>
            <a:off x="4287838" y="2363788"/>
            <a:ext cx="5349875" cy="1146175"/>
          </a:xfrm>
          <a:prstGeom prst="rect">
            <a:avLst/>
          </a:prstGeom>
          <a:noFill/>
          <a:ln w="9525">
            <a:noFill/>
            <a:miter lim="800000"/>
            <a:headEnd/>
            <a:tailEnd/>
          </a:ln>
        </p:spPr>
      </p:pic>
      <p:sp>
        <p:nvSpPr>
          <p:cNvPr id="51204" name="TextBox 18"/>
          <p:cNvSpPr txBox="1">
            <a:spLocks noChangeArrowheads="1"/>
          </p:cNvSpPr>
          <p:nvPr/>
        </p:nvSpPr>
        <p:spPr bwMode="auto">
          <a:xfrm>
            <a:off x="2681288" y="2370138"/>
            <a:ext cx="2217737" cy="679450"/>
          </a:xfrm>
          <a:prstGeom prst="rect">
            <a:avLst/>
          </a:prstGeom>
          <a:noFill/>
          <a:ln w="9525">
            <a:noFill/>
            <a:miter lim="800000"/>
            <a:headEnd/>
            <a:tailEnd/>
          </a:ln>
        </p:spPr>
        <p:txBody>
          <a:bodyPr>
            <a:spAutoFit/>
          </a:bodyPr>
          <a:lstStyle/>
          <a:p>
            <a:pPr algn="ctr">
              <a:lnSpc>
                <a:spcPct val="130000"/>
              </a:lnSpc>
            </a:pPr>
            <a:r>
              <a:rPr kumimoji="1" lang="zh-CN" altLang="en-US" sz="3200" b="1">
                <a:solidFill>
                  <a:srgbClr val="00B0F0"/>
                </a:solidFill>
                <a:latin typeface="Candara" pitchFamily="34" charset="0"/>
                <a:ea typeface="微软雅黑"/>
                <a:cs typeface="宋体" charset="-122"/>
              </a:rPr>
              <a:t>运行</a:t>
            </a:r>
            <a:endParaRPr kumimoji="1" lang="en-US" altLang="zh-CN" sz="3200" b="1">
              <a:solidFill>
                <a:srgbClr val="00B0F0"/>
              </a:solidFill>
              <a:latin typeface="Candara" pitchFamily="34" charset="0"/>
              <a:ea typeface="微软雅黑"/>
              <a:cs typeface="宋体" charset="-122"/>
            </a:endParaRPr>
          </a:p>
        </p:txBody>
      </p:sp>
      <p:pic>
        <p:nvPicPr>
          <p:cNvPr id="51205" name="图片 15"/>
          <p:cNvPicPr>
            <a:picLocks noChangeAspect="1"/>
          </p:cNvPicPr>
          <p:nvPr/>
        </p:nvPicPr>
        <p:blipFill>
          <a:blip r:embed="rId2"/>
          <a:srcRect/>
          <a:stretch>
            <a:fillRect/>
          </a:stretch>
        </p:blipFill>
        <p:spPr bwMode="auto">
          <a:xfrm>
            <a:off x="3640138" y="3530600"/>
            <a:ext cx="5349875" cy="1144588"/>
          </a:xfrm>
          <a:prstGeom prst="rect">
            <a:avLst/>
          </a:prstGeom>
          <a:noFill/>
          <a:ln w="9525">
            <a:noFill/>
            <a:miter lim="800000"/>
            <a:headEnd/>
            <a:tailEnd/>
          </a:ln>
        </p:spPr>
      </p:pic>
      <p:sp>
        <p:nvSpPr>
          <p:cNvPr id="51206" name="TextBox 20"/>
          <p:cNvSpPr txBox="1">
            <a:spLocks noChangeArrowheads="1"/>
          </p:cNvSpPr>
          <p:nvPr/>
        </p:nvSpPr>
        <p:spPr bwMode="auto">
          <a:xfrm>
            <a:off x="2197100" y="3473450"/>
            <a:ext cx="1892300" cy="677863"/>
          </a:xfrm>
          <a:prstGeom prst="rect">
            <a:avLst/>
          </a:prstGeom>
          <a:noFill/>
          <a:ln w="9525">
            <a:noFill/>
            <a:miter lim="800000"/>
            <a:headEnd/>
            <a:tailEnd/>
          </a:ln>
        </p:spPr>
        <p:txBody>
          <a:bodyPr>
            <a:spAutoFit/>
          </a:bodyPr>
          <a:lstStyle/>
          <a:p>
            <a:pPr algn="ctr">
              <a:lnSpc>
                <a:spcPct val="130000"/>
              </a:lnSpc>
            </a:pPr>
            <a:r>
              <a:rPr kumimoji="1" lang="zh-CN" altLang="en-US" sz="3200" b="1">
                <a:solidFill>
                  <a:srgbClr val="00B0F0"/>
                </a:solidFill>
                <a:latin typeface="Candara" pitchFamily="34" charset="0"/>
                <a:ea typeface="微软雅黑"/>
                <a:cs typeface="宋体" charset="-122"/>
              </a:rPr>
              <a:t>标准</a:t>
            </a:r>
            <a:endParaRPr kumimoji="1" lang="en-US" altLang="zh-CN" sz="3200" b="1">
              <a:solidFill>
                <a:srgbClr val="00B0F0"/>
              </a:solidFill>
              <a:latin typeface="Candara" pitchFamily="34" charset="0"/>
              <a:ea typeface="微软雅黑"/>
              <a:cs typeface="宋体" charset="-122"/>
            </a:endParaRPr>
          </a:p>
        </p:txBody>
      </p:sp>
      <p:pic>
        <p:nvPicPr>
          <p:cNvPr id="51207" name="图片 17"/>
          <p:cNvPicPr>
            <a:picLocks noChangeAspect="1"/>
          </p:cNvPicPr>
          <p:nvPr/>
        </p:nvPicPr>
        <p:blipFill>
          <a:blip r:embed="rId2"/>
          <a:srcRect/>
          <a:stretch>
            <a:fillRect/>
          </a:stretch>
        </p:blipFill>
        <p:spPr bwMode="auto">
          <a:xfrm>
            <a:off x="2925763" y="4711700"/>
            <a:ext cx="5349875" cy="1146175"/>
          </a:xfrm>
          <a:prstGeom prst="rect">
            <a:avLst/>
          </a:prstGeom>
          <a:noFill/>
          <a:ln w="9525">
            <a:noFill/>
            <a:miter lim="800000"/>
            <a:headEnd/>
            <a:tailEnd/>
          </a:ln>
        </p:spPr>
      </p:pic>
      <p:sp>
        <p:nvSpPr>
          <p:cNvPr id="51208" name="TextBox 22"/>
          <p:cNvSpPr txBox="1">
            <a:spLocks noChangeArrowheads="1"/>
          </p:cNvSpPr>
          <p:nvPr/>
        </p:nvSpPr>
        <p:spPr bwMode="auto">
          <a:xfrm>
            <a:off x="2003425" y="4575175"/>
            <a:ext cx="1139825" cy="677863"/>
          </a:xfrm>
          <a:prstGeom prst="rect">
            <a:avLst/>
          </a:prstGeom>
          <a:noFill/>
          <a:ln w="9525">
            <a:noFill/>
            <a:miter lim="800000"/>
            <a:headEnd/>
            <a:tailEnd/>
          </a:ln>
        </p:spPr>
        <p:txBody>
          <a:bodyPr>
            <a:spAutoFit/>
          </a:bodyPr>
          <a:lstStyle/>
          <a:p>
            <a:pPr algn="ctr">
              <a:lnSpc>
                <a:spcPct val="130000"/>
              </a:lnSpc>
            </a:pPr>
            <a:r>
              <a:rPr kumimoji="1" lang="zh-CN" altLang="en-US" sz="3200" b="1">
                <a:solidFill>
                  <a:srgbClr val="00B0F0"/>
                </a:solidFill>
                <a:latin typeface="Candara" pitchFamily="34" charset="0"/>
                <a:ea typeface="微软雅黑"/>
                <a:cs typeface="宋体" charset="-122"/>
              </a:rPr>
              <a:t>目标</a:t>
            </a:r>
            <a:endParaRPr kumimoji="1" lang="en-US" altLang="zh-CN" sz="3200" b="1">
              <a:solidFill>
                <a:srgbClr val="00B0F0"/>
              </a:solidFill>
              <a:latin typeface="Candara" pitchFamily="34" charset="0"/>
              <a:ea typeface="微软雅黑"/>
              <a:cs typeface="宋体" charset="-122"/>
            </a:endParaRPr>
          </a:p>
        </p:txBody>
      </p:sp>
      <p:sp>
        <p:nvSpPr>
          <p:cNvPr id="51209" name="TextBox 25"/>
          <p:cNvSpPr txBox="1">
            <a:spLocks noChangeArrowheads="1"/>
          </p:cNvSpPr>
          <p:nvPr/>
        </p:nvSpPr>
        <p:spPr bwMode="auto">
          <a:xfrm>
            <a:off x="5992813" y="1196975"/>
            <a:ext cx="4999037" cy="900113"/>
          </a:xfrm>
          <a:prstGeom prst="rect">
            <a:avLst/>
          </a:prstGeom>
          <a:noFill/>
          <a:ln w="9525">
            <a:noFill/>
            <a:miter lim="800000"/>
            <a:headEnd/>
            <a:tailEnd/>
          </a:ln>
        </p:spPr>
        <p:txBody>
          <a:bodyPr>
            <a:spAutoFit/>
          </a:bodyPr>
          <a:lstStyle/>
          <a:p>
            <a:pPr>
              <a:lnSpc>
                <a:spcPct val="150000"/>
              </a:lnSpc>
            </a:pPr>
            <a:r>
              <a:rPr kumimoji="1" lang="zh-CN" altLang="en-US">
                <a:solidFill>
                  <a:srgbClr val="000000"/>
                </a:solidFill>
                <a:latin typeface="微软雅黑"/>
                <a:ea typeface="微软雅黑"/>
                <a:cs typeface="微软雅黑"/>
              </a:rPr>
              <a:t>任务、职责、权限明晰，相互协调、相互促进</a:t>
            </a:r>
            <a:endParaRPr kumimoji="1" lang="en-US" altLang="zh-CN">
              <a:solidFill>
                <a:srgbClr val="000000"/>
              </a:solidFill>
              <a:latin typeface="微软雅黑"/>
              <a:ea typeface="微软雅黑"/>
              <a:cs typeface="微软雅黑"/>
            </a:endParaRPr>
          </a:p>
          <a:p>
            <a:pPr>
              <a:lnSpc>
                <a:spcPct val="150000"/>
              </a:lnSpc>
            </a:pPr>
            <a:r>
              <a:rPr kumimoji="1" lang="zh-CN" altLang="en-US">
                <a:solidFill>
                  <a:srgbClr val="000000"/>
                </a:solidFill>
                <a:latin typeface="微软雅黑"/>
                <a:ea typeface="微软雅黑"/>
                <a:cs typeface="微软雅黑"/>
              </a:rPr>
              <a:t>持续、有效、稳定的质量保证系统</a:t>
            </a:r>
            <a:endParaRPr kumimoji="1" lang="en-US" altLang="zh-CN">
              <a:solidFill>
                <a:srgbClr val="000000"/>
              </a:solidFill>
              <a:latin typeface="微软雅黑"/>
              <a:ea typeface="微软雅黑"/>
              <a:cs typeface="微软雅黑"/>
            </a:endParaRPr>
          </a:p>
        </p:txBody>
      </p:sp>
      <p:sp>
        <p:nvSpPr>
          <p:cNvPr id="51210" name="TextBox 26"/>
          <p:cNvSpPr txBox="1">
            <a:spLocks noChangeArrowheads="1"/>
          </p:cNvSpPr>
          <p:nvPr/>
        </p:nvSpPr>
        <p:spPr bwMode="auto">
          <a:xfrm>
            <a:off x="5534025" y="2282825"/>
            <a:ext cx="6408738" cy="865188"/>
          </a:xfrm>
          <a:prstGeom prst="rect">
            <a:avLst/>
          </a:prstGeom>
          <a:noFill/>
          <a:ln w="9525">
            <a:noFill/>
            <a:miter lim="800000"/>
            <a:headEnd/>
            <a:tailEnd/>
          </a:ln>
        </p:spPr>
        <p:txBody>
          <a:bodyPr>
            <a:spAutoFit/>
          </a:bodyPr>
          <a:lstStyle/>
          <a:p>
            <a:pPr>
              <a:lnSpc>
                <a:spcPts val="2000"/>
              </a:lnSpc>
            </a:pPr>
            <a:r>
              <a:rPr lang="zh-CN" altLang="en-US">
                <a:solidFill>
                  <a:srgbClr val="262626"/>
                </a:solidFill>
                <a:ea typeface="微软雅黑"/>
                <a:cs typeface="宋体" charset="-122"/>
              </a:rPr>
              <a:t>借助信息技术（数据采集与管理平台建设）</a:t>
            </a:r>
            <a:endParaRPr lang="en-US" altLang="zh-CN">
              <a:solidFill>
                <a:srgbClr val="262626"/>
              </a:solidFill>
              <a:cs typeface="Arial" charset="0"/>
            </a:endParaRPr>
          </a:p>
          <a:p>
            <a:pPr>
              <a:lnSpc>
                <a:spcPts val="2000"/>
              </a:lnSpc>
            </a:pPr>
            <a:r>
              <a:rPr lang="zh-CN" altLang="en-US">
                <a:solidFill>
                  <a:srgbClr val="262626"/>
                </a:solidFill>
                <a:ea typeface="微软雅黑"/>
                <a:cs typeface="微软雅黑"/>
              </a:rPr>
              <a:t>实行及时、持续、有效的监控、诊断和改进</a:t>
            </a:r>
            <a:endParaRPr lang="en-US" altLang="zh-CN">
              <a:solidFill>
                <a:srgbClr val="262626"/>
              </a:solidFill>
              <a:ea typeface="微软雅黑"/>
              <a:cs typeface="微软雅黑"/>
            </a:endParaRPr>
          </a:p>
          <a:p>
            <a:pPr>
              <a:lnSpc>
                <a:spcPts val="2000"/>
              </a:lnSpc>
            </a:pPr>
            <a:r>
              <a:rPr lang="zh-CN" altLang="en-US">
                <a:solidFill>
                  <a:srgbClr val="262626"/>
                </a:solidFill>
                <a:ea typeface="微软雅黑"/>
                <a:cs typeface="微软雅黑"/>
              </a:rPr>
              <a:t>考核及结果应用</a:t>
            </a:r>
            <a:endParaRPr lang="en-US" altLang="zh-CN">
              <a:solidFill>
                <a:srgbClr val="262626"/>
              </a:solidFill>
              <a:cs typeface="Arial" charset="0"/>
            </a:endParaRPr>
          </a:p>
        </p:txBody>
      </p:sp>
      <p:sp>
        <p:nvSpPr>
          <p:cNvPr id="51211" name="TextBox 27"/>
          <p:cNvSpPr txBox="1">
            <a:spLocks noChangeArrowheads="1"/>
          </p:cNvSpPr>
          <p:nvPr/>
        </p:nvSpPr>
        <p:spPr bwMode="auto">
          <a:xfrm>
            <a:off x="4683125" y="3370263"/>
            <a:ext cx="6286500" cy="938212"/>
          </a:xfrm>
          <a:prstGeom prst="rect">
            <a:avLst/>
          </a:prstGeom>
          <a:noFill/>
          <a:ln w="9525">
            <a:noFill/>
            <a:miter lim="800000"/>
            <a:headEnd/>
            <a:tailEnd/>
          </a:ln>
        </p:spPr>
        <p:txBody>
          <a:bodyPr>
            <a:spAutoFit/>
          </a:bodyPr>
          <a:lstStyle/>
          <a:p>
            <a:pPr>
              <a:lnSpc>
                <a:spcPts val="2200"/>
              </a:lnSpc>
            </a:pPr>
            <a:r>
              <a:rPr lang="zh-CN" altLang="en-US">
                <a:solidFill>
                  <a:srgbClr val="262626"/>
                </a:solidFill>
                <a:ea typeface="微软雅黑"/>
                <a:cs typeface="宋体" charset="-122"/>
              </a:rPr>
              <a:t>各个层面基本标准、建设（发展）标准、考核标准体系</a:t>
            </a:r>
            <a:endParaRPr lang="en-US" altLang="zh-CN">
              <a:solidFill>
                <a:srgbClr val="262626"/>
              </a:solidFill>
              <a:cs typeface="Arial" charset="0"/>
            </a:endParaRPr>
          </a:p>
          <a:p>
            <a:pPr>
              <a:lnSpc>
                <a:spcPts val="2200"/>
              </a:lnSpc>
            </a:pPr>
            <a:r>
              <a:rPr lang="zh-CN" altLang="en-US">
                <a:solidFill>
                  <a:srgbClr val="262626"/>
                </a:solidFill>
                <a:ea typeface="微软雅黑"/>
                <a:cs typeface="微软雅黑"/>
              </a:rPr>
              <a:t>形成章程为总纲，基本制度、具体制度的制度体系</a:t>
            </a:r>
            <a:endParaRPr lang="en-US" altLang="zh-CN">
              <a:solidFill>
                <a:srgbClr val="262626"/>
              </a:solidFill>
              <a:cs typeface="Arial" charset="0"/>
            </a:endParaRPr>
          </a:p>
          <a:p>
            <a:pPr>
              <a:lnSpc>
                <a:spcPts val="2200"/>
              </a:lnSpc>
            </a:pPr>
            <a:r>
              <a:rPr lang="zh-CN" altLang="en-US">
                <a:solidFill>
                  <a:srgbClr val="262626"/>
                </a:solidFill>
                <a:ea typeface="微软雅黑"/>
                <a:cs typeface="微软雅黑"/>
              </a:rPr>
              <a:t>部门工作绩效考核评价体系</a:t>
            </a:r>
            <a:endParaRPr lang="en-US" altLang="zh-CN">
              <a:solidFill>
                <a:srgbClr val="262626"/>
              </a:solidFill>
              <a:cs typeface="Arial" charset="0"/>
            </a:endParaRPr>
          </a:p>
        </p:txBody>
      </p:sp>
      <p:sp>
        <p:nvSpPr>
          <p:cNvPr id="51212" name="TextBox 28"/>
          <p:cNvSpPr txBox="1">
            <a:spLocks noChangeArrowheads="1"/>
          </p:cNvSpPr>
          <p:nvPr/>
        </p:nvSpPr>
        <p:spPr bwMode="auto">
          <a:xfrm>
            <a:off x="4000500" y="4589463"/>
            <a:ext cx="6891338" cy="922337"/>
          </a:xfrm>
          <a:prstGeom prst="rect">
            <a:avLst/>
          </a:prstGeom>
          <a:noFill/>
          <a:ln w="9525">
            <a:noFill/>
            <a:miter lim="800000"/>
            <a:headEnd/>
            <a:tailEnd/>
          </a:ln>
        </p:spPr>
        <p:txBody>
          <a:bodyPr>
            <a:spAutoFit/>
          </a:bodyPr>
          <a:lstStyle/>
          <a:p>
            <a:pPr>
              <a:lnSpc>
                <a:spcPct val="150000"/>
              </a:lnSpc>
            </a:pPr>
            <a:r>
              <a:rPr lang="zh-CN" altLang="en-US">
                <a:solidFill>
                  <a:srgbClr val="262626"/>
                </a:solidFill>
                <a:ea typeface="微软雅黑"/>
                <a:cs typeface="宋体" charset="-122"/>
              </a:rPr>
              <a:t>人才培养目标作为质量保证的总体目标</a:t>
            </a:r>
            <a:endParaRPr lang="en-US" altLang="zh-CN">
              <a:solidFill>
                <a:srgbClr val="262626"/>
              </a:solidFill>
              <a:ea typeface="微软雅黑"/>
              <a:cs typeface="Arial" charset="0"/>
            </a:endParaRPr>
          </a:p>
          <a:p>
            <a:pPr>
              <a:lnSpc>
                <a:spcPct val="150000"/>
              </a:lnSpc>
            </a:pPr>
            <a:r>
              <a:rPr lang="zh-CN" altLang="en-US">
                <a:solidFill>
                  <a:srgbClr val="262626"/>
                </a:solidFill>
                <a:ea typeface="微软雅黑"/>
                <a:cs typeface="宋体" charset="-122"/>
              </a:rPr>
              <a:t>教育教学、学生工作、行政与后勤服务等领域制定具体目标</a:t>
            </a:r>
            <a:endParaRPr lang="en-US" altLang="zh-CN">
              <a:solidFill>
                <a:srgbClr val="262626"/>
              </a:solidFill>
              <a:cs typeface="Arial" charset="0"/>
            </a:endParaRPr>
          </a:p>
        </p:txBody>
      </p:sp>
      <p:sp>
        <p:nvSpPr>
          <p:cNvPr id="21" name="矩形 20"/>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4"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五、建设思路</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5" name="矩形 24"/>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椭圆 52"/>
          <p:cNvSpPr/>
          <p:nvPr/>
        </p:nvSpPr>
        <p:spPr>
          <a:xfrm>
            <a:off x="3046312" y="1772816"/>
            <a:ext cx="6382974" cy="4969805"/>
          </a:xfrm>
          <a:prstGeom prst="ellipse">
            <a:avLst/>
          </a:prstGeom>
          <a:solidFill>
            <a:schemeClr val="accent5">
              <a:lumMod val="50000"/>
            </a:schemeClr>
          </a:solidFill>
          <a:scene3d>
            <a:camera prst="isometricOffAxis2Top">
              <a:rot lat="18678613" lon="1135049" rev="20468105"/>
            </a:camera>
            <a:lightRig rig="threePt" dir="t">
              <a:rot lat="0" lon="0" rev="1200000"/>
            </a:lightRig>
          </a:scene3d>
          <a:sp3d extrusionH="571500">
            <a:bevelT w="63500" h="25400"/>
          </a:sp3d>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48" name="AutoShape 9"/>
          <p:cNvSpPr>
            <a:spLocks noChangeArrowheads="1"/>
          </p:cNvSpPr>
          <p:nvPr/>
        </p:nvSpPr>
        <p:spPr bwMode="auto">
          <a:xfrm>
            <a:off x="5438775" y="2963863"/>
            <a:ext cx="717550" cy="1689100"/>
          </a:xfrm>
          <a:prstGeom prst="can">
            <a:avLst>
              <a:gd name="adj" fmla="val 29993"/>
            </a:avLst>
          </a:prstGeom>
          <a:gradFill rotWithShape="0">
            <a:gsLst>
              <a:gs pos="0">
                <a:schemeClr val="accent5">
                  <a:lumMod val="60000"/>
                  <a:lumOff val="40000"/>
                </a:schemeClr>
              </a:gs>
              <a:gs pos="50000">
                <a:schemeClr val="accent5">
                  <a:lumMod val="20000"/>
                  <a:lumOff val="80000"/>
                </a:schemeClr>
              </a:gs>
              <a:gs pos="100000">
                <a:schemeClr val="accent5">
                  <a:lumMod val="60000"/>
                  <a:lumOff val="40000"/>
                </a:schemeClr>
              </a:gs>
            </a:gsLst>
            <a:lin ang="0" scaled="1"/>
          </a:gradFill>
          <a:ln>
            <a:noFill/>
          </a:ln>
          <a:extLst/>
        </p:spPr>
        <p:txBody>
          <a:bodyPr wrap="none" anchor="ctr"/>
          <a:lstStyle/>
          <a:p>
            <a:pPr algn="ctr" fontAlgn="auto" latinLnBrk="1">
              <a:spcBef>
                <a:spcPts val="0"/>
              </a:spcBef>
              <a:spcAft>
                <a:spcPts val="0"/>
              </a:spcAft>
              <a:defRPr/>
            </a:pPr>
            <a:r>
              <a:rPr kumimoji="1" lang="zh-CN" altLang="en-US" b="1" dirty="0">
                <a:solidFill>
                  <a:srgbClr val="000000"/>
                </a:solidFill>
                <a:latin typeface="Times New Roman" charset="0"/>
                <a:ea typeface="Gulim" charset="0"/>
                <a:cs typeface="Gulim" charset="0"/>
              </a:rPr>
              <a:t>课程</a:t>
            </a:r>
            <a:endParaRPr kumimoji="1" lang="en-US" altLang="zh-CN" b="1" dirty="0">
              <a:solidFill>
                <a:srgbClr val="000000"/>
              </a:solidFill>
              <a:latin typeface="Times New Roman" charset="0"/>
              <a:ea typeface="Gulim" charset="0"/>
              <a:cs typeface="Gulim" charset="0"/>
            </a:endParaRPr>
          </a:p>
          <a:p>
            <a:pPr algn="ctr" fontAlgn="auto" latinLnBrk="1">
              <a:spcBef>
                <a:spcPts val="0"/>
              </a:spcBef>
              <a:spcAft>
                <a:spcPts val="0"/>
              </a:spcAft>
              <a:defRPr/>
            </a:pPr>
            <a:r>
              <a:rPr kumimoji="1" lang="zh-CN" altLang="en-US" b="1" dirty="0">
                <a:solidFill>
                  <a:srgbClr val="000000"/>
                </a:solidFill>
                <a:latin typeface="Times New Roman" charset="0"/>
                <a:ea typeface="Gulim" charset="0"/>
                <a:cs typeface="Gulim" charset="0"/>
              </a:rPr>
              <a:t>建设</a:t>
            </a:r>
            <a:endParaRPr kumimoji="1" lang="en-US" altLang="zh-CN" b="1" dirty="0">
              <a:solidFill>
                <a:srgbClr val="000000"/>
              </a:solidFill>
              <a:latin typeface="Times New Roman" charset="0"/>
              <a:ea typeface="Gulim" charset="0"/>
              <a:cs typeface="Gulim" charset="0"/>
            </a:endParaRPr>
          </a:p>
          <a:p>
            <a:pPr algn="ctr" fontAlgn="auto" latinLnBrk="1">
              <a:spcBef>
                <a:spcPts val="0"/>
              </a:spcBef>
              <a:spcAft>
                <a:spcPts val="0"/>
              </a:spcAft>
              <a:defRPr/>
            </a:pPr>
            <a:endParaRPr kumimoji="1" lang="en-US" altLang="ko-KR" b="1" dirty="0">
              <a:solidFill>
                <a:srgbClr val="000000"/>
              </a:solidFill>
              <a:latin typeface="Times New Roman" charset="0"/>
              <a:ea typeface="Gulim" charset="0"/>
              <a:cs typeface="Gulim" charset="0"/>
            </a:endParaRPr>
          </a:p>
        </p:txBody>
      </p:sp>
      <p:sp>
        <p:nvSpPr>
          <p:cNvPr id="3" name="内容占位符 2"/>
          <p:cNvSpPr>
            <a:spLocks noGrp="1"/>
          </p:cNvSpPr>
          <p:nvPr>
            <p:ph idx="4294967295"/>
          </p:nvPr>
        </p:nvSpPr>
        <p:spPr>
          <a:xfrm>
            <a:off x="882650" y="1257300"/>
            <a:ext cx="8342313" cy="1085850"/>
          </a:xfrm>
        </p:spPr>
        <p:txBody>
          <a:bodyPr/>
          <a:lstStyle/>
          <a:p>
            <a:pPr marL="0" indent="0">
              <a:buFont typeface="Arial" charset="0"/>
              <a:buNone/>
            </a:pPr>
            <a:r>
              <a:rPr lang="zh-CN" altLang="en-US" sz="2800" b="1" smtClean="0">
                <a:solidFill>
                  <a:srgbClr val="F68426"/>
                </a:solidFill>
                <a:latin typeface="微软雅黑"/>
                <a:ea typeface="微软雅黑"/>
                <a:cs typeface="微软雅黑"/>
              </a:rPr>
              <a:t>五纵、五横、一平台</a:t>
            </a:r>
            <a:endParaRPr lang="en-US" altLang="zh-CN" sz="2800" b="1" smtClean="0">
              <a:solidFill>
                <a:srgbClr val="F68426"/>
              </a:solidFill>
              <a:latin typeface="微软雅黑"/>
              <a:ea typeface="微软雅黑"/>
              <a:cs typeface="微软雅黑"/>
            </a:endParaRPr>
          </a:p>
          <a:p>
            <a:pPr marL="0" indent="0">
              <a:buFont typeface="Arial" charset="0"/>
              <a:buNone/>
            </a:pPr>
            <a:r>
              <a:rPr lang="zh-CN" altLang="en-US" sz="2800" b="1" smtClean="0">
                <a:solidFill>
                  <a:srgbClr val="F68426"/>
                </a:solidFill>
                <a:latin typeface="微软雅黑"/>
                <a:ea typeface="微软雅黑"/>
                <a:cs typeface="微软雅黑"/>
              </a:rPr>
              <a:t>形成目标链和标准链</a:t>
            </a:r>
            <a:endParaRPr lang="en-US" altLang="zh-CN" sz="2400" b="1" smtClean="0">
              <a:solidFill>
                <a:srgbClr val="C00000"/>
              </a:solidFill>
              <a:latin typeface="微软雅黑"/>
              <a:ea typeface="微软雅黑"/>
              <a:cs typeface="微软雅黑"/>
            </a:endParaRPr>
          </a:p>
        </p:txBody>
      </p:sp>
      <p:sp>
        <p:nvSpPr>
          <p:cNvPr id="52228" name="Rectangle 2"/>
          <p:cNvSpPr>
            <a:spLocks noChangeArrowheads="1"/>
          </p:cNvSpPr>
          <p:nvPr/>
        </p:nvSpPr>
        <p:spPr bwMode="auto">
          <a:xfrm>
            <a:off x="12741275" y="5694363"/>
            <a:ext cx="7056438" cy="581025"/>
          </a:xfrm>
          <a:prstGeom prst="rect">
            <a:avLst/>
          </a:prstGeom>
          <a:solidFill>
            <a:srgbClr val="C0C0C0"/>
          </a:solidFill>
          <a:ln w="9525">
            <a:miter lim="800000"/>
            <a:headEnd/>
            <a:tailEnd/>
          </a:ln>
          <a:scene3d>
            <a:camera prst="legacyObliqueTopRight"/>
            <a:lightRig rig="legacyFlat3" dir="b"/>
          </a:scene3d>
          <a:sp3d extrusionH="2513000" prstMaterial="legacyMatte">
            <a:bevelT w="13500" h="13500" prst="angle"/>
            <a:bevelB w="13500" h="13500" prst="angle"/>
            <a:extrusionClr>
              <a:srgbClr val="C0C0C0"/>
            </a:extrusionClr>
          </a:sp3d>
        </p:spPr>
        <p:txBody>
          <a:bodyPr wrap="none" anchor="ctr">
            <a:flatTx/>
          </a:bodyPr>
          <a:lstStyle/>
          <a:p>
            <a:pPr algn="ctr" latinLnBrk="1"/>
            <a:r>
              <a:rPr lang="zh-CN" altLang="en-US" sz="1400" b="1">
                <a:solidFill>
                  <a:srgbClr val="000000"/>
                </a:solidFill>
                <a:latin typeface="黑体" pitchFamily="2" charset="-122"/>
                <a:ea typeface="黑体" pitchFamily="2" charset="-122"/>
              </a:rPr>
              <a:t>人才培养状态数据采集与管理平台</a:t>
            </a:r>
            <a:endParaRPr lang="en-US" altLang="ko-KR" sz="1400" b="1">
              <a:solidFill>
                <a:srgbClr val="000000"/>
              </a:solidFill>
              <a:latin typeface="黑体" pitchFamily="2" charset="-122"/>
              <a:ea typeface="黑体" pitchFamily="2" charset="-122"/>
            </a:endParaRPr>
          </a:p>
        </p:txBody>
      </p:sp>
      <p:sp>
        <p:nvSpPr>
          <p:cNvPr id="52229" name="Rectangle 3"/>
          <p:cNvSpPr>
            <a:spLocks noChangeArrowheads="1"/>
          </p:cNvSpPr>
          <p:nvPr/>
        </p:nvSpPr>
        <p:spPr bwMode="auto">
          <a:xfrm>
            <a:off x="13341350" y="5175250"/>
            <a:ext cx="1924050" cy="384175"/>
          </a:xfrm>
          <a:prstGeom prst="rect">
            <a:avLst/>
          </a:prstGeom>
          <a:solidFill>
            <a:srgbClr val="99CC00"/>
          </a:solidFill>
          <a:ln w="9525">
            <a:miter lim="800000"/>
            <a:headEnd/>
            <a:tailEnd/>
          </a:ln>
          <a:scene3d>
            <a:camera prst="legacyObliqueTopRight"/>
            <a:lightRig rig="legacyFlat3" dir="b"/>
          </a:scene3d>
          <a:sp3d extrusionH="1878000" prstMaterial="legacyMatte">
            <a:bevelT w="13500" h="13500" prst="angle"/>
            <a:bevelB w="13500" h="13500" prst="angle"/>
            <a:extrusionClr>
              <a:srgbClr val="99CC00"/>
            </a:extrusionClr>
          </a:sp3d>
        </p:spPr>
        <p:txBody>
          <a:bodyPr wrap="none" anchor="ctr">
            <a:flatTx/>
          </a:bodyPr>
          <a:lstStyle/>
          <a:p>
            <a:pPr algn="ctr" latinLnBrk="1"/>
            <a:r>
              <a:rPr kumimoji="1" lang="zh-CN" altLang="en-US" sz="1400" b="1">
                <a:solidFill>
                  <a:srgbClr val="FFFFFF"/>
                </a:solidFill>
                <a:latin typeface="黑体" pitchFamily="2" charset="-122"/>
                <a:ea typeface="黑体" pitchFamily="2" charset="-122"/>
              </a:rPr>
              <a:t>资源建设</a:t>
            </a:r>
            <a:endParaRPr kumimoji="1" lang="en-US" altLang="ko-KR" sz="1400" b="1">
              <a:solidFill>
                <a:srgbClr val="FFFFFF"/>
              </a:solidFill>
              <a:latin typeface="黑体" pitchFamily="2" charset="-122"/>
              <a:ea typeface="黑体" pitchFamily="2" charset="-122"/>
            </a:endParaRPr>
          </a:p>
        </p:txBody>
      </p:sp>
      <p:sp>
        <p:nvSpPr>
          <p:cNvPr id="52230" name="Rectangle 4"/>
          <p:cNvSpPr>
            <a:spLocks noChangeArrowheads="1"/>
          </p:cNvSpPr>
          <p:nvPr/>
        </p:nvSpPr>
        <p:spPr bwMode="auto">
          <a:xfrm>
            <a:off x="15265400" y="5157788"/>
            <a:ext cx="2081213" cy="387350"/>
          </a:xfrm>
          <a:prstGeom prst="rect">
            <a:avLst/>
          </a:prstGeom>
          <a:solidFill>
            <a:srgbClr val="7067AF"/>
          </a:solidFill>
          <a:ln w="9525">
            <a:miter lim="800000"/>
            <a:headEnd/>
            <a:tailEnd/>
          </a:ln>
          <a:scene3d>
            <a:camera prst="legacyObliqueTopRight"/>
            <a:lightRig rig="legacyFlat3" dir="b"/>
          </a:scene3d>
          <a:sp3d extrusionH="1878000" prstMaterial="legacyMatte">
            <a:bevelT w="13500" h="13500" prst="angle"/>
            <a:bevelB w="13500" h="13500" prst="angle"/>
            <a:extrusionClr>
              <a:srgbClr val="7067AF"/>
            </a:extrusionClr>
          </a:sp3d>
        </p:spPr>
        <p:txBody>
          <a:bodyPr wrap="none" anchor="ctr">
            <a:flatTx/>
          </a:bodyPr>
          <a:lstStyle/>
          <a:p>
            <a:pPr algn="ctr" latinLnBrk="1"/>
            <a:r>
              <a:rPr kumimoji="1" lang="zh-CN" altLang="en-US" sz="1400" b="1">
                <a:solidFill>
                  <a:srgbClr val="FFFFFF"/>
                </a:solidFill>
                <a:latin typeface="黑体" pitchFamily="2" charset="-122"/>
                <a:ea typeface="黑体" pitchFamily="2" charset="-122"/>
              </a:rPr>
              <a:t>质量生成</a:t>
            </a:r>
            <a:endParaRPr kumimoji="1" lang="en-US" altLang="ko-KR" sz="1400" b="1">
              <a:solidFill>
                <a:srgbClr val="FFFFFF"/>
              </a:solidFill>
              <a:latin typeface="黑体" pitchFamily="2" charset="-122"/>
              <a:ea typeface="黑体" pitchFamily="2" charset="-122"/>
            </a:endParaRPr>
          </a:p>
        </p:txBody>
      </p:sp>
      <p:sp>
        <p:nvSpPr>
          <p:cNvPr id="52231" name="Rectangle 5"/>
          <p:cNvSpPr>
            <a:spLocks noChangeArrowheads="1"/>
          </p:cNvSpPr>
          <p:nvPr/>
        </p:nvSpPr>
        <p:spPr bwMode="auto">
          <a:xfrm>
            <a:off x="17346613" y="5157788"/>
            <a:ext cx="2025650" cy="385762"/>
          </a:xfrm>
          <a:prstGeom prst="rect">
            <a:avLst/>
          </a:prstGeom>
          <a:solidFill>
            <a:srgbClr val="66CCFF"/>
          </a:solidFill>
          <a:ln w="9525">
            <a:miter lim="800000"/>
            <a:headEnd/>
            <a:tailEnd/>
          </a:ln>
          <a:scene3d>
            <a:camera prst="legacyObliqueTopRight"/>
            <a:lightRig rig="legacyFlat3" dir="b"/>
          </a:scene3d>
          <a:sp3d extrusionH="1878000" prstMaterial="legacyMatte">
            <a:bevelT w="13500" h="13500" prst="angle"/>
            <a:bevelB w="13500" h="13500" prst="angle"/>
            <a:extrusionClr>
              <a:srgbClr val="66CCFF"/>
            </a:extrusionClr>
          </a:sp3d>
        </p:spPr>
        <p:txBody>
          <a:bodyPr wrap="none" anchor="ctr">
            <a:flatTx/>
          </a:bodyPr>
          <a:lstStyle/>
          <a:p>
            <a:pPr algn="ctr" latinLnBrk="1">
              <a:spcBef>
                <a:spcPct val="5000"/>
              </a:spcBef>
              <a:spcAft>
                <a:spcPct val="5000"/>
              </a:spcAft>
            </a:pPr>
            <a:r>
              <a:rPr kumimoji="1" lang="zh-CN" altLang="en-US" sz="1400" b="1">
                <a:solidFill>
                  <a:srgbClr val="FFFFFF"/>
                </a:solidFill>
                <a:latin typeface="黑体" pitchFamily="2" charset="-122"/>
                <a:ea typeface="黑体" pitchFamily="2" charset="-122"/>
              </a:rPr>
              <a:t>支持服务</a:t>
            </a:r>
            <a:endParaRPr kumimoji="1" lang="en-US" altLang="ko-KR" sz="1400" b="1">
              <a:solidFill>
                <a:srgbClr val="FFFFFF"/>
              </a:solidFill>
              <a:latin typeface="黑体" pitchFamily="2" charset="-122"/>
              <a:ea typeface="黑体" pitchFamily="2" charset="-122"/>
            </a:endParaRPr>
          </a:p>
        </p:txBody>
      </p:sp>
      <p:sp>
        <p:nvSpPr>
          <p:cNvPr id="52232" name="AutoShape 6"/>
          <p:cNvSpPr>
            <a:spLocks noChangeArrowheads="1"/>
          </p:cNvSpPr>
          <p:nvPr/>
        </p:nvSpPr>
        <p:spPr bwMode="auto">
          <a:xfrm>
            <a:off x="16889413" y="3316288"/>
            <a:ext cx="715962" cy="1689100"/>
          </a:xfrm>
          <a:prstGeom prst="can">
            <a:avLst>
              <a:gd name="adj" fmla="val 30047"/>
            </a:avLst>
          </a:prstGeom>
          <a:gradFill rotWithShape="0">
            <a:gsLst>
              <a:gs pos="0">
                <a:srgbClr val="595959"/>
              </a:gs>
              <a:gs pos="50000">
                <a:srgbClr val="C0C0C0"/>
              </a:gs>
              <a:gs pos="100000">
                <a:srgbClr val="595959"/>
              </a:gs>
            </a:gsLst>
            <a:lin ang="0" scaled="1"/>
          </a:gradFill>
          <a:ln w="9525">
            <a:noFill/>
            <a:round/>
            <a:headEnd/>
            <a:tailEnd/>
          </a:ln>
        </p:spPr>
        <p:txBody>
          <a:bodyPr wrap="none" anchor="ctr"/>
          <a:lstStyle/>
          <a:p>
            <a:pPr algn="ctr" latinLnBrk="1"/>
            <a:r>
              <a:rPr kumimoji="1" lang="zh-CN" altLang="en-US" b="1">
                <a:solidFill>
                  <a:srgbClr val="000000"/>
                </a:solidFill>
                <a:latin typeface="Times New Roman" pitchFamily="18" charset="0"/>
                <a:ea typeface="Gulim" pitchFamily="34" charset="-127"/>
              </a:rPr>
              <a:t>教师</a:t>
            </a:r>
            <a:endParaRPr kumimoji="1" lang="en-US" altLang="zh-CN" b="1">
              <a:solidFill>
                <a:srgbClr val="000000"/>
              </a:solidFill>
              <a:latin typeface="Times New Roman" pitchFamily="18" charset="0"/>
              <a:ea typeface="Gulim" pitchFamily="34" charset="-127"/>
            </a:endParaRPr>
          </a:p>
          <a:p>
            <a:pPr algn="ctr" latinLnBrk="1"/>
            <a:r>
              <a:rPr lang="zh-CN" altLang="en-US" b="1">
                <a:solidFill>
                  <a:srgbClr val="000000"/>
                </a:solidFill>
                <a:latin typeface="Times New Roman" pitchFamily="18" charset="0"/>
                <a:ea typeface="Gulim" pitchFamily="34" charset="-127"/>
              </a:rPr>
              <a:t>标准</a:t>
            </a:r>
            <a:endParaRPr kumimoji="1" lang="en-US" altLang="ko-KR" b="1">
              <a:solidFill>
                <a:srgbClr val="000000"/>
              </a:solidFill>
              <a:latin typeface="Times New Roman" pitchFamily="18" charset="0"/>
              <a:ea typeface="Gulim" pitchFamily="34" charset="-127"/>
            </a:endParaRPr>
          </a:p>
        </p:txBody>
      </p:sp>
      <p:sp>
        <p:nvSpPr>
          <p:cNvPr id="52233" name="AutoShape 7"/>
          <p:cNvSpPr>
            <a:spLocks noChangeArrowheads="1"/>
          </p:cNvSpPr>
          <p:nvPr/>
        </p:nvSpPr>
        <p:spPr bwMode="auto">
          <a:xfrm>
            <a:off x="18773775" y="2982913"/>
            <a:ext cx="409575" cy="1689100"/>
          </a:xfrm>
          <a:prstGeom prst="can">
            <a:avLst>
              <a:gd name="adj" fmla="val 27856"/>
            </a:avLst>
          </a:prstGeom>
          <a:gradFill rotWithShape="0">
            <a:gsLst>
              <a:gs pos="0">
                <a:srgbClr val="7F7F7F"/>
              </a:gs>
              <a:gs pos="50000">
                <a:srgbClr val="C0C0C0"/>
              </a:gs>
              <a:gs pos="100000">
                <a:srgbClr val="7F7F7F"/>
              </a:gs>
            </a:gsLst>
            <a:lin ang="0" scaled="1"/>
          </a:gradFill>
          <a:ln w="9525">
            <a:noFill/>
            <a:round/>
            <a:headEnd/>
            <a:tailEnd/>
          </a:ln>
        </p:spPr>
        <p:txBody>
          <a:bodyPr wrap="none" anchor="ctr"/>
          <a:lstStyle/>
          <a:p>
            <a:endParaRPr lang="zh-CN" altLang="en-US">
              <a:solidFill>
                <a:srgbClr val="000000"/>
              </a:solidFill>
              <a:latin typeface="Calibri" pitchFamily="34" charset="0"/>
            </a:endParaRPr>
          </a:p>
        </p:txBody>
      </p:sp>
      <p:sp>
        <p:nvSpPr>
          <p:cNvPr id="52234" name="AutoShape 8"/>
          <p:cNvSpPr>
            <a:spLocks noChangeArrowheads="1"/>
          </p:cNvSpPr>
          <p:nvPr/>
        </p:nvSpPr>
        <p:spPr bwMode="auto">
          <a:xfrm>
            <a:off x="15009813" y="2963863"/>
            <a:ext cx="407987" cy="1689100"/>
          </a:xfrm>
          <a:prstGeom prst="can">
            <a:avLst>
              <a:gd name="adj" fmla="val 27965"/>
            </a:avLst>
          </a:prstGeom>
          <a:gradFill rotWithShape="0">
            <a:gsLst>
              <a:gs pos="0">
                <a:srgbClr val="7F7F7F"/>
              </a:gs>
              <a:gs pos="50000">
                <a:srgbClr val="C0C0C0"/>
              </a:gs>
              <a:gs pos="100000">
                <a:srgbClr val="7F7F7F"/>
              </a:gs>
            </a:gsLst>
            <a:lin ang="0" scaled="1"/>
          </a:gradFill>
          <a:ln w="9525">
            <a:noFill/>
            <a:round/>
            <a:headEnd/>
            <a:tailEnd/>
          </a:ln>
        </p:spPr>
        <p:txBody>
          <a:bodyPr wrap="none" anchor="ctr"/>
          <a:lstStyle/>
          <a:p>
            <a:endParaRPr lang="zh-CN" altLang="en-US">
              <a:solidFill>
                <a:srgbClr val="000000"/>
              </a:solidFill>
              <a:latin typeface="Calibri" pitchFamily="34" charset="0"/>
            </a:endParaRPr>
          </a:p>
        </p:txBody>
      </p:sp>
      <p:sp>
        <p:nvSpPr>
          <p:cNvPr id="52235" name="AutoShape 9"/>
          <p:cNvSpPr>
            <a:spLocks noChangeArrowheads="1"/>
          </p:cNvSpPr>
          <p:nvPr/>
        </p:nvSpPr>
        <p:spPr bwMode="auto">
          <a:xfrm>
            <a:off x="15533688" y="3316288"/>
            <a:ext cx="717550" cy="1689100"/>
          </a:xfrm>
          <a:prstGeom prst="can">
            <a:avLst>
              <a:gd name="adj" fmla="val 29981"/>
            </a:avLst>
          </a:prstGeom>
          <a:gradFill rotWithShape="0">
            <a:gsLst>
              <a:gs pos="0">
                <a:srgbClr val="595959"/>
              </a:gs>
              <a:gs pos="50000">
                <a:srgbClr val="C0C0C0"/>
              </a:gs>
              <a:gs pos="100000">
                <a:srgbClr val="595959"/>
              </a:gs>
            </a:gsLst>
            <a:lin ang="0" scaled="1"/>
          </a:gradFill>
          <a:ln w="9525">
            <a:noFill/>
            <a:round/>
            <a:headEnd/>
            <a:tailEnd/>
          </a:ln>
        </p:spPr>
        <p:txBody>
          <a:bodyPr wrap="none" anchor="ctr"/>
          <a:lstStyle/>
          <a:p>
            <a:pPr algn="ctr" latinLnBrk="1"/>
            <a:r>
              <a:rPr kumimoji="1" lang="zh-CN" altLang="en-US" b="1">
                <a:solidFill>
                  <a:srgbClr val="000000"/>
                </a:solidFill>
                <a:latin typeface="Times New Roman" pitchFamily="18" charset="0"/>
                <a:ea typeface="Gulim" pitchFamily="34" charset="-127"/>
              </a:rPr>
              <a:t>课程</a:t>
            </a:r>
            <a:endParaRPr kumimoji="1" lang="en-US" altLang="zh-CN" b="1">
              <a:solidFill>
                <a:srgbClr val="000000"/>
              </a:solidFill>
              <a:latin typeface="Times New Roman" pitchFamily="18" charset="0"/>
              <a:ea typeface="Gulim" pitchFamily="34" charset="-127"/>
            </a:endParaRPr>
          </a:p>
          <a:p>
            <a:pPr algn="ctr" latinLnBrk="1"/>
            <a:r>
              <a:rPr kumimoji="1" lang="zh-CN" altLang="en-US" b="1">
                <a:solidFill>
                  <a:srgbClr val="000000"/>
                </a:solidFill>
                <a:latin typeface="Times New Roman" pitchFamily="18" charset="0"/>
                <a:ea typeface="Gulim" pitchFamily="34" charset="-127"/>
              </a:rPr>
              <a:t>标准</a:t>
            </a:r>
            <a:endParaRPr kumimoji="1" lang="en-US" altLang="ko-KR" b="1">
              <a:solidFill>
                <a:srgbClr val="000000"/>
              </a:solidFill>
              <a:latin typeface="Times New Roman" pitchFamily="18" charset="0"/>
              <a:ea typeface="Gulim" pitchFamily="34" charset="-127"/>
            </a:endParaRPr>
          </a:p>
        </p:txBody>
      </p:sp>
      <p:sp>
        <p:nvSpPr>
          <p:cNvPr id="52236" name="AutoShape 10"/>
          <p:cNvSpPr>
            <a:spLocks noChangeArrowheads="1"/>
          </p:cNvSpPr>
          <p:nvPr/>
        </p:nvSpPr>
        <p:spPr bwMode="auto">
          <a:xfrm>
            <a:off x="18167350" y="3316288"/>
            <a:ext cx="714375" cy="1689100"/>
          </a:xfrm>
          <a:prstGeom prst="can">
            <a:avLst>
              <a:gd name="adj" fmla="val 30114"/>
            </a:avLst>
          </a:prstGeom>
          <a:gradFill rotWithShape="0">
            <a:gsLst>
              <a:gs pos="0">
                <a:srgbClr val="595959"/>
              </a:gs>
              <a:gs pos="50000">
                <a:srgbClr val="C0C0C0"/>
              </a:gs>
              <a:gs pos="100000">
                <a:srgbClr val="595959"/>
              </a:gs>
            </a:gsLst>
            <a:lin ang="0" scaled="1"/>
          </a:gradFill>
          <a:ln w="9525">
            <a:noFill/>
            <a:round/>
            <a:headEnd/>
            <a:tailEnd/>
          </a:ln>
        </p:spPr>
        <p:txBody>
          <a:bodyPr wrap="none" anchor="ctr"/>
          <a:lstStyle/>
          <a:p>
            <a:pPr algn="ctr" latinLnBrk="1"/>
            <a:r>
              <a:rPr lang="zh-CN" altLang="en-US" b="1">
                <a:solidFill>
                  <a:srgbClr val="000000"/>
                </a:solidFill>
                <a:latin typeface="Times New Roman" pitchFamily="18" charset="0"/>
                <a:ea typeface="Gulim" pitchFamily="34" charset="-127"/>
              </a:rPr>
              <a:t>学生</a:t>
            </a:r>
            <a:endParaRPr lang="en-US" altLang="zh-CN" b="1">
              <a:solidFill>
                <a:srgbClr val="000000"/>
              </a:solidFill>
              <a:latin typeface="Times New Roman" pitchFamily="18" charset="0"/>
              <a:ea typeface="Gulim" pitchFamily="34" charset="-127"/>
            </a:endParaRPr>
          </a:p>
          <a:p>
            <a:pPr algn="ctr" latinLnBrk="1"/>
            <a:r>
              <a:rPr lang="zh-CN" altLang="en-US" b="1">
                <a:solidFill>
                  <a:srgbClr val="000000"/>
                </a:solidFill>
                <a:latin typeface="Times New Roman" pitchFamily="18" charset="0"/>
                <a:ea typeface="Gulim" pitchFamily="34" charset="-127"/>
              </a:rPr>
              <a:t>标准</a:t>
            </a:r>
            <a:endParaRPr kumimoji="1" lang="en-US" altLang="ko-KR" b="1">
              <a:solidFill>
                <a:srgbClr val="000000"/>
              </a:solidFill>
              <a:latin typeface="Times New Roman" pitchFamily="18" charset="0"/>
              <a:ea typeface="Gulim" pitchFamily="34" charset="-127"/>
            </a:endParaRPr>
          </a:p>
        </p:txBody>
      </p:sp>
      <p:sp>
        <p:nvSpPr>
          <p:cNvPr id="52237" name="AutoShape 11"/>
          <p:cNvSpPr>
            <a:spLocks noChangeArrowheads="1"/>
          </p:cNvSpPr>
          <p:nvPr/>
        </p:nvSpPr>
        <p:spPr bwMode="auto">
          <a:xfrm>
            <a:off x="14147800" y="3316288"/>
            <a:ext cx="714375" cy="1689100"/>
          </a:xfrm>
          <a:prstGeom prst="can">
            <a:avLst>
              <a:gd name="adj" fmla="val 30114"/>
            </a:avLst>
          </a:prstGeom>
          <a:gradFill rotWithShape="0">
            <a:gsLst>
              <a:gs pos="0">
                <a:srgbClr val="595959"/>
              </a:gs>
              <a:gs pos="50000">
                <a:srgbClr val="C0C0C0"/>
              </a:gs>
              <a:gs pos="100000">
                <a:srgbClr val="595959"/>
              </a:gs>
            </a:gsLst>
            <a:lin ang="0" scaled="1"/>
          </a:gradFill>
          <a:ln w="9525">
            <a:noFill/>
            <a:round/>
            <a:headEnd/>
            <a:tailEnd/>
          </a:ln>
        </p:spPr>
        <p:txBody>
          <a:bodyPr wrap="none" anchor="ctr"/>
          <a:lstStyle/>
          <a:p>
            <a:pPr algn="ctr" latinLnBrk="1"/>
            <a:r>
              <a:rPr kumimoji="1" lang="zh-CN" altLang="en-US" b="1">
                <a:solidFill>
                  <a:srgbClr val="000000"/>
                </a:solidFill>
                <a:latin typeface="Times New Roman" pitchFamily="18" charset="0"/>
                <a:ea typeface="Gulim" pitchFamily="34" charset="-127"/>
              </a:rPr>
              <a:t>专业</a:t>
            </a:r>
            <a:endParaRPr kumimoji="1" lang="en-US" altLang="zh-CN" b="1">
              <a:solidFill>
                <a:srgbClr val="000000"/>
              </a:solidFill>
              <a:latin typeface="Times New Roman" pitchFamily="18" charset="0"/>
              <a:ea typeface="Gulim" pitchFamily="34" charset="-127"/>
            </a:endParaRPr>
          </a:p>
          <a:p>
            <a:pPr algn="ctr" latinLnBrk="1"/>
            <a:r>
              <a:rPr kumimoji="1" lang="zh-CN" altLang="en-US" b="1">
                <a:solidFill>
                  <a:srgbClr val="000000"/>
                </a:solidFill>
                <a:latin typeface="Times New Roman" pitchFamily="18" charset="0"/>
                <a:ea typeface="Gulim" pitchFamily="34" charset="-127"/>
              </a:rPr>
              <a:t>标准</a:t>
            </a:r>
            <a:endParaRPr kumimoji="1" lang="en-US" altLang="ko-KR" b="1">
              <a:solidFill>
                <a:srgbClr val="000000"/>
              </a:solidFill>
              <a:latin typeface="Times New Roman" pitchFamily="18" charset="0"/>
              <a:ea typeface="Gulim" pitchFamily="34" charset="-127"/>
            </a:endParaRPr>
          </a:p>
        </p:txBody>
      </p:sp>
      <p:sp>
        <p:nvSpPr>
          <p:cNvPr id="52238" name="Rectangle 12"/>
          <p:cNvSpPr>
            <a:spLocks noChangeArrowheads="1"/>
          </p:cNvSpPr>
          <p:nvPr/>
        </p:nvSpPr>
        <p:spPr bwMode="auto">
          <a:xfrm>
            <a:off x="13436600" y="3219450"/>
            <a:ext cx="2835275" cy="385763"/>
          </a:xfrm>
          <a:prstGeom prst="rect">
            <a:avLst/>
          </a:prstGeom>
          <a:solidFill>
            <a:srgbClr val="FF6600"/>
          </a:solidFill>
          <a:ln w="9525">
            <a:miter lim="800000"/>
            <a:headEnd/>
            <a:tailEnd/>
          </a:ln>
          <a:scene3d>
            <a:camera prst="legacyObliqueTopRight"/>
            <a:lightRig rig="legacyFlat3" dir="b"/>
          </a:scene3d>
          <a:sp3d extrusionH="1878000" prstMaterial="legacyMatte">
            <a:bevelT w="13500" h="13500" prst="angle"/>
            <a:bevelB w="13500" h="13500" prst="angle"/>
            <a:extrusionClr>
              <a:srgbClr val="FF6600"/>
            </a:extrusionClr>
          </a:sp3d>
        </p:spPr>
        <p:txBody>
          <a:bodyPr wrap="none" anchor="ctr">
            <a:flatTx/>
          </a:bodyPr>
          <a:lstStyle/>
          <a:p>
            <a:pPr algn="ctr" latinLnBrk="1"/>
            <a:r>
              <a:rPr lang="zh-CN" altLang="en-US" sz="1400" b="1" i="1">
                <a:solidFill>
                  <a:srgbClr val="FFFFFF"/>
                </a:solidFill>
                <a:latin typeface="Calibri" pitchFamily="34" charset="0"/>
                <a:ea typeface="DotumChe" pitchFamily="49" charset="-127"/>
              </a:rPr>
              <a:t>决策指挥</a:t>
            </a:r>
            <a:endParaRPr kumimoji="1" lang="en-US" altLang="ko-KR" sz="1400" b="1" i="1">
              <a:solidFill>
                <a:srgbClr val="FFFFFF"/>
              </a:solidFill>
              <a:latin typeface="Calibri" pitchFamily="34" charset="0"/>
              <a:ea typeface="DotumChe" pitchFamily="49" charset="-127"/>
            </a:endParaRPr>
          </a:p>
        </p:txBody>
      </p:sp>
      <p:sp>
        <p:nvSpPr>
          <p:cNvPr id="52239" name="Rectangle 13"/>
          <p:cNvSpPr>
            <a:spLocks noChangeArrowheads="1"/>
          </p:cNvSpPr>
          <p:nvPr/>
        </p:nvSpPr>
        <p:spPr bwMode="auto">
          <a:xfrm>
            <a:off x="16378238" y="3219450"/>
            <a:ext cx="2686050" cy="385763"/>
          </a:xfrm>
          <a:prstGeom prst="rect">
            <a:avLst/>
          </a:prstGeom>
          <a:solidFill>
            <a:srgbClr val="CC9900"/>
          </a:solidFill>
          <a:ln w="9525">
            <a:miter lim="800000"/>
            <a:headEnd/>
            <a:tailEnd/>
          </a:ln>
          <a:scene3d>
            <a:camera prst="legacyObliqueTopRight"/>
            <a:lightRig rig="legacyFlat3" dir="b"/>
          </a:scene3d>
          <a:sp3d extrusionH="1878000" prstMaterial="legacyMatte">
            <a:bevelT w="13500" h="13500" prst="angle"/>
            <a:bevelB w="13500" h="13500" prst="angle"/>
            <a:extrusionClr>
              <a:srgbClr val="CC9900"/>
            </a:extrusionClr>
          </a:sp3d>
        </p:spPr>
        <p:txBody>
          <a:bodyPr wrap="none" anchor="ctr">
            <a:flatTx/>
          </a:bodyPr>
          <a:lstStyle/>
          <a:p>
            <a:pPr algn="ctr">
              <a:lnSpc>
                <a:spcPct val="115000"/>
              </a:lnSpc>
            </a:pPr>
            <a:r>
              <a:rPr kumimoji="1" lang="zh-CN" altLang="en-US" sz="1400">
                <a:solidFill>
                  <a:srgbClr val="FFFFFF"/>
                </a:solidFill>
                <a:latin typeface="黑体" pitchFamily="2" charset="-122"/>
                <a:ea typeface="黑体" pitchFamily="2" charset="-122"/>
              </a:rPr>
              <a:t>监督控制</a:t>
            </a:r>
            <a:endParaRPr kumimoji="1" lang="en-US" altLang="ko-KR" sz="1400">
              <a:solidFill>
                <a:srgbClr val="FFFFFF"/>
              </a:solidFill>
              <a:latin typeface="黑体" pitchFamily="2" charset="-122"/>
              <a:ea typeface="黑体" pitchFamily="2" charset="-122"/>
            </a:endParaRPr>
          </a:p>
        </p:txBody>
      </p:sp>
      <p:sp>
        <p:nvSpPr>
          <p:cNvPr id="52240" name="AutoShape 14"/>
          <p:cNvSpPr>
            <a:spLocks noChangeArrowheads="1"/>
          </p:cNvSpPr>
          <p:nvPr/>
        </p:nvSpPr>
        <p:spPr bwMode="auto">
          <a:xfrm>
            <a:off x="12815888" y="2124075"/>
            <a:ext cx="6999287" cy="1095375"/>
          </a:xfrm>
          <a:prstGeom prst="triangle">
            <a:avLst>
              <a:gd name="adj" fmla="val 50000"/>
            </a:avLst>
          </a:prstGeom>
          <a:solidFill>
            <a:srgbClr val="CD93DD"/>
          </a:solidFill>
          <a:ln w="9525">
            <a:miter lim="800000"/>
            <a:headEnd/>
            <a:tailEnd/>
          </a:ln>
          <a:scene3d>
            <a:camera prst="legacyObliqueTopRight"/>
            <a:lightRig rig="legacyFlat3" dir="b"/>
          </a:scene3d>
          <a:sp3d extrusionH="1878000" prstMaterial="legacyMatte">
            <a:bevelT w="13500" h="13500" prst="angle"/>
            <a:bevelB w="13500" h="13500" prst="angle"/>
            <a:extrusionClr>
              <a:srgbClr val="CD93DD"/>
            </a:extrusionClr>
          </a:sp3d>
        </p:spPr>
        <p:txBody>
          <a:bodyPr wrap="none" anchor="ctr">
            <a:flatTx/>
          </a:bodyPr>
          <a:lstStyle/>
          <a:p>
            <a:endParaRPr lang="zh-CN" altLang="en-US">
              <a:solidFill>
                <a:srgbClr val="000000"/>
              </a:solidFill>
              <a:latin typeface="Calibri" pitchFamily="34" charset="0"/>
            </a:endParaRPr>
          </a:p>
        </p:txBody>
      </p:sp>
      <p:sp>
        <p:nvSpPr>
          <p:cNvPr id="52241" name="Text Box 15"/>
          <p:cNvSpPr txBox="1">
            <a:spLocks noChangeArrowheads="1"/>
          </p:cNvSpPr>
          <p:nvPr/>
        </p:nvSpPr>
        <p:spPr bwMode="auto">
          <a:xfrm>
            <a:off x="15527338" y="2651125"/>
            <a:ext cx="1620837" cy="338138"/>
          </a:xfrm>
          <a:prstGeom prst="rect">
            <a:avLst/>
          </a:prstGeom>
          <a:noFill/>
          <a:ln w="9525">
            <a:noFill/>
            <a:miter lim="800000"/>
            <a:headEnd/>
            <a:tailEnd/>
          </a:ln>
        </p:spPr>
        <p:txBody>
          <a:bodyPr wrap="none">
            <a:spAutoFit/>
          </a:bodyPr>
          <a:lstStyle/>
          <a:p>
            <a:pPr latinLnBrk="1"/>
            <a:r>
              <a:rPr lang="zh-CN" altLang="en-US" sz="1600">
                <a:solidFill>
                  <a:srgbClr val="FFFFFF"/>
                </a:solidFill>
                <a:latin typeface="微软雅黑"/>
                <a:ea typeface="微软雅黑"/>
                <a:cs typeface="微软雅黑"/>
              </a:rPr>
              <a:t>质量方针与目标</a:t>
            </a:r>
            <a:endParaRPr kumimoji="1" lang="en-US" altLang="ko-KR" sz="1600">
              <a:solidFill>
                <a:srgbClr val="FFFFFF"/>
              </a:solidFill>
              <a:latin typeface="微软雅黑"/>
              <a:ea typeface="微软雅黑"/>
              <a:cs typeface="微软雅黑"/>
            </a:endParaRPr>
          </a:p>
        </p:txBody>
      </p:sp>
      <p:sp>
        <p:nvSpPr>
          <p:cNvPr id="52242" name="AutoShape 16"/>
          <p:cNvSpPr>
            <a:spLocks noChangeArrowheads="1"/>
          </p:cNvSpPr>
          <p:nvPr/>
        </p:nvSpPr>
        <p:spPr bwMode="auto">
          <a:xfrm>
            <a:off x="13676313" y="2266950"/>
            <a:ext cx="5321300" cy="871538"/>
          </a:xfrm>
          <a:prstGeom prst="triangle">
            <a:avLst>
              <a:gd name="adj" fmla="val 50000"/>
            </a:avLst>
          </a:prstGeom>
          <a:noFill/>
          <a:ln w="9525">
            <a:solidFill>
              <a:srgbClr val="CCCCFF"/>
            </a:solidFill>
            <a:miter lim="800000"/>
            <a:headEnd/>
            <a:tailEnd/>
          </a:ln>
        </p:spPr>
        <p:txBody>
          <a:bodyPr wrap="none" anchor="ctr"/>
          <a:lstStyle/>
          <a:p>
            <a:endParaRPr lang="zh-CN" altLang="en-US">
              <a:solidFill>
                <a:srgbClr val="000000"/>
              </a:solidFill>
              <a:latin typeface="Calibri" pitchFamily="34" charset="0"/>
            </a:endParaRPr>
          </a:p>
        </p:txBody>
      </p:sp>
      <p:sp>
        <p:nvSpPr>
          <p:cNvPr id="52243" name="Freeform 17"/>
          <p:cNvSpPr>
            <a:spLocks/>
          </p:cNvSpPr>
          <p:nvPr/>
        </p:nvSpPr>
        <p:spPr bwMode="auto">
          <a:xfrm>
            <a:off x="16325850" y="1455738"/>
            <a:ext cx="4221163" cy="1752600"/>
          </a:xfrm>
          <a:custGeom>
            <a:avLst/>
            <a:gdLst>
              <a:gd name="T0" fmla="*/ 2147483647 w 2454"/>
              <a:gd name="T1" fmla="*/ 0 h 1104"/>
              <a:gd name="T2" fmla="*/ 0 w 2454"/>
              <a:gd name="T3" fmla="*/ 2147483647 h 1104"/>
              <a:gd name="T4" fmla="*/ 2147483647 w 2454"/>
              <a:gd name="T5" fmla="*/ 2147483647 h 1104"/>
              <a:gd name="T6" fmla="*/ 2147483647 w 2454"/>
              <a:gd name="T7" fmla="*/ 2147483647 h 1104"/>
              <a:gd name="T8" fmla="*/ 2147483647 w 2454"/>
              <a:gd name="T9" fmla="*/ 0 h 1104"/>
              <a:gd name="T10" fmla="*/ 0 60000 65536"/>
              <a:gd name="T11" fmla="*/ 0 60000 65536"/>
              <a:gd name="T12" fmla="*/ 0 60000 65536"/>
              <a:gd name="T13" fmla="*/ 0 60000 65536"/>
              <a:gd name="T14" fmla="*/ 0 60000 65536"/>
              <a:gd name="T15" fmla="*/ 0 w 2454"/>
              <a:gd name="T16" fmla="*/ 0 h 1104"/>
              <a:gd name="T17" fmla="*/ 2454 w 2454"/>
              <a:gd name="T18" fmla="*/ 1104 h 1104"/>
            </a:gdLst>
            <a:ahLst/>
            <a:cxnLst>
              <a:cxn ang="T10">
                <a:pos x="T0" y="T1"/>
              </a:cxn>
              <a:cxn ang="T11">
                <a:pos x="T2" y="T3"/>
              </a:cxn>
              <a:cxn ang="T12">
                <a:pos x="T4" y="T5"/>
              </a:cxn>
              <a:cxn ang="T13">
                <a:pos x="T6" y="T7"/>
              </a:cxn>
              <a:cxn ang="T14">
                <a:pos x="T8" y="T9"/>
              </a:cxn>
            </a:cxnLst>
            <a:rect l="T15" t="T16" r="T17" b="T18"/>
            <a:pathLst>
              <a:path w="2454" h="1104">
                <a:moveTo>
                  <a:pt x="420" y="0"/>
                </a:moveTo>
                <a:lnTo>
                  <a:pt x="0" y="420"/>
                </a:lnTo>
                <a:lnTo>
                  <a:pt x="2046" y="1104"/>
                </a:lnTo>
                <a:lnTo>
                  <a:pt x="2454" y="684"/>
                </a:lnTo>
                <a:lnTo>
                  <a:pt x="420" y="0"/>
                </a:lnTo>
                <a:close/>
              </a:path>
            </a:pathLst>
          </a:custGeom>
          <a:gradFill rotWithShape="0">
            <a:gsLst>
              <a:gs pos="0">
                <a:srgbClr val="654D6B">
                  <a:alpha val="70000"/>
                </a:srgbClr>
              </a:gs>
              <a:gs pos="100000">
                <a:srgbClr val="9874A2"/>
              </a:gs>
            </a:gsLst>
            <a:lin ang="2700000" scaled="1"/>
          </a:gradFill>
          <a:ln w="9525">
            <a:noFill/>
            <a:round/>
            <a:headEnd/>
            <a:tailEnd/>
          </a:ln>
        </p:spPr>
        <p:txBody>
          <a:bodyPr wrap="none" anchor="ctr"/>
          <a:lstStyle/>
          <a:p>
            <a:endParaRPr lang="zh-CN" altLang="en-US"/>
          </a:p>
        </p:txBody>
      </p:sp>
      <p:sp>
        <p:nvSpPr>
          <p:cNvPr id="45" name="同心圆 44"/>
          <p:cNvSpPr/>
          <p:nvPr/>
        </p:nvSpPr>
        <p:spPr>
          <a:xfrm>
            <a:off x="3076221" y="1479641"/>
            <a:ext cx="6382974" cy="4889394"/>
          </a:xfrm>
          <a:prstGeom prst="donut">
            <a:avLst>
              <a:gd name="adj" fmla="val 14732"/>
            </a:avLst>
          </a:prstGeom>
          <a:scene3d>
            <a:camera prst="orthographicFront">
              <a:rot lat="2700000" lon="0" rev="0"/>
            </a:camera>
            <a:lightRig rig="threePt" dir="t">
              <a:rot lat="0" lon="0" rev="1200000"/>
            </a:lightRig>
          </a:scene3d>
          <a:sp3d>
            <a:bevelT w="63500" h="25400"/>
          </a:sp3d>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zh-CN" altLang="en-US" dirty="0">
              <a:solidFill>
                <a:schemeClr val="tx1"/>
              </a:solidFill>
            </a:endParaRPr>
          </a:p>
        </p:txBody>
      </p:sp>
      <p:sp>
        <p:nvSpPr>
          <p:cNvPr id="46" name="AutoShape 10"/>
          <p:cNvSpPr>
            <a:spLocks noChangeArrowheads="1"/>
          </p:cNvSpPr>
          <p:nvPr/>
        </p:nvSpPr>
        <p:spPr bwMode="auto">
          <a:xfrm>
            <a:off x="7396163" y="2947988"/>
            <a:ext cx="717550" cy="1704975"/>
          </a:xfrm>
          <a:prstGeom prst="can">
            <a:avLst>
              <a:gd name="adj" fmla="val 30065"/>
            </a:avLst>
          </a:prstGeom>
          <a:gradFill rotWithShape="0">
            <a:gsLst>
              <a:gs pos="0">
                <a:schemeClr val="accent6">
                  <a:lumMod val="60000"/>
                  <a:lumOff val="40000"/>
                </a:schemeClr>
              </a:gs>
              <a:gs pos="50000">
                <a:schemeClr val="accent6">
                  <a:lumMod val="20000"/>
                  <a:lumOff val="80000"/>
                </a:schemeClr>
              </a:gs>
              <a:gs pos="100000">
                <a:schemeClr val="accent6">
                  <a:lumMod val="60000"/>
                  <a:lumOff val="40000"/>
                </a:schemeClr>
              </a:gs>
            </a:gsLst>
            <a:lin ang="0" scaled="1"/>
          </a:gradFill>
          <a:ln>
            <a:noFill/>
          </a:ln>
          <a:extLst/>
        </p:spPr>
        <p:txBody>
          <a:bodyPr wrap="none" anchor="ctr"/>
          <a:lstStyle/>
          <a:p>
            <a:pPr algn="ctr" fontAlgn="auto" latinLnBrk="1">
              <a:spcBef>
                <a:spcPts val="0"/>
              </a:spcBef>
              <a:spcAft>
                <a:spcPts val="0"/>
              </a:spcAft>
              <a:defRPr/>
            </a:pPr>
            <a:r>
              <a:rPr lang="zh-CN" altLang="en-US" b="1" dirty="0">
                <a:solidFill>
                  <a:srgbClr val="000000"/>
                </a:solidFill>
                <a:latin typeface="Times New Roman" charset="0"/>
                <a:ea typeface="Gulim" charset="0"/>
                <a:cs typeface="Gulim" charset="0"/>
              </a:rPr>
              <a:t>学生</a:t>
            </a:r>
            <a:endParaRPr lang="en-US" altLang="zh-CN" b="1" dirty="0">
              <a:solidFill>
                <a:srgbClr val="000000"/>
              </a:solidFill>
              <a:latin typeface="Times New Roman" charset="0"/>
              <a:ea typeface="Gulim" charset="0"/>
              <a:cs typeface="Gulim" charset="0"/>
            </a:endParaRPr>
          </a:p>
          <a:p>
            <a:pPr algn="ctr" fontAlgn="auto" latinLnBrk="1">
              <a:spcBef>
                <a:spcPts val="0"/>
              </a:spcBef>
              <a:spcAft>
                <a:spcPts val="0"/>
              </a:spcAft>
              <a:defRPr/>
            </a:pPr>
            <a:r>
              <a:rPr lang="zh-CN" altLang="en-US" b="1" dirty="0">
                <a:solidFill>
                  <a:srgbClr val="000000"/>
                </a:solidFill>
                <a:latin typeface="Times New Roman" charset="0"/>
                <a:ea typeface="Gulim" charset="0"/>
                <a:cs typeface="Gulim" charset="0"/>
              </a:rPr>
              <a:t>发展</a:t>
            </a:r>
            <a:endParaRPr lang="en-US" altLang="zh-CN" b="1" dirty="0">
              <a:solidFill>
                <a:srgbClr val="000000"/>
              </a:solidFill>
              <a:latin typeface="Times New Roman" charset="0"/>
              <a:ea typeface="Gulim" charset="0"/>
              <a:cs typeface="Gulim" charset="0"/>
            </a:endParaRPr>
          </a:p>
          <a:p>
            <a:pPr algn="ctr" fontAlgn="auto" latinLnBrk="1">
              <a:spcBef>
                <a:spcPts val="0"/>
              </a:spcBef>
              <a:spcAft>
                <a:spcPts val="0"/>
              </a:spcAft>
              <a:defRPr/>
            </a:pPr>
            <a:endParaRPr kumimoji="1" lang="en-US" altLang="ko-KR" b="1" dirty="0">
              <a:solidFill>
                <a:srgbClr val="000000"/>
              </a:solidFill>
              <a:latin typeface="Times New Roman" charset="0"/>
              <a:ea typeface="Gulim" charset="0"/>
              <a:cs typeface="Gulim" charset="0"/>
            </a:endParaRPr>
          </a:p>
        </p:txBody>
      </p:sp>
      <p:sp>
        <p:nvSpPr>
          <p:cNvPr id="47" name="AutoShape 11"/>
          <p:cNvSpPr>
            <a:spLocks noChangeArrowheads="1"/>
          </p:cNvSpPr>
          <p:nvPr/>
        </p:nvSpPr>
        <p:spPr bwMode="auto">
          <a:xfrm>
            <a:off x="4406900" y="2963863"/>
            <a:ext cx="715963" cy="1689100"/>
          </a:xfrm>
          <a:prstGeom prst="can">
            <a:avLst>
              <a:gd name="adj" fmla="val 30065"/>
            </a:avLst>
          </a:prstGeom>
          <a:gradFill rotWithShape="0">
            <a:gsLst>
              <a:gs pos="0">
                <a:schemeClr val="accent3">
                  <a:lumMod val="75000"/>
                </a:schemeClr>
              </a:gs>
              <a:gs pos="50000">
                <a:schemeClr val="accent3">
                  <a:lumMod val="40000"/>
                  <a:lumOff val="60000"/>
                </a:schemeClr>
              </a:gs>
              <a:gs pos="100000">
                <a:schemeClr val="accent3">
                  <a:lumMod val="75000"/>
                </a:schemeClr>
              </a:gs>
            </a:gsLst>
            <a:lin ang="0" scaled="1"/>
          </a:gradFill>
          <a:ln>
            <a:noFill/>
          </a:ln>
          <a:extLst/>
        </p:spPr>
        <p:txBody>
          <a:bodyPr wrap="none" anchor="ctr"/>
          <a:lstStyle/>
          <a:p>
            <a:pPr algn="ctr" fontAlgn="auto" latinLnBrk="1">
              <a:spcBef>
                <a:spcPts val="0"/>
              </a:spcBef>
              <a:spcAft>
                <a:spcPts val="0"/>
              </a:spcAft>
              <a:defRPr/>
            </a:pPr>
            <a:r>
              <a:rPr kumimoji="1" lang="zh-CN" altLang="en-US" b="1" dirty="0">
                <a:solidFill>
                  <a:srgbClr val="000000"/>
                </a:solidFill>
                <a:latin typeface="Times New Roman" charset="0"/>
                <a:ea typeface="Gulim" charset="0"/>
                <a:cs typeface="Gulim" charset="0"/>
              </a:rPr>
              <a:t>专业</a:t>
            </a:r>
            <a:endParaRPr kumimoji="1" lang="en-US" altLang="zh-CN" b="1" dirty="0">
              <a:solidFill>
                <a:srgbClr val="000000"/>
              </a:solidFill>
              <a:latin typeface="Times New Roman" charset="0"/>
              <a:ea typeface="Gulim" charset="0"/>
              <a:cs typeface="Gulim" charset="0"/>
            </a:endParaRPr>
          </a:p>
          <a:p>
            <a:pPr algn="ctr" fontAlgn="auto" latinLnBrk="1">
              <a:spcBef>
                <a:spcPts val="0"/>
              </a:spcBef>
              <a:spcAft>
                <a:spcPts val="0"/>
              </a:spcAft>
              <a:defRPr/>
            </a:pPr>
            <a:r>
              <a:rPr kumimoji="1" lang="zh-CN" altLang="en-US" b="1" dirty="0">
                <a:solidFill>
                  <a:srgbClr val="000000"/>
                </a:solidFill>
                <a:latin typeface="Times New Roman" charset="0"/>
                <a:ea typeface="Gulim" charset="0"/>
                <a:cs typeface="Gulim" charset="0"/>
              </a:rPr>
              <a:t>建设</a:t>
            </a:r>
            <a:endParaRPr kumimoji="1" lang="en-US" altLang="zh-CN" b="1" dirty="0">
              <a:solidFill>
                <a:srgbClr val="000000"/>
              </a:solidFill>
              <a:latin typeface="Times New Roman" charset="0"/>
              <a:ea typeface="Gulim" charset="0"/>
              <a:cs typeface="Gulim" charset="0"/>
            </a:endParaRPr>
          </a:p>
          <a:p>
            <a:pPr algn="ctr" fontAlgn="auto" latinLnBrk="1">
              <a:spcBef>
                <a:spcPts val="0"/>
              </a:spcBef>
              <a:spcAft>
                <a:spcPts val="0"/>
              </a:spcAft>
              <a:defRPr/>
            </a:pPr>
            <a:endParaRPr kumimoji="1" lang="en-US" altLang="ko-KR" b="1" dirty="0">
              <a:solidFill>
                <a:srgbClr val="000000"/>
              </a:solidFill>
              <a:latin typeface="Times New Roman" charset="0"/>
              <a:ea typeface="Gulim" charset="0"/>
              <a:cs typeface="Gulim" charset="0"/>
            </a:endParaRPr>
          </a:p>
        </p:txBody>
      </p:sp>
      <p:sp>
        <p:nvSpPr>
          <p:cNvPr id="49" name="AutoShape 6"/>
          <p:cNvSpPr>
            <a:spLocks noChangeArrowheads="1"/>
          </p:cNvSpPr>
          <p:nvPr/>
        </p:nvSpPr>
        <p:spPr bwMode="auto">
          <a:xfrm>
            <a:off x="6461125" y="2963863"/>
            <a:ext cx="715963" cy="1689100"/>
          </a:xfrm>
          <a:prstGeom prst="can">
            <a:avLst>
              <a:gd name="adj" fmla="val 29993"/>
            </a:avLst>
          </a:prstGeom>
          <a:gradFill rotWithShape="0">
            <a:gsLst>
              <a:gs pos="0">
                <a:schemeClr val="accent4">
                  <a:lumMod val="60000"/>
                  <a:lumOff val="40000"/>
                </a:schemeClr>
              </a:gs>
              <a:gs pos="50000">
                <a:schemeClr val="accent4">
                  <a:lumMod val="20000"/>
                  <a:lumOff val="80000"/>
                </a:schemeClr>
              </a:gs>
              <a:gs pos="100000">
                <a:schemeClr val="accent4">
                  <a:lumMod val="60000"/>
                  <a:lumOff val="40000"/>
                </a:schemeClr>
              </a:gs>
            </a:gsLst>
            <a:lin ang="0" scaled="1"/>
          </a:gradFill>
          <a:ln>
            <a:noFill/>
          </a:ln>
          <a:extLst/>
        </p:spPr>
        <p:txBody>
          <a:bodyPr wrap="none" anchor="ctr"/>
          <a:lstStyle/>
          <a:p>
            <a:pPr algn="ctr" fontAlgn="auto" latinLnBrk="1">
              <a:spcBef>
                <a:spcPts val="0"/>
              </a:spcBef>
              <a:spcAft>
                <a:spcPts val="0"/>
              </a:spcAft>
              <a:defRPr/>
            </a:pPr>
            <a:r>
              <a:rPr kumimoji="1" lang="zh-CN" altLang="en-US" b="1" dirty="0">
                <a:solidFill>
                  <a:srgbClr val="000000"/>
                </a:solidFill>
                <a:latin typeface="Times New Roman" charset="0"/>
                <a:ea typeface="Gulim" charset="0"/>
                <a:cs typeface="Gulim" charset="0"/>
              </a:rPr>
              <a:t>教师</a:t>
            </a:r>
            <a:endParaRPr kumimoji="1" lang="en-US" altLang="zh-CN" b="1" dirty="0">
              <a:solidFill>
                <a:srgbClr val="000000"/>
              </a:solidFill>
              <a:latin typeface="Times New Roman" charset="0"/>
              <a:ea typeface="Gulim" charset="0"/>
              <a:cs typeface="Gulim" charset="0"/>
            </a:endParaRPr>
          </a:p>
          <a:p>
            <a:pPr algn="ctr" fontAlgn="auto" latinLnBrk="1">
              <a:spcBef>
                <a:spcPts val="0"/>
              </a:spcBef>
              <a:spcAft>
                <a:spcPts val="0"/>
              </a:spcAft>
              <a:defRPr/>
            </a:pPr>
            <a:r>
              <a:rPr kumimoji="1" lang="zh-CN" altLang="en-US" b="1" dirty="0">
                <a:solidFill>
                  <a:srgbClr val="000000"/>
                </a:solidFill>
                <a:latin typeface="Times New Roman" charset="0"/>
                <a:ea typeface="Gulim" charset="0"/>
                <a:cs typeface="Gulim" charset="0"/>
              </a:rPr>
              <a:t>发展</a:t>
            </a:r>
            <a:endParaRPr kumimoji="1" lang="en-US" altLang="zh-CN" b="1" dirty="0">
              <a:solidFill>
                <a:srgbClr val="000000"/>
              </a:solidFill>
              <a:latin typeface="Times New Roman" charset="0"/>
              <a:ea typeface="Gulim" charset="0"/>
              <a:cs typeface="Gulim" charset="0"/>
            </a:endParaRPr>
          </a:p>
          <a:p>
            <a:pPr algn="ctr" fontAlgn="auto" latinLnBrk="1">
              <a:spcBef>
                <a:spcPts val="0"/>
              </a:spcBef>
              <a:spcAft>
                <a:spcPts val="0"/>
              </a:spcAft>
              <a:defRPr/>
            </a:pPr>
            <a:endParaRPr kumimoji="1" lang="en-US" altLang="ko-KR" b="1" dirty="0">
              <a:solidFill>
                <a:srgbClr val="000000"/>
              </a:solidFill>
              <a:latin typeface="Times New Roman" charset="0"/>
              <a:ea typeface="Gulim" charset="0"/>
              <a:cs typeface="Gulim" charset="0"/>
            </a:endParaRPr>
          </a:p>
        </p:txBody>
      </p:sp>
      <p:sp>
        <p:nvSpPr>
          <p:cNvPr id="50" name="矩形 49"/>
          <p:cNvSpPr/>
          <p:nvPr/>
        </p:nvSpPr>
        <p:spPr>
          <a:xfrm>
            <a:off x="3467838" y="2323338"/>
            <a:ext cx="5674379" cy="3058048"/>
          </a:xfrm>
          <a:prstGeom prst="rect">
            <a:avLst/>
          </a:prstGeom>
        </p:spPr>
        <p:txBody>
          <a:bodyPr spcFirstLastPara="1" wrap="none">
            <a:prstTxWarp prst="textArchDown">
              <a:avLst>
                <a:gd name="adj" fmla="val 20519440"/>
              </a:avLst>
            </a:prstTxWarp>
            <a:spAutoFit/>
          </a:bodyPr>
          <a:lstStyle/>
          <a:p>
            <a:pPr algn="ctr" fontAlgn="auto" latinLnBrk="1">
              <a:spcBef>
                <a:spcPts val="0"/>
              </a:spcBef>
              <a:spcAft>
                <a:spcPts val="0"/>
              </a:spcAft>
              <a:defRPr/>
            </a:pPr>
            <a:r>
              <a:rPr kumimoji="1" lang="zh-CN" altLang="en-US" sz="2400" b="1" dirty="0">
                <a:solidFill>
                  <a:srgbClr val="FFFFFF"/>
                </a:solidFill>
                <a:latin typeface="黑体"/>
                <a:ea typeface="黑体"/>
                <a:cs typeface="黑体"/>
              </a:rPr>
              <a:t>决策指挥      质量生成        资源建设    支持服务      监督控制 </a:t>
            </a:r>
            <a:endParaRPr kumimoji="1" lang="en-US" altLang="ko-KR" sz="2400" b="1" dirty="0">
              <a:solidFill>
                <a:srgbClr val="FFFFFF"/>
              </a:solidFill>
              <a:latin typeface="黑体"/>
              <a:ea typeface="黑体"/>
              <a:cs typeface="黑体"/>
            </a:endParaRPr>
          </a:p>
          <a:p>
            <a:pPr algn="ctr" fontAlgn="auto" latinLnBrk="1">
              <a:spcBef>
                <a:spcPts val="0"/>
              </a:spcBef>
              <a:spcAft>
                <a:spcPts val="0"/>
              </a:spcAft>
              <a:defRPr/>
            </a:pPr>
            <a:endParaRPr kumimoji="1" lang="en-US" altLang="ko-KR" sz="2400" b="1" dirty="0">
              <a:solidFill>
                <a:srgbClr val="FFFFFF"/>
              </a:solidFill>
              <a:latin typeface="黑体"/>
              <a:ea typeface="黑体"/>
              <a:cs typeface="黑体"/>
            </a:endParaRPr>
          </a:p>
        </p:txBody>
      </p:sp>
      <p:sp>
        <p:nvSpPr>
          <p:cNvPr id="56" name="矩形 55"/>
          <p:cNvSpPr/>
          <p:nvPr/>
        </p:nvSpPr>
        <p:spPr>
          <a:xfrm>
            <a:off x="3073251" y="2996952"/>
            <a:ext cx="6359018" cy="3058048"/>
          </a:xfrm>
          <a:prstGeom prst="rect">
            <a:avLst/>
          </a:prstGeom>
        </p:spPr>
        <p:txBody>
          <a:bodyPr spcFirstLastPara="1" wrap="none">
            <a:prstTxWarp prst="textArchDown">
              <a:avLst>
                <a:gd name="adj" fmla="val 20519440"/>
              </a:avLst>
            </a:prstTxWarp>
            <a:spAutoFit/>
          </a:bodyPr>
          <a:lstStyle/>
          <a:p>
            <a:pPr algn="ctr" fontAlgn="auto" latinLnBrk="1">
              <a:spcBef>
                <a:spcPts val="0"/>
              </a:spcBef>
              <a:spcAft>
                <a:spcPts val="0"/>
              </a:spcAft>
              <a:defRPr/>
            </a:pPr>
            <a:r>
              <a:rPr lang="zh-CN" altLang="en-US" sz="2000" b="1" dirty="0">
                <a:solidFill>
                  <a:schemeClr val="bg1"/>
                </a:solidFill>
                <a:latin typeface="黑体"/>
                <a:ea typeface="黑体"/>
                <a:cs typeface="黑体"/>
              </a:rPr>
              <a:t>人才培养状态数据采集与管理平台</a:t>
            </a:r>
            <a:endParaRPr lang="en-US" altLang="ko-KR" sz="2000" b="1" dirty="0">
              <a:solidFill>
                <a:schemeClr val="bg1"/>
              </a:solidFill>
              <a:latin typeface="黑体"/>
              <a:ea typeface="黑体"/>
              <a:cs typeface="黑体"/>
            </a:endParaRPr>
          </a:p>
        </p:txBody>
      </p:sp>
      <p:sp>
        <p:nvSpPr>
          <p:cNvPr id="58" name="AutoShape 14"/>
          <p:cNvSpPr>
            <a:spLocks noChangeArrowheads="1"/>
          </p:cNvSpPr>
          <p:nvPr/>
        </p:nvSpPr>
        <p:spPr bwMode="auto">
          <a:xfrm>
            <a:off x="3595688" y="1917700"/>
            <a:ext cx="5486400" cy="996950"/>
          </a:xfrm>
          <a:prstGeom prst="triangle">
            <a:avLst>
              <a:gd name="adj" fmla="val 50000"/>
            </a:avLst>
          </a:prstGeom>
          <a:solidFill>
            <a:schemeClr val="accent1">
              <a:lumMod val="75000"/>
            </a:schemeClr>
          </a:solidFill>
          <a:ln w="9525">
            <a:miter lim="800000"/>
            <a:headEnd/>
            <a:tailEnd/>
          </a:ln>
          <a:scene3d>
            <a:camera prst="legacyObliqueTopRight">
              <a:rot lat="52031" lon="20395454" rev="21120000"/>
            </a:camera>
            <a:lightRig rig="legacyFlat3" dir="b"/>
          </a:scene3d>
          <a:sp3d extrusionH="508000" prstMaterial="legacyMatte">
            <a:bevelT w="13500" h="13500" prst="angle"/>
            <a:bevelB w="13500" h="13500" prst="angle"/>
            <a:extrusionClr>
              <a:schemeClr val="tx2">
                <a:lumMod val="75000"/>
              </a:schemeClr>
            </a:extrusionClr>
          </a:sp3d>
        </p:spPr>
        <p:txBody>
          <a:bodyPr wrap="none" anchor="ctr">
            <a:flatTx/>
          </a:bodyPr>
          <a:lstStyle/>
          <a:p>
            <a:pPr fontAlgn="auto">
              <a:spcBef>
                <a:spcPts val="0"/>
              </a:spcBef>
              <a:spcAft>
                <a:spcPts val="0"/>
              </a:spcAft>
              <a:defRPr/>
            </a:pPr>
            <a:endParaRPr lang="zh-CN" altLang="en-US">
              <a:solidFill>
                <a:prstClr val="black"/>
              </a:solidFill>
              <a:latin typeface="+mn-lt"/>
              <a:ea typeface="+mn-ea"/>
            </a:endParaRPr>
          </a:p>
        </p:txBody>
      </p:sp>
      <p:sp>
        <p:nvSpPr>
          <p:cNvPr id="57" name="Text Box 15"/>
          <p:cNvSpPr txBox="1">
            <a:spLocks noChangeArrowheads="1"/>
          </p:cNvSpPr>
          <p:nvPr/>
        </p:nvSpPr>
        <p:spPr bwMode="auto">
          <a:xfrm>
            <a:off x="4864193" y="2332363"/>
            <a:ext cx="3012363" cy="461665"/>
          </a:xfrm>
          <a:prstGeom prst="rect">
            <a:avLst/>
          </a:prstGeom>
          <a:noFill/>
          <a:ln>
            <a:noFill/>
          </a:ln>
          <a:extLst>
            <a:ext uri="{909E8E84-426E-40dd-AFC4-6F175D3DCCD1}"/>
            <a:ext uri="{91240B29-F687-4f45-9708-019B960494DF}"/>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fontAlgn="auto" latinLnBrk="1" hangingPunct="1">
              <a:spcBef>
                <a:spcPts val="0"/>
              </a:spcBef>
              <a:spcAft>
                <a:spcPts val="0"/>
              </a:spcAft>
              <a:defRPr/>
            </a:pPr>
            <a:r>
              <a:rPr lang="zh-CN" altLang="en-US"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a:ea typeface="微软雅黑"/>
                <a:cs typeface="微软雅黑"/>
              </a:rPr>
              <a:t>学校质量</a:t>
            </a:r>
            <a:r>
              <a:rPr lang="zh-CN" altLang="en-US"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a:ea typeface="微软雅黑"/>
                <a:cs typeface="微软雅黑"/>
              </a:rPr>
              <a:t>方针与目标</a:t>
            </a:r>
            <a:endParaRPr kumimoji="1" lang="en-US" altLang="ko-KR"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a:ea typeface="微软雅黑"/>
              <a:cs typeface="微软雅黑"/>
            </a:endParaRPr>
          </a:p>
        </p:txBody>
      </p:sp>
      <p:sp>
        <p:nvSpPr>
          <p:cNvPr id="32" name="矩形 31"/>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33"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六、框架结构</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4" name="矩形 33"/>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标题 1"/>
          <p:cNvSpPr>
            <a:spLocks noGrp="1"/>
          </p:cNvSpPr>
          <p:nvPr>
            <p:ph type="title" idx="4294967295"/>
          </p:nvPr>
        </p:nvSpPr>
        <p:spPr>
          <a:xfrm>
            <a:off x="1500188" y="963613"/>
            <a:ext cx="10461625" cy="5681662"/>
          </a:xfrm>
        </p:spPr>
        <p:txBody>
          <a:bodyPr anchor="t">
            <a:noAutofit/>
          </a:bodyPr>
          <a:lstStyle/>
          <a:p>
            <a:pPr algn="l">
              <a:lnSpc>
                <a:spcPts val="4200"/>
              </a:lnSpc>
            </a:pPr>
            <a:r>
              <a:rPr lang="en-US" altLang="zh-CN" sz="2400" smtClean="0">
                <a:solidFill>
                  <a:srgbClr val="C00000"/>
                </a:solidFill>
                <a:latin typeface="微软雅黑"/>
                <a:ea typeface="微软雅黑"/>
                <a:cs typeface="微软雅黑"/>
              </a:rPr>
              <a:t>2013</a:t>
            </a:r>
            <a:r>
              <a:rPr lang="zh-CN" altLang="en-US" sz="2400" smtClean="0">
                <a:solidFill>
                  <a:srgbClr val="C00000"/>
                </a:solidFill>
                <a:latin typeface="微软雅黑"/>
                <a:ea typeface="微软雅黑"/>
                <a:cs typeface="微软雅黑"/>
              </a:rPr>
              <a:t>年</a:t>
            </a:r>
            <a:r>
              <a:rPr lang="en-US" altLang="zh-CN" sz="2400" smtClean="0">
                <a:solidFill>
                  <a:srgbClr val="C00000"/>
                </a:solidFill>
                <a:latin typeface="微软雅黑"/>
                <a:ea typeface="微软雅黑"/>
                <a:cs typeface="微软雅黑"/>
              </a:rPr>
              <a:t>4</a:t>
            </a:r>
            <a:r>
              <a:rPr lang="zh-CN" altLang="en-US" sz="2400" smtClean="0">
                <a:solidFill>
                  <a:srgbClr val="C00000"/>
                </a:solidFill>
                <a:latin typeface="微软雅黑"/>
                <a:ea typeface="微软雅黑"/>
                <a:cs typeface="微软雅黑"/>
              </a:rPr>
              <a:t>月   </a:t>
            </a:r>
            <a:r>
              <a:rPr lang="zh-CN" altLang="en-US" sz="2400" smtClean="0">
                <a:solidFill>
                  <a:srgbClr val="376297"/>
                </a:solidFill>
                <a:latin typeface="微软雅黑"/>
                <a:ea typeface="微软雅黑"/>
                <a:cs typeface="微软雅黑"/>
              </a:rPr>
              <a:t>成立“职业教育评估系统架构与高职院校下轮评估实施</a:t>
            </a:r>
            <a:r>
              <a:rPr lang="en-US" altLang="zh-CN" sz="2400" smtClean="0">
                <a:solidFill>
                  <a:srgbClr val="376297"/>
                </a:solidFill>
                <a:latin typeface="微软雅黑"/>
                <a:ea typeface="微软雅黑"/>
                <a:cs typeface="微软雅黑"/>
              </a:rPr>
              <a:t/>
            </a:r>
            <a:br>
              <a:rPr lang="en-US" altLang="zh-CN" sz="2400" smtClean="0">
                <a:solidFill>
                  <a:srgbClr val="376297"/>
                </a:solidFill>
                <a:latin typeface="微软雅黑"/>
                <a:ea typeface="微软雅黑"/>
                <a:cs typeface="微软雅黑"/>
              </a:rPr>
            </a:br>
            <a:r>
              <a:rPr lang="en-US" altLang="zh-CN" sz="2400" smtClean="0">
                <a:solidFill>
                  <a:srgbClr val="376297"/>
                </a:solidFill>
                <a:latin typeface="微软雅黑"/>
                <a:ea typeface="微软雅黑"/>
                <a:cs typeface="微软雅黑"/>
              </a:rPr>
              <a:t>                            </a:t>
            </a:r>
            <a:r>
              <a:rPr lang="zh-CN" altLang="en-US" sz="2400" smtClean="0">
                <a:solidFill>
                  <a:srgbClr val="376297"/>
                </a:solidFill>
                <a:latin typeface="微软雅黑"/>
                <a:ea typeface="微软雅黑"/>
                <a:cs typeface="微软雅黑"/>
              </a:rPr>
              <a:t>方案的研究与实践”课题组。</a:t>
            </a:r>
            <a:r>
              <a:rPr lang="en-US" altLang="zh-CN" sz="2400" smtClean="0">
                <a:solidFill>
                  <a:srgbClr val="376297"/>
                </a:solidFill>
                <a:latin typeface="微软雅黑"/>
                <a:ea typeface="微软雅黑"/>
                <a:cs typeface="微软雅黑"/>
              </a:rPr>
              <a:t> </a:t>
            </a:r>
            <a:br>
              <a:rPr lang="en-US" altLang="zh-CN" sz="2400" smtClean="0">
                <a:solidFill>
                  <a:srgbClr val="376297"/>
                </a:solidFill>
                <a:latin typeface="微软雅黑"/>
                <a:ea typeface="微软雅黑"/>
                <a:cs typeface="微软雅黑"/>
              </a:rPr>
            </a:br>
            <a:r>
              <a:rPr lang="en-US" altLang="zh-CN" sz="2400" smtClean="0">
                <a:solidFill>
                  <a:srgbClr val="C00000"/>
                </a:solidFill>
                <a:latin typeface="微软雅黑"/>
                <a:ea typeface="微软雅黑"/>
                <a:cs typeface="微软雅黑"/>
              </a:rPr>
              <a:t>2015</a:t>
            </a:r>
            <a:r>
              <a:rPr lang="zh-CN" altLang="en-US" sz="2400" smtClean="0">
                <a:solidFill>
                  <a:srgbClr val="C00000"/>
                </a:solidFill>
                <a:latin typeface="微软雅黑"/>
                <a:ea typeface="微软雅黑"/>
                <a:cs typeface="微软雅黑"/>
              </a:rPr>
              <a:t>年</a:t>
            </a:r>
            <a:r>
              <a:rPr lang="en-US" altLang="zh-CN" sz="2400" smtClean="0">
                <a:solidFill>
                  <a:srgbClr val="C00000"/>
                </a:solidFill>
                <a:latin typeface="微软雅黑"/>
                <a:ea typeface="微软雅黑"/>
                <a:cs typeface="微软雅黑"/>
              </a:rPr>
              <a:t>1</a:t>
            </a:r>
            <a:r>
              <a:rPr lang="zh-CN" altLang="en-US" sz="2400" smtClean="0">
                <a:solidFill>
                  <a:srgbClr val="C00000"/>
                </a:solidFill>
                <a:latin typeface="微软雅黑"/>
                <a:ea typeface="微软雅黑"/>
                <a:cs typeface="微软雅黑"/>
              </a:rPr>
              <a:t>月   </a:t>
            </a:r>
            <a:r>
              <a:rPr lang="zh-CN" altLang="en-US" sz="2400" smtClean="0">
                <a:solidFill>
                  <a:srgbClr val="376297"/>
                </a:solidFill>
                <a:latin typeface="微软雅黑"/>
                <a:ea typeface="微软雅黑"/>
                <a:cs typeface="微软雅黑"/>
              </a:rPr>
              <a:t>按照职成司领导的意见，课题组转向对建立职业院校教学工作          </a:t>
            </a:r>
            <a:br>
              <a:rPr lang="zh-CN" altLang="en-US" sz="2400" smtClean="0">
                <a:solidFill>
                  <a:srgbClr val="376297"/>
                </a:solidFill>
                <a:latin typeface="微软雅黑"/>
                <a:ea typeface="微软雅黑"/>
                <a:cs typeface="微软雅黑"/>
              </a:rPr>
            </a:br>
            <a:r>
              <a:rPr lang="zh-CN" altLang="en-US" sz="2400" smtClean="0">
                <a:solidFill>
                  <a:srgbClr val="376297"/>
                </a:solidFill>
                <a:latin typeface="微软雅黑"/>
                <a:ea typeface="微软雅黑"/>
                <a:cs typeface="微软雅黑"/>
              </a:rPr>
              <a:t>                     “诊断与改进”制度及相关问题的研究。</a:t>
            </a:r>
            <a:r>
              <a:rPr lang="en-US" altLang="zh-CN" sz="2400" b="1" smtClean="0">
                <a:solidFill>
                  <a:srgbClr val="FF0000"/>
                </a:solidFill>
                <a:latin typeface="微软雅黑"/>
                <a:ea typeface="微软雅黑"/>
                <a:cs typeface="微软雅黑"/>
              </a:rPr>
              <a:t/>
            </a:r>
            <a:br>
              <a:rPr lang="en-US" altLang="zh-CN" sz="2400" b="1" smtClean="0">
                <a:solidFill>
                  <a:srgbClr val="FF0000"/>
                </a:solidFill>
                <a:latin typeface="微软雅黑"/>
                <a:ea typeface="微软雅黑"/>
                <a:cs typeface="微软雅黑"/>
              </a:rPr>
            </a:br>
            <a:r>
              <a:rPr lang="en-US" altLang="zh-CN" sz="2400" b="1" smtClean="0">
                <a:solidFill>
                  <a:srgbClr val="FF0000"/>
                </a:solidFill>
                <a:latin typeface="微软雅黑"/>
                <a:ea typeface="微软雅黑"/>
                <a:cs typeface="微软雅黑"/>
              </a:rPr>
              <a:t>     </a:t>
            </a:r>
            <a:r>
              <a:rPr lang="zh-CN" altLang="zh-CN" sz="2400" smtClean="0">
                <a:solidFill>
                  <a:srgbClr val="0A0AFF"/>
                </a:solidFill>
                <a:latin typeface="微软雅黑"/>
                <a:ea typeface="微软雅黑"/>
                <a:cs typeface="微软雅黑"/>
              </a:rPr>
              <a:t>杨应崧</a:t>
            </a:r>
            <a:r>
              <a:rPr lang="zh-CN" altLang="en-US" sz="2400" smtClean="0">
                <a:solidFill>
                  <a:srgbClr val="0A0AFF"/>
                </a:solidFill>
                <a:latin typeface="微软雅黑"/>
                <a:ea typeface="微软雅黑"/>
                <a:cs typeface="微软雅黑"/>
              </a:rPr>
              <a:t>：</a:t>
            </a:r>
            <a:r>
              <a:rPr lang="zh-CN" altLang="zh-CN" sz="2400" b="1" smtClean="0">
                <a:solidFill>
                  <a:srgbClr val="C00000"/>
                </a:solidFill>
                <a:latin typeface="微软雅黑"/>
                <a:ea typeface="微软雅黑"/>
                <a:cs typeface="微软雅黑"/>
              </a:rPr>
              <a:t>《教学质量要“医院体检”，更要“自我保健”》</a:t>
            </a:r>
            <a:r>
              <a:rPr lang="en-US" altLang="zh-CN" sz="2400" smtClean="0">
                <a:solidFill>
                  <a:srgbClr val="C00000"/>
                </a:solidFill>
                <a:latin typeface="微软雅黑"/>
                <a:ea typeface="微软雅黑"/>
                <a:cs typeface="微软雅黑"/>
              </a:rPr>
              <a:t/>
            </a:r>
            <a:br>
              <a:rPr lang="en-US" altLang="zh-CN" sz="2400" smtClean="0">
                <a:solidFill>
                  <a:srgbClr val="C00000"/>
                </a:solidFill>
                <a:latin typeface="微软雅黑"/>
                <a:ea typeface="微软雅黑"/>
                <a:cs typeface="微软雅黑"/>
              </a:rPr>
            </a:br>
            <a:r>
              <a:rPr lang="en-US" altLang="zh-CN" sz="2400" smtClean="0">
                <a:solidFill>
                  <a:srgbClr val="C00000"/>
                </a:solidFill>
                <a:latin typeface="微软雅黑"/>
                <a:ea typeface="微软雅黑"/>
                <a:cs typeface="微软雅黑"/>
              </a:rPr>
              <a:t>                          </a:t>
            </a:r>
            <a:r>
              <a:rPr lang="zh-CN" altLang="zh-CN" sz="2400" smtClean="0">
                <a:solidFill>
                  <a:srgbClr val="0A0AFF"/>
                </a:solidFill>
                <a:latin typeface="微软雅黑"/>
                <a:ea typeface="微软雅黑"/>
                <a:cs typeface="微软雅黑"/>
              </a:rPr>
              <a:t>《中国教育报》</a:t>
            </a:r>
            <a:r>
              <a:rPr lang="en-US" altLang="zh-CN" sz="2400" smtClean="0">
                <a:solidFill>
                  <a:srgbClr val="0A0AFF"/>
                </a:solidFill>
                <a:latin typeface="微软雅黑"/>
                <a:ea typeface="微软雅黑"/>
                <a:cs typeface="微软雅黑"/>
              </a:rPr>
              <a:t>.2015-10-29</a:t>
            </a:r>
            <a:br>
              <a:rPr lang="en-US" altLang="zh-CN" sz="2400" smtClean="0">
                <a:solidFill>
                  <a:srgbClr val="0A0AFF"/>
                </a:solidFill>
                <a:latin typeface="微软雅黑"/>
                <a:ea typeface="微软雅黑"/>
                <a:cs typeface="微软雅黑"/>
              </a:rPr>
            </a:br>
            <a:r>
              <a:rPr lang="en-US" altLang="zh-CN" sz="2400" smtClean="0">
                <a:solidFill>
                  <a:srgbClr val="0A0AFF"/>
                </a:solidFill>
                <a:latin typeface="微软雅黑"/>
                <a:ea typeface="微软雅黑"/>
                <a:cs typeface="微软雅黑"/>
              </a:rPr>
              <a:t>     </a:t>
            </a:r>
            <a:r>
              <a:rPr lang="zh-CN" altLang="en-US" sz="2400" smtClean="0">
                <a:solidFill>
                  <a:srgbClr val="0A0AFF"/>
                </a:solidFill>
                <a:latin typeface="微软雅黑"/>
                <a:ea typeface="微软雅黑"/>
                <a:cs typeface="微软雅黑"/>
              </a:rPr>
              <a:t>袁洪志：</a:t>
            </a:r>
            <a:r>
              <a:rPr lang="en-US" altLang="zh-CN" sz="2400" b="1" smtClean="0">
                <a:solidFill>
                  <a:srgbClr val="C00000"/>
                </a:solidFill>
                <a:latin typeface="微软雅黑"/>
                <a:ea typeface="微软雅黑"/>
                <a:cs typeface="微软雅黑"/>
              </a:rPr>
              <a:t>《</a:t>
            </a:r>
            <a:r>
              <a:rPr lang="zh-CN" altLang="en-US" sz="2400" b="1" smtClean="0">
                <a:solidFill>
                  <a:srgbClr val="C00000"/>
                </a:solidFill>
                <a:latin typeface="微软雅黑"/>
                <a:ea typeface="微软雅黑"/>
                <a:cs typeface="微软雅黑"/>
              </a:rPr>
              <a:t>高职院校质量保证主体责任须落实</a:t>
            </a:r>
            <a:r>
              <a:rPr lang="en-US" altLang="zh-CN" sz="2400" b="1" smtClean="0">
                <a:solidFill>
                  <a:srgbClr val="C00000"/>
                </a:solidFill>
                <a:latin typeface="微软雅黑"/>
                <a:ea typeface="微软雅黑"/>
                <a:cs typeface="微软雅黑"/>
              </a:rPr>
              <a:t>》</a:t>
            </a:r>
            <a:br>
              <a:rPr lang="en-US" altLang="zh-CN" sz="2400" b="1" smtClean="0">
                <a:solidFill>
                  <a:srgbClr val="C00000"/>
                </a:solidFill>
                <a:latin typeface="微软雅黑"/>
                <a:ea typeface="微软雅黑"/>
                <a:cs typeface="微软雅黑"/>
              </a:rPr>
            </a:br>
            <a:r>
              <a:rPr lang="en-US" altLang="zh-CN" sz="2400" smtClean="0">
                <a:solidFill>
                  <a:srgbClr val="C00000"/>
                </a:solidFill>
                <a:latin typeface="微软雅黑"/>
                <a:ea typeface="微软雅黑"/>
                <a:cs typeface="微软雅黑"/>
              </a:rPr>
              <a:t>                           </a:t>
            </a:r>
            <a:r>
              <a:rPr lang="zh-CN" altLang="zh-CN" sz="2400" smtClean="0">
                <a:solidFill>
                  <a:srgbClr val="0A0AFF"/>
                </a:solidFill>
                <a:latin typeface="微软雅黑"/>
                <a:ea typeface="微软雅黑"/>
                <a:cs typeface="微软雅黑"/>
              </a:rPr>
              <a:t>《中国教育报》</a:t>
            </a:r>
            <a:r>
              <a:rPr lang="en-US" altLang="zh-CN" sz="2400" smtClean="0">
                <a:solidFill>
                  <a:srgbClr val="0A0AFF"/>
                </a:solidFill>
                <a:latin typeface="微软雅黑"/>
                <a:ea typeface="微软雅黑"/>
                <a:cs typeface="微软雅黑"/>
              </a:rPr>
              <a:t>.2016-01-12</a:t>
            </a:r>
            <a:br>
              <a:rPr lang="en-US" altLang="zh-CN" sz="2400" smtClean="0">
                <a:solidFill>
                  <a:srgbClr val="0A0AFF"/>
                </a:solidFill>
                <a:latin typeface="微软雅黑"/>
                <a:ea typeface="微软雅黑"/>
                <a:cs typeface="微软雅黑"/>
              </a:rPr>
            </a:br>
            <a:r>
              <a:rPr lang="en-US" altLang="zh-CN" sz="2400" smtClean="0">
                <a:solidFill>
                  <a:srgbClr val="0A0AFF"/>
                </a:solidFill>
                <a:latin typeface="微软雅黑"/>
                <a:ea typeface="微软雅黑"/>
                <a:cs typeface="微软雅黑"/>
              </a:rPr>
              <a:t>     </a:t>
            </a:r>
            <a:r>
              <a:rPr lang="zh-CN" altLang="zh-CN" sz="2400" smtClean="0">
                <a:solidFill>
                  <a:srgbClr val="0A0AFF"/>
                </a:solidFill>
                <a:latin typeface="微软雅黑"/>
                <a:ea typeface="微软雅黑"/>
                <a:cs typeface="微软雅黑"/>
              </a:rPr>
              <a:t>王成方：</a:t>
            </a:r>
            <a:r>
              <a:rPr lang="en-US" altLang="zh-CN" sz="2400" b="1" smtClean="0">
                <a:solidFill>
                  <a:srgbClr val="C00000"/>
                </a:solidFill>
                <a:latin typeface="微软雅黑"/>
                <a:ea typeface="微软雅黑"/>
                <a:cs typeface="微软雅黑"/>
              </a:rPr>
              <a:t>《</a:t>
            </a:r>
            <a:r>
              <a:rPr lang="zh-CN" altLang="zh-CN" sz="2400" b="1" smtClean="0">
                <a:solidFill>
                  <a:srgbClr val="C00000"/>
                </a:solidFill>
                <a:latin typeface="微软雅黑"/>
                <a:ea typeface="微软雅黑"/>
                <a:cs typeface="微软雅黑"/>
              </a:rPr>
              <a:t>用人才培养状态大数据诊断和改进教学</a:t>
            </a:r>
            <a:r>
              <a:rPr lang="en-US" altLang="zh-CN" sz="2400" b="1" smtClean="0">
                <a:solidFill>
                  <a:srgbClr val="C00000"/>
                </a:solidFill>
                <a:latin typeface="微软雅黑"/>
                <a:ea typeface="微软雅黑"/>
                <a:cs typeface="微软雅黑"/>
              </a:rPr>
              <a:t>》</a:t>
            </a:r>
            <a:r>
              <a:rPr lang="en-US" altLang="zh-CN" sz="2400" smtClean="0">
                <a:solidFill>
                  <a:srgbClr val="FF0000"/>
                </a:solidFill>
                <a:latin typeface="微软雅黑"/>
                <a:ea typeface="微软雅黑"/>
                <a:cs typeface="微软雅黑"/>
              </a:rPr>
              <a:t/>
            </a:r>
            <a:br>
              <a:rPr lang="en-US" altLang="zh-CN" sz="2400" smtClean="0">
                <a:solidFill>
                  <a:srgbClr val="FF0000"/>
                </a:solidFill>
                <a:latin typeface="微软雅黑"/>
                <a:ea typeface="微软雅黑"/>
                <a:cs typeface="微软雅黑"/>
              </a:rPr>
            </a:br>
            <a:r>
              <a:rPr lang="en-US" altLang="zh-CN" sz="2400" smtClean="0">
                <a:latin typeface="微软雅黑"/>
                <a:ea typeface="微软雅黑"/>
                <a:cs typeface="微软雅黑"/>
              </a:rPr>
              <a:t>                           </a:t>
            </a:r>
            <a:r>
              <a:rPr lang="zh-CN" altLang="zh-CN" sz="2400" smtClean="0">
                <a:solidFill>
                  <a:srgbClr val="0A0AFF"/>
                </a:solidFill>
                <a:latin typeface="微软雅黑"/>
                <a:ea typeface="微软雅黑"/>
                <a:cs typeface="微软雅黑"/>
              </a:rPr>
              <a:t>《中国教育报》</a:t>
            </a:r>
            <a:r>
              <a:rPr lang="en-US" altLang="zh-CN" sz="2400" smtClean="0">
                <a:solidFill>
                  <a:srgbClr val="0A0AFF"/>
                </a:solidFill>
                <a:latin typeface="微软雅黑"/>
                <a:ea typeface="微软雅黑"/>
                <a:cs typeface="微软雅黑"/>
              </a:rPr>
              <a:t>2016-2-23</a:t>
            </a:r>
            <a:r>
              <a:rPr lang="zh-CN" altLang="zh-CN" sz="2400" smtClean="0">
                <a:latin typeface="微软雅黑"/>
                <a:ea typeface="微软雅黑"/>
                <a:cs typeface="微软雅黑"/>
              </a:rPr>
              <a:t/>
            </a:r>
            <a:br>
              <a:rPr lang="zh-CN" altLang="zh-CN" sz="2400" smtClean="0">
                <a:latin typeface="微软雅黑"/>
                <a:ea typeface="微软雅黑"/>
                <a:cs typeface="微软雅黑"/>
              </a:rPr>
            </a:br>
            <a:endParaRPr lang="zh-CN" altLang="en-US" sz="2400" smtClean="0">
              <a:solidFill>
                <a:srgbClr val="FF0000"/>
              </a:solidFill>
              <a:latin typeface="微软雅黑"/>
              <a:ea typeface="微软雅黑"/>
              <a:cs typeface="微软雅黑"/>
            </a:endParaRPr>
          </a:p>
        </p:txBody>
      </p:sp>
      <p:sp>
        <p:nvSpPr>
          <p:cNvPr id="4" name="矩形 3"/>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5" name="Rectangle 2"/>
          <p:cNvSpPr txBox="1">
            <a:spLocks noChangeArrowheads="1"/>
          </p:cNvSpPr>
          <p:nvPr/>
        </p:nvSpPr>
        <p:spPr>
          <a:xfrm>
            <a:off x="84137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相关</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背景</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7" name="矩形 6"/>
          <p:cNvSpPr/>
          <p:nvPr/>
        </p:nvSpPr>
        <p:spPr>
          <a:xfrm>
            <a:off x="2713038" y="684213"/>
            <a:ext cx="8758237" cy="96837"/>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 name="椭圆 1"/>
          <p:cNvSpPr/>
          <p:nvPr/>
        </p:nvSpPr>
        <p:spPr>
          <a:xfrm>
            <a:off x="1345059" y="1289373"/>
            <a:ext cx="144016" cy="144016"/>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zh-CN" altLang="en-US"/>
          </a:p>
        </p:txBody>
      </p:sp>
      <p:sp>
        <p:nvSpPr>
          <p:cNvPr id="8" name="椭圆 7"/>
          <p:cNvSpPr/>
          <p:nvPr/>
        </p:nvSpPr>
        <p:spPr>
          <a:xfrm>
            <a:off x="1345059" y="2348916"/>
            <a:ext cx="144016" cy="144016"/>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49" name="组 29"/>
          <p:cNvGrpSpPr>
            <a:grpSpLocks/>
          </p:cNvGrpSpPr>
          <p:nvPr/>
        </p:nvGrpSpPr>
        <p:grpSpPr bwMode="auto">
          <a:xfrm>
            <a:off x="5592763" y="620713"/>
            <a:ext cx="6408737" cy="5761037"/>
            <a:chOff x="1804409" y="-77136"/>
            <a:chExt cx="7805309" cy="6984217"/>
          </a:xfrm>
        </p:grpSpPr>
        <p:sp>
          <p:nvSpPr>
            <p:cNvPr id="31" name="图文框 1"/>
            <p:cNvSpPr/>
            <p:nvPr/>
          </p:nvSpPr>
          <p:spPr>
            <a:xfrm>
              <a:off x="5007428" y="-27075"/>
              <a:ext cx="1548000" cy="696866"/>
            </a:xfrm>
            <a:prstGeom prst="frame">
              <a:avLst/>
            </a:prstGeom>
          </p:spPr>
          <p:style>
            <a:lnRef idx="0">
              <a:schemeClr val="accent6"/>
            </a:lnRef>
            <a:fillRef idx="3">
              <a:schemeClr val="accent6"/>
            </a:fillRef>
            <a:effectRef idx="3">
              <a:schemeClr val="accent6"/>
            </a:effectRef>
            <a:fontRef idx="minor">
              <a:schemeClr val="lt1"/>
            </a:fontRef>
          </p:style>
          <p:txBody>
            <a:bodyPr anchor="ctr" anchorCtr="1"/>
            <a:lstStyle/>
            <a:p>
              <a:pPr algn="ctr" fontAlgn="auto">
                <a:lnSpc>
                  <a:spcPts val="1200"/>
                </a:lnSpc>
                <a:spcBef>
                  <a:spcPts val="0"/>
                </a:spcBef>
                <a:spcAft>
                  <a:spcPts val="0"/>
                </a:spcAft>
                <a:defRPr/>
              </a:pPr>
              <a:r>
                <a:rPr lang="zh-CN" altLang="en-US" sz="1050" dirty="0">
                  <a:solidFill>
                    <a:prstClr val="black"/>
                  </a:solidFill>
                  <a:latin typeface="微软雅黑"/>
                  <a:ea typeface="微软雅黑"/>
                  <a:cs typeface="微软雅黑"/>
                </a:rPr>
                <a:t>党委</a:t>
              </a:r>
              <a:endParaRPr lang="en-US" altLang="zh-CN" sz="1050" dirty="0">
                <a:solidFill>
                  <a:prstClr val="black"/>
                </a:solidFill>
                <a:latin typeface="微软雅黑"/>
                <a:ea typeface="微软雅黑"/>
                <a:cs typeface="微软雅黑"/>
              </a:endParaRPr>
            </a:p>
            <a:p>
              <a:pPr algn="ctr" fontAlgn="auto">
                <a:lnSpc>
                  <a:spcPts val="1200"/>
                </a:lnSpc>
                <a:spcBef>
                  <a:spcPts val="0"/>
                </a:spcBef>
                <a:spcAft>
                  <a:spcPts val="0"/>
                </a:spcAft>
                <a:defRPr/>
              </a:pPr>
              <a:r>
                <a:rPr lang="zh-CN" altLang="en-US" sz="1050" dirty="0">
                  <a:solidFill>
                    <a:prstClr val="black"/>
                  </a:solidFill>
                  <a:latin typeface="微软雅黑"/>
                  <a:ea typeface="微软雅黑"/>
                  <a:cs typeface="微软雅黑"/>
                </a:rPr>
                <a:t>（</a:t>
              </a:r>
              <a:r>
                <a:rPr lang="zh-CN" altLang="en-US" sz="1050" dirty="0">
                  <a:solidFill>
                    <a:prstClr val="black"/>
                  </a:solidFill>
                  <a:latin typeface="微软雅黑"/>
                  <a:ea typeface="微软雅黑"/>
                  <a:cs typeface="微软雅黑"/>
                </a:rPr>
                <a:t>领导</a:t>
              </a:r>
              <a:r>
                <a:rPr lang="zh-CN" altLang="en-US" sz="1050" dirty="0">
                  <a:solidFill>
                    <a:prstClr val="black"/>
                  </a:solidFill>
                  <a:latin typeface="微软雅黑"/>
                  <a:ea typeface="微软雅黑"/>
                  <a:cs typeface="微软雅黑"/>
                </a:rPr>
                <a:t>）</a:t>
              </a:r>
              <a:endParaRPr lang="zh-CN" altLang="en-US" sz="1050" dirty="0">
                <a:solidFill>
                  <a:prstClr val="black"/>
                </a:solidFill>
                <a:latin typeface="微软雅黑"/>
                <a:ea typeface="微软雅黑"/>
                <a:cs typeface="微软雅黑"/>
              </a:endParaRPr>
            </a:p>
          </p:txBody>
        </p:sp>
        <p:sp>
          <p:nvSpPr>
            <p:cNvPr id="32" name="图文框 2"/>
            <p:cNvSpPr/>
            <p:nvPr/>
          </p:nvSpPr>
          <p:spPr>
            <a:xfrm>
              <a:off x="5021940" y="942591"/>
              <a:ext cx="1548000" cy="540000"/>
            </a:xfrm>
            <a:prstGeom prst="frame">
              <a:avLst/>
            </a:prstGeom>
          </p:spPr>
          <p:style>
            <a:lnRef idx="0">
              <a:schemeClr val="accent6"/>
            </a:lnRef>
            <a:fillRef idx="3">
              <a:schemeClr val="accent6"/>
            </a:fillRef>
            <a:effectRef idx="3">
              <a:schemeClr val="accent6"/>
            </a:effectRef>
            <a:fontRef idx="minor">
              <a:schemeClr val="lt1"/>
            </a:fontRef>
          </p:style>
          <p:txBody>
            <a:bodyPr anchor="ctr" anchorCtr="1"/>
            <a:lstStyle>
              <a:lvl1pPr>
                <a:defRPr kumimoji="1" sz="1200">
                  <a:solidFill>
                    <a:schemeClr val="tx1"/>
                  </a:solidFill>
                  <a:latin typeface="Arial" pitchFamily="34" charset="0"/>
                  <a:ea typeface="ＭＳ Ｐゴシック" pitchFamily="34" charset="-128"/>
                </a:defRPr>
              </a:lvl1pPr>
              <a:lvl2pPr marL="742950" indent="-285750">
                <a:defRPr kumimoji="1" sz="1200">
                  <a:solidFill>
                    <a:schemeClr val="tx1"/>
                  </a:solidFill>
                  <a:latin typeface="Arial" pitchFamily="34" charset="0"/>
                  <a:ea typeface="ＭＳ Ｐゴシック" pitchFamily="34" charset="-128"/>
                </a:defRPr>
              </a:lvl2pPr>
              <a:lvl3pPr marL="1143000" indent="-228600">
                <a:defRPr kumimoji="1" sz="1200">
                  <a:solidFill>
                    <a:schemeClr val="tx1"/>
                  </a:solidFill>
                  <a:latin typeface="Arial" pitchFamily="34" charset="0"/>
                  <a:ea typeface="ＭＳ Ｐゴシック" pitchFamily="34" charset="-128"/>
                </a:defRPr>
              </a:lvl3pPr>
              <a:lvl4pPr marL="1600200" indent="-228600">
                <a:defRPr kumimoji="1" sz="1200">
                  <a:solidFill>
                    <a:schemeClr val="tx1"/>
                  </a:solidFill>
                  <a:latin typeface="Arial" pitchFamily="34" charset="0"/>
                  <a:ea typeface="ＭＳ Ｐゴシック" pitchFamily="34" charset="-128"/>
                </a:defRPr>
              </a:lvl4pPr>
              <a:lvl5pPr marL="2057400" indent="-228600">
                <a:defRPr kumimoji="1" sz="12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12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12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12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1200">
                  <a:solidFill>
                    <a:schemeClr val="tx1"/>
                  </a:solidFill>
                  <a:latin typeface="Arial" pitchFamily="34" charset="0"/>
                  <a:ea typeface="ＭＳ Ｐゴシック" pitchFamily="34" charset="-128"/>
                </a:defRPr>
              </a:lvl9pPr>
            </a:lstStyle>
            <a:p>
              <a:pPr algn="ctr" fontAlgn="auto">
                <a:lnSpc>
                  <a:spcPts val="1200"/>
                </a:lnSpc>
                <a:spcBef>
                  <a:spcPts val="0"/>
                </a:spcBef>
                <a:spcAft>
                  <a:spcPts val="0"/>
                </a:spcAft>
                <a:defRPr/>
              </a:pPr>
              <a:r>
                <a:rPr lang="zh-CN" altLang="en-US" sz="1050" dirty="0" smtClean="0">
                  <a:solidFill>
                    <a:prstClr val="black"/>
                  </a:solidFill>
                  <a:latin typeface="微软雅黑" pitchFamily="34" charset="-122"/>
                  <a:ea typeface="微软雅黑" pitchFamily="34" charset="-122"/>
                </a:rPr>
                <a:t>院长（指挥）</a:t>
              </a:r>
              <a:endParaRPr lang="zh-CN" altLang="en-US" sz="1050" dirty="0">
                <a:solidFill>
                  <a:prstClr val="black"/>
                </a:solidFill>
                <a:latin typeface="微软雅黑" pitchFamily="34" charset="-122"/>
                <a:ea typeface="微软雅黑" pitchFamily="34" charset="-122"/>
              </a:endParaRPr>
            </a:p>
          </p:txBody>
        </p:sp>
        <p:sp>
          <p:nvSpPr>
            <p:cNvPr id="33" name="图文框 3"/>
            <p:cNvSpPr/>
            <p:nvPr/>
          </p:nvSpPr>
          <p:spPr>
            <a:xfrm>
              <a:off x="4542974" y="1798935"/>
              <a:ext cx="2452913" cy="637236"/>
            </a:xfrm>
            <a:prstGeom prst="frame">
              <a:avLst/>
            </a:prstGeom>
          </p:spPr>
          <p:style>
            <a:lnRef idx="0">
              <a:schemeClr val="accent6"/>
            </a:lnRef>
            <a:fillRef idx="3">
              <a:schemeClr val="accent6"/>
            </a:fillRef>
            <a:effectRef idx="3">
              <a:schemeClr val="accent6"/>
            </a:effectRef>
            <a:fontRef idx="minor">
              <a:schemeClr val="lt1"/>
            </a:fontRef>
          </p:style>
          <p:txBody>
            <a:bodyPr anchor="ctr" anchorCtr="1"/>
            <a:lstStyle>
              <a:lvl1pPr>
                <a:defRPr kumimoji="1" sz="1200">
                  <a:solidFill>
                    <a:schemeClr val="tx1"/>
                  </a:solidFill>
                  <a:latin typeface="Arial" pitchFamily="34" charset="0"/>
                  <a:ea typeface="ＭＳ Ｐゴシック" pitchFamily="34" charset="-128"/>
                </a:defRPr>
              </a:lvl1pPr>
              <a:lvl2pPr marL="742950" indent="-285750">
                <a:defRPr kumimoji="1" sz="1200">
                  <a:solidFill>
                    <a:schemeClr val="tx1"/>
                  </a:solidFill>
                  <a:latin typeface="Arial" pitchFamily="34" charset="0"/>
                  <a:ea typeface="ＭＳ Ｐゴシック" pitchFamily="34" charset="-128"/>
                </a:defRPr>
              </a:lvl2pPr>
              <a:lvl3pPr marL="1143000" indent="-228600">
                <a:defRPr kumimoji="1" sz="1200">
                  <a:solidFill>
                    <a:schemeClr val="tx1"/>
                  </a:solidFill>
                  <a:latin typeface="Arial" pitchFamily="34" charset="0"/>
                  <a:ea typeface="ＭＳ Ｐゴシック" pitchFamily="34" charset="-128"/>
                </a:defRPr>
              </a:lvl3pPr>
              <a:lvl4pPr marL="1600200" indent="-228600">
                <a:defRPr kumimoji="1" sz="1200">
                  <a:solidFill>
                    <a:schemeClr val="tx1"/>
                  </a:solidFill>
                  <a:latin typeface="Arial" pitchFamily="34" charset="0"/>
                  <a:ea typeface="ＭＳ Ｐゴシック" pitchFamily="34" charset="-128"/>
                </a:defRPr>
              </a:lvl4pPr>
              <a:lvl5pPr marL="2057400" indent="-228600">
                <a:defRPr kumimoji="1" sz="12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12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12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12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1200">
                  <a:solidFill>
                    <a:schemeClr val="tx1"/>
                  </a:solidFill>
                  <a:latin typeface="Arial" pitchFamily="34" charset="0"/>
                  <a:ea typeface="ＭＳ Ｐゴシック" pitchFamily="34" charset="-128"/>
                </a:defRPr>
              </a:lvl9pPr>
            </a:lstStyle>
            <a:p>
              <a:pPr algn="ctr" fontAlgn="auto">
                <a:lnSpc>
                  <a:spcPts val="1200"/>
                </a:lnSpc>
                <a:spcBef>
                  <a:spcPts val="0"/>
                </a:spcBef>
                <a:spcAft>
                  <a:spcPts val="0"/>
                </a:spcAft>
                <a:defRPr/>
              </a:pPr>
              <a:r>
                <a:rPr lang="zh-CN" altLang="en-US" sz="1050" dirty="0" smtClean="0">
                  <a:solidFill>
                    <a:prstClr val="black"/>
                  </a:solidFill>
                  <a:latin typeface="微软雅黑" pitchFamily="34" charset="-122"/>
                  <a:ea typeface="微软雅黑" pitchFamily="34" charset="-122"/>
                </a:rPr>
                <a:t>质量保证委员会</a:t>
              </a:r>
              <a:endParaRPr lang="en-US" altLang="zh-CN" sz="1050" dirty="0">
                <a:solidFill>
                  <a:prstClr val="black"/>
                </a:solidFill>
                <a:latin typeface="微软雅黑" pitchFamily="34" charset="-122"/>
                <a:ea typeface="微软雅黑" pitchFamily="34" charset="-122"/>
              </a:endParaRPr>
            </a:p>
            <a:p>
              <a:pPr algn="ctr" fontAlgn="auto">
                <a:lnSpc>
                  <a:spcPts val="1200"/>
                </a:lnSpc>
                <a:spcBef>
                  <a:spcPts val="0"/>
                </a:spcBef>
                <a:spcAft>
                  <a:spcPts val="0"/>
                </a:spcAft>
                <a:defRPr/>
              </a:pPr>
              <a:r>
                <a:rPr lang="zh-CN" altLang="en-US" sz="1050" dirty="0">
                  <a:solidFill>
                    <a:prstClr val="black"/>
                  </a:solidFill>
                  <a:latin typeface="微软雅黑" pitchFamily="34" charset="-122"/>
                  <a:ea typeface="微软雅黑" pitchFamily="34" charset="-122"/>
                </a:rPr>
                <a:t>（质量分析、政策制定）</a:t>
              </a:r>
            </a:p>
          </p:txBody>
        </p:sp>
        <p:cxnSp>
          <p:nvCxnSpPr>
            <p:cNvPr id="34" name="直接箭头连接符 5"/>
            <p:cNvCxnSpPr>
              <a:cxnSpLocks noChangeShapeType="1"/>
            </p:cNvCxnSpPr>
            <p:nvPr/>
          </p:nvCxnSpPr>
          <p:spPr bwMode="auto">
            <a:xfrm>
              <a:off x="5781501" y="671516"/>
              <a:ext cx="0" cy="269438"/>
            </a:xfrm>
            <a:prstGeom prst="straightConnector1">
              <a:avLst/>
            </a:prstGeom>
            <a:noFill/>
            <a:ln w="38100">
              <a:solidFill>
                <a:srgbClr val="948A54"/>
              </a:solidFill>
              <a:round/>
              <a:headEnd/>
              <a:tailEnd type="triangle" w="med" len="med"/>
            </a:ln>
            <a:effectLst>
              <a:outerShdw blurRad="40000" dist="23000" dir="5400000" rotWithShape="0">
                <a:srgbClr val="808080">
                  <a:alpha val="34999"/>
                </a:srgbClr>
              </a:outerShdw>
            </a:effectLst>
            <a:extLst>
              <a:ext uri="{909E8E84-426E-40dd-AFC4-6F175D3DCCD1}"/>
            </a:extLst>
          </p:spPr>
        </p:cxnSp>
        <p:sp>
          <p:nvSpPr>
            <p:cNvPr id="35" name="文本框 34"/>
            <p:cNvSpPr txBox="1">
              <a:spLocks noChangeArrowheads="1"/>
            </p:cNvSpPr>
            <p:nvPr/>
          </p:nvSpPr>
          <p:spPr bwMode="auto">
            <a:xfrm>
              <a:off x="5951644" y="1481755"/>
              <a:ext cx="755977" cy="296382"/>
            </a:xfrm>
            <a:prstGeom prst="rect">
              <a:avLst/>
            </a:prstGeom>
            <a:noFill/>
            <a:ln>
              <a:noFill/>
            </a:ln>
            <a:extLst>
              <a:ext uri="{909E8E84-426E-40dd-AFC4-6F175D3DCCD1}"/>
              <a:ext uri="{91240B29-F687-4f45-9708-019B960494DF}"/>
            </a:extLst>
          </p:spPr>
          <p:txBody>
            <a:bodyPr>
              <a:spAutoFit/>
            </a:bodyPr>
            <a:lstStyle>
              <a:lvl1pPr>
                <a:defRPr kumimoji="1" sz="1200">
                  <a:solidFill>
                    <a:schemeClr val="tx1"/>
                  </a:solidFill>
                  <a:latin typeface="Arial" pitchFamily="34" charset="0"/>
                  <a:ea typeface="ＭＳ Ｐゴシック" pitchFamily="34" charset="-128"/>
                </a:defRPr>
              </a:lvl1pPr>
              <a:lvl2pPr marL="742950" indent="-285750">
                <a:defRPr kumimoji="1" sz="1200">
                  <a:solidFill>
                    <a:schemeClr val="tx1"/>
                  </a:solidFill>
                  <a:latin typeface="Arial" pitchFamily="34" charset="0"/>
                  <a:ea typeface="ＭＳ Ｐゴシック" pitchFamily="34" charset="-128"/>
                </a:defRPr>
              </a:lvl2pPr>
              <a:lvl3pPr marL="1143000" indent="-228600">
                <a:defRPr kumimoji="1" sz="1200">
                  <a:solidFill>
                    <a:schemeClr val="tx1"/>
                  </a:solidFill>
                  <a:latin typeface="Arial" pitchFamily="34" charset="0"/>
                  <a:ea typeface="ＭＳ Ｐゴシック" pitchFamily="34" charset="-128"/>
                </a:defRPr>
              </a:lvl3pPr>
              <a:lvl4pPr marL="1600200" indent="-228600">
                <a:defRPr kumimoji="1" sz="1200">
                  <a:solidFill>
                    <a:schemeClr val="tx1"/>
                  </a:solidFill>
                  <a:latin typeface="Arial" pitchFamily="34" charset="0"/>
                  <a:ea typeface="ＭＳ Ｐゴシック" pitchFamily="34" charset="-128"/>
                </a:defRPr>
              </a:lvl4pPr>
              <a:lvl5pPr marL="2057400" indent="-228600">
                <a:defRPr kumimoji="1" sz="12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12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12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12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1200">
                  <a:solidFill>
                    <a:schemeClr val="tx1"/>
                  </a:solidFill>
                  <a:latin typeface="Arial" pitchFamily="34" charset="0"/>
                  <a:ea typeface="ＭＳ Ｐゴシック" pitchFamily="34" charset="-128"/>
                </a:defRPr>
              </a:lvl9pPr>
            </a:lstStyle>
            <a:p>
              <a:pPr fontAlgn="auto">
                <a:spcBef>
                  <a:spcPts val="0"/>
                </a:spcBef>
                <a:spcAft>
                  <a:spcPts val="0"/>
                </a:spcAft>
                <a:defRPr/>
              </a:pPr>
              <a:r>
                <a:rPr lang="zh-CN" altLang="en-US" sz="1050">
                  <a:solidFill>
                    <a:srgbClr val="000000"/>
                  </a:solidFill>
                  <a:latin typeface="微软雅黑" pitchFamily="34" charset="-122"/>
                  <a:ea typeface="微软雅黑" pitchFamily="34" charset="-122"/>
                </a:rPr>
                <a:t>领导</a:t>
              </a:r>
            </a:p>
          </p:txBody>
        </p:sp>
        <p:sp>
          <p:nvSpPr>
            <p:cNvPr id="36" name="椭圆 35"/>
            <p:cNvSpPr/>
            <p:nvPr/>
          </p:nvSpPr>
          <p:spPr>
            <a:xfrm>
              <a:off x="3164116" y="2611735"/>
              <a:ext cx="5210628" cy="3353636"/>
            </a:xfrm>
            <a:prstGeom prst="ellipse">
              <a:avLst/>
            </a:prstGeom>
            <a:solidFill>
              <a:srgbClr val="FDF3ED"/>
            </a:solidFill>
            <a:ln w="19050">
              <a:solidFill>
                <a:schemeClr val="accent2">
                  <a:lumMod val="75000"/>
                </a:schemeClr>
              </a:solidFill>
              <a:prstDash val="lgDashDotDot"/>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50">
                <a:solidFill>
                  <a:prstClr val="white"/>
                </a:solidFill>
                <a:latin typeface="微软雅黑"/>
                <a:ea typeface="微软雅黑"/>
                <a:cs typeface="微软雅黑"/>
              </a:endParaRPr>
            </a:p>
          </p:txBody>
        </p:sp>
        <p:sp>
          <p:nvSpPr>
            <p:cNvPr id="37" name="图文框 10"/>
            <p:cNvSpPr/>
            <p:nvPr/>
          </p:nvSpPr>
          <p:spPr>
            <a:xfrm>
              <a:off x="4490408" y="3870451"/>
              <a:ext cx="2342484" cy="940560"/>
            </a:xfrm>
            <a:prstGeom prst="frame">
              <a:avLst/>
            </a:prstGeom>
          </p:spPr>
          <p:style>
            <a:lnRef idx="0">
              <a:schemeClr val="accent2"/>
            </a:lnRef>
            <a:fillRef idx="3">
              <a:schemeClr val="accent2"/>
            </a:fillRef>
            <a:effectRef idx="3">
              <a:schemeClr val="accent2"/>
            </a:effectRef>
            <a:fontRef idx="minor">
              <a:schemeClr val="lt1"/>
            </a:fontRef>
          </p:style>
          <p:txBody>
            <a:bodyPr anchor="ctr" anchorCtr="1"/>
            <a:lstStyle>
              <a:lvl1pPr>
                <a:defRPr kumimoji="1" sz="1200">
                  <a:solidFill>
                    <a:schemeClr val="tx1"/>
                  </a:solidFill>
                  <a:latin typeface="Arial" pitchFamily="34" charset="0"/>
                  <a:ea typeface="ＭＳ Ｐゴシック" pitchFamily="34" charset="-128"/>
                </a:defRPr>
              </a:lvl1pPr>
              <a:lvl2pPr marL="742950" indent="-285750">
                <a:defRPr kumimoji="1" sz="1200">
                  <a:solidFill>
                    <a:schemeClr val="tx1"/>
                  </a:solidFill>
                  <a:latin typeface="Arial" pitchFamily="34" charset="0"/>
                  <a:ea typeface="ＭＳ Ｐゴシック" pitchFamily="34" charset="-128"/>
                </a:defRPr>
              </a:lvl2pPr>
              <a:lvl3pPr marL="1143000" indent="-228600">
                <a:defRPr kumimoji="1" sz="1200">
                  <a:solidFill>
                    <a:schemeClr val="tx1"/>
                  </a:solidFill>
                  <a:latin typeface="Arial" pitchFamily="34" charset="0"/>
                  <a:ea typeface="ＭＳ Ｐゴシック" pitchFamily="34" charset="-128"/>
                </a:defRPr>
              </a:lvl3pPr>
              <a:lvl4pPr marL="1600200" indent="-228600">
                <a:defRPr kumimoji="1" sz="1200">
                  <a:solidFill>
                    <a:schemeClr val="tx1"/>
                  </a:solidFill>
                  <a:latin typeface="Arial" pitchFamily="34" charset="0"/>
                  <a:ea typeface="ＭＳ Ｐゴシック" pitchFamily="34" charset="-128"/>
                </a:defRPr>
              </a:lvl4pPr>
              <a:lvl5pPr marL="2057400" indent="-228600">
                <a:defRPr kumimoji="1" sz="12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12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12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12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1200">
                  <a:solidFill>
                    <a:schemeClr val="tx1"/>
                  </a:solidFill>
                  <a:latin typeface="Arial" pitchFamily="34" charset="0"/>
                  <a:ea typeface="ＭＳ Ｐゴシック" pitchFamily="34" charset="-128"/>
                </a:defRPr>
              </a:lvl9pPr>
            </a:lstStyle>
            <a:p>
              <a:pPr algn="ctr" fontAlgn="auto">
                <a:lnSpc>
                  <a:spcPts val="1200"/>
                </a:lnSpc>
                <a:spcBef>
                  <a:spcPts val="0"/>
                </a:spcBef>
                <a:spcAft>
                  <a:spcPts val="0"/>
                </a:spcAft>
                <a:defRPr/>
              </a:pPr>
              <a:r>
                <a:rPr lang="zh-CN" altLang="en-US" sz="1050" dirty="0">
                  <a:solidFill>
                    <a:prstClr val="black"/>
                  </a:solidFill>
                  <a:latin typeface="微软雅黑" pitchFamily="34" charset="-122"/>
                  <a:ea typeface="微软雅黑" pitchFamily="34" charset="-122"/>
                </a:rPr>
                <a:t>二级教学</a:t>
              </a:r>
              <a:r>
                <a:rPr lang="zh-CN" altLang="en-US" sz="1050" dirty="0" smtClean="0">
                  <a:solidFill>
                    <a:prstClr val="black"/>
                  </a:solidFill>
                  <a:latin typeface="微软雅黑" pitchFamily="34" charset="-122"/>
                  <a:ea typeface="微软雅黑" pitchFamily="34" charset="-122"/>
                </a:rPr>
                <a:t>单位（质量生成核心）</a:t>
              </a:r>
              <a:endParaRPr lang="zh-CN" altLang="en-US" sz="1050" dirty="0">
                <a:solidFill>
                  <a:prstClr val="black"/>
                </a:solidFill>
                <a:latin typeface="微软雅黑" pitchFamily="34" charset="-122"/>
                <a:ea typeface="微软雅黑" pitchFamily="34" charset="-122"/>
              </a:endParaRPr>
            </a:p>
          </p:txBody>
        </p:sp>
        <p:sp>
          <p:nvSpPr>
            <p:cNvPr id="38" name="椭圆 37"/>
            <p:cNvSpPr/>
            <p:nvPr/>
          </p:nvSpPr>
          <p:spPr>
            <a:xfrm>
              <a:off x="2800579" y="2623598"/>
              <a:ext cx="1523998" cy="827315"/>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zh-CN" altLang="en-US" sz="1050" dirty="0">
                <a:solidFill>
                  <a:prstClr val="white"/>
                </a:solidFill>
                <a:latin typeface="微软雅黑"/>
                <a:ea typeface="微软雅黑"/>
                <a:cs typeface="微软雅黑"/>
              </a:endParaRPr>
            </a:p>
          </p:txBody>
        </p:sp>
        <p:sp>
          <p:nvSpPr>
            <p:cNvPr id="39" name="矩形 38"/>
            <p:cNvSpPr>
              <a:spLocks noChangeArrowheads="1"/>
            </p:cNvSpPr>
            <p:nvPr/>
          </p:nvSpPr>
          <p:spPr bwMode="auto">
            <a:xfrm>
              <a:off x="2123426" y="2775058"/>
              <a:ext cx="2718421" cy="296382"/>
            </a:xfrm>
            <a:prstGeom prst="rect">
              <a:avLst/>
            </a:prstGeom>
            <a:noFill/>
            <a:ln>
              <a:noFill/>
            </a:ln>
            <a:extLst>
              <a:ext uri="{909E8E84-426E-40dd-AFC4-6F175D3DCCD1}"/>
              <a:ext uri="{91240B29-F687-4f45-9708-019B960494DF}"/>
            </a:extLst>
          </p:spPr>
          <p:txBody>
            <a:bodyPr>
              <a:spAutoFit/>
            </a:bodyPr>
            <a:lstStyle/>
            <a:p>
              <a:pPr algn="ctr" fontAlgn="auto">
                <a:spcBef>
                  <a:spcPts val="0"/>
                </a:spcBef>
                <a:spcAft>
                  <a:spcPts val="0"/>
                </a:spcAft>
                <a:defRPr/>
              </a:pPr>
              <a:r>
                <a:rPr lang="en-US" altLang="zh-CN" sz="1050" dirty="0">
                  <a:solidFill>
                    <a:prstClr val="white"/>
                  </a:solidFill>
                  <a:latin typeface="微软雅黑" pitchFamily="34" charset="-122"/>
                  <a:ea typeface="微软雅黑" pitchFamily="34" charset="-122"/>
                </a:rPr>
                <a:t> </a:t>
              </a:r>
              <a:r>
                <a:rPr lang="zh-CN" altLang="en-US" sz="1050" dirty="0">
                  <a:solidFill>
                    <a:prstClr val="white"/>
                  </a:solidFill>
                  <a:latin typeface="微软雅黑" pitchFamily="34" charset="-122"/>
                  <a:ea typeface="微软雅黑" pitchFamily="34" charset="-122"/>
                </a:rPr>
                <a:t>教学工作部门</a:t>
              </a:r>
              <a:endParaRPr lang="zh-CN" altLang="en-US" sz="1050" dirty="0">
                <a:solidFill>
                  <a:prstClr val="white"/>
                </a:solidFill>
                <a:latin typeface="微软雅黑" pitchFamily="34" charset="-122"/>
                <a:ea typeface="微软雅黑" pitchFamily="34" charset="-122"/>
              </a:endParaRPr>
            </a:p>
          </p:txBody>
        </p:sp>
        <p:sp>
          <p:nvSpPr>
            <p:cNvPr id="40" name="椭圆 39"/>
            <p:cNvSpPr/>
            <p:nvPr/>
          </p:nvSpPr>
          <p:spPr>
            <a:xfrm>
              <a:off x="2284690" y="3908515"/>
              <a:ext cx="1523998" cy="827315"/>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zh-CN" altLang="en-US" sz="1050" dirty="0">
                <a:solidFill>
                  <a:prstClr val="white"/>
                </a:solidFill>
                <a:latin typeface="微软雅黑"/>
                <a:ea typeface="微软雅黑"/>
                <a:cs typeface="微软雅黑"/>
              </a:endParaRPr>
            </a:p>
          </p:txBody>
        </p:sp>
        <p:sp>
          <p:nvSpPr>
            <p:cNvPr id="41" name="矩形 20"/>
            <p:cNvSpPr>
              <a:spLocks noChangeArrowheads="1"/>
            </p:cNvSpPr>
            <p:nvPr/>
          </p:nvSpPr>
          <p:spPr bwMode="auto">
            <a:xfrm>
              <a:off x="1804409" y="4135719"/>
              <a:ext cx="2556012" cy="296382"/>
            </a:xfrm>
            <a:prstGeom prst="rect">
              <a:avLst/>
            </a:prstGeom>
            <a:noFill/>
            <a:ln>
              <a:noFill/>
            </a:ln>
            <a:extLst>
              <a:ext uri="{909E8E84-426E-40dd-AFC4-6F175D3DCCD1}"/>
              <a:ext uri="{91240B29-F687-4f45-9708-019B960494DF}"/>
            </a:extLst>
          </p:spPr>
          <p:txBody>
            <a:bodyPr>
              <a:spAutoFit/>
            </a:bodyPr>
            <a:lstStyle/>
            <a:p>
              <a:pPr algn="ctr" fontAlgn="auto">
                <a:spcBef>
                  <a:spcPts val="0"/>
                </a:spcBef>
                <a:spcAft>
                  <a:spcPts val="0"/>
                </a:spcAft>
                <a:defRPr/>
              </a:pPr>
              <a:r>
                <a:rPr lang="zh-CN" altLang="en-US" sz="1050">
                  <a:solidFill>
                    <a:prstClr val="white"/>
                  </a:solidFill>
                  <a:latin typeface="微软雅黑" pitchFamily="34" charset="-122"/>
                  <a:ea typeface="微软雅黑" pitchFamily="34" charset="-122"/>
                </a:rPr>
                <a:t>技术保障部门</a:t>
              </a:r>
              <a:endParaRPr lang="en-US" altLang="zh-CN" sz="1050">
                <a:solidFill>
                  <a:prstClr val="white"/>
                </a:solidFill>
                <a:latin typeface="微软雅黑" pitchFamily="34" charset="-122"/>
                <a:ea typeface="微软雅黑" pitchFamily="34" charset="-122"/>
              </a:endParaRPr>
            </a:p>
          </p:txBody>
        </p:sp>
        <p:sp>
          <p:nvSpPr>
            <p:cNvPr id="42" name="文本框 21"/>
            <p:cNvSpPr txBox="1">
              <a:spLocks noChangeArrowheads="1"/>
            </p:cNvSpPr>
            <p:nvPr/>
          </p:nvSpPr>
          <p:spPr bwMode="auto">
            <a:xfrm>
              <a:off x="2542984" y="3469822"/>
              <a:ext cx="757910" cy="296382"/>
            </a:xfrm>
            <a:prstGeom prst="rect">
              <a:avLst/>
            </a:prstGeom>
            <a:noFill/>
            <a:ln>
              <a:noFill/>
            </a:ln>
            <a:extLst>
              <a:ext uri="{909E8E84-426E-40dd-AFC4-6F175D3DCCD1}"/>
              <a:ext uri="{91240B29-F687-4f45-9708-019B960494DF}"/>
            </a:extLst>
          </p:spPr>
          <p:txBody>
            <a:bodyPr>
              <a:spAutoFit/>
            </a:bodyPr>
            <a:lstStyle>
              <a:lvl1pPr>
                <a:defRPr kumimoji="1" sz="1200">
                  <a:solidFill>
                    <a:schemeClr val="tx1"/>
                  </a:solidFill>
                  <a:latin typeface="Arial" pitchFamily="34" charset="0"/>
                  <a:ea typeface="ＭＳ Ｐゴシック" pitchFamily="34" charset="-128"/>
                </a:defRPr>
              </a:lvl1pPr>
              <a:lvl2pPr marL="742950" indent="-285750">
                <a:defRPr kumimoji="1" sz="1200">
                  <a:solidFill>
                    <a:schemeClr val="tx1"/>
                  </a:solidFill>
                  <a:latin typeface="Arial" pitchFamily="34" charset="0"/>
                  <a:ea typeface="ＭＳ Ｐゴシック" pitchFamily="34" charset="-128"/>
                </a:defRPr>
              </a:lvl2pPr>
              <a:lvl3pPr marL="1143000" indent="-228600">
                <a:defRPr kumimoji="1" sz="1200">
                  <a:solidFill>
                    <a:schemeClr val="tx1"/>
                  </a:solidFill>
                  <a:latin typeface="Arial" pitchFamily="34" charset="0"/>
                  <a:ea typeface="ＭＳ Ｐゴシック" pitchFamily="34" charset="-128"/>
                </a:defRPr>
              </a:lvl3pPr>
              <a:lvl4pPr marL="1600200" indent="-228600">
                <a:defRPr kumimoji="1" sz="1200">
                  <a:solidFill>
                    <a:schemeClr val="tx1"/>
                  </a:solidFill>
                  <a:latin typeface="Arial" pitchFamily="34" charset="0"/>
                  <a:ea typeface="ＭＳ Ｐゴシック" pitchFamily="34" charset="-128"/>
                </a:defRPr>
              </a:lvl4pPr>
              <a:lvl5pPr marL="2057400" indent="-228600">
                <a:defRPr kumimoji="1" sz="12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12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12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12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1200">
                  <a:solidFill>
                    <a:schemeClr val="tx1"/>
                  </a:solidFill>
                  <a:latin typeface="Arial" pitchFamily="34" charset="0"/>
                  <a:ea typeface="ＭＳ Ｐゴシック" pitchFamily="34" charset="-128"/>
                </a:defRPr>
              </a:lvl9pPr>
            </a:lstStyle>
            <a:p>
              <a:pPr fontAlgn="auto">
                <a:spcBef>
                  <a:spcPts val="0"/>
                </a:spcBef>
                <a:spcAft>
                  <a:spcPts val="0"/>
                </a:spcAft>
                <a:defRPr/>
              </a:pPr>
              <a:r>
                <a:rPr lang="zh-CN" altLang="en-US" sz="1050">
                  <a:solidFill>
                    <a:srgbClr val="000000"/>
                  </a:solidFill>
                  <a:latin typeface="微软雅黑" pitchFamily="34" charset="-122"/>
                  <a:ea typeface="微软雅黑" pitchFamily="34" charset="-122"/>
                </a:rPr>
                <a:t>发展</a:t>
              </a:r>
            </a:p>
          </p:txBody>
        </p:sp>
        <p:sp>
          <p:nvSpPr>
            <p:cNvPr id="43" name="椭圆 42"/>
            <p:cNvSpPr/>
            <p:nvPr/>
          </p:nvSpPr>
          <p:spPr>
            <a:xfrm>
              <a:off x="3170744" y="5065475"/>
              <a:ext cx="1523998" cy="827315"/>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zh-CN" altLang="en-US" sz="1050" dirty="0">
                <a:solidFill>
                  <a:prstClr val="white"/>
                </a:solidFill>
                <a:latin typeface="微软雅黑"/>
                <a:ea typeface="微软雅黑"/>
                <a:cs typeface="微软雅黑"/>
              </a:endParaRPr>
            </a:p>
          </p:txBody>
        </p:sp>
        <p:sp>
          <p:nvSpPr>
            <p:cNvPr id="58" name="矩形 23"/>
            <p:cNvSpPr>
              <a:spLocks noChangeArrowheads="1"/>
            </p:cNvSpPr>
            <p:nvPr/>
          </p:nvSpPr>
          <p:spPr bwMode="auto">
            <a:xfrm>
              <a:off x="2660924" y="5307775"/>
              <a:ext cx="2556012" cy="296382"/>
            </a:xfrm>
            <a:prstGeom prst="rect">
              <a:avLst/>
            </a:prstGeom>
            <a:noFill/>
            <a:ln>
              <a:noFill/>
            </a:ln>
            <a:extLst>
              <a:ext uri="{909E8E84-426E-40dd-AFC4-6F175D3DCCD1}"/>
              <a:ext uri="{91240B29-F687-4f45-9708-019B960494DF}"/>
            </a:extLst>
          </p:spPr>
          <p:txBody>
            <a:bodyPr>
              <a:spAutoFit/>
            </a:bodyPr>
            <a:lstStyle/>
            <a:p>
              <a:pPr algn="ctr" fontAlgn="auto">
                <a:spcBef>
                  <a:spcPts val="0"/>
                </a:spcBef>
                <a:spcAft>
                  <a:spcPts val="0"/>
                </a:spcAft>
                <a:defRPr/>
              </a:pPr>
              <a:r>
                <a:rPr lang="zh-CN" altLang="en-US" sz="1050">
                  <a:solidFill>
                    <a:prstClr val="white"/>
                  </a:solidFill>
                  <a:latin typeface="微软雅黑" pitchFamily="34" charset="-122"/>
                  <a:ea typeface="微软雅黑" pitchFamily="34" charset="-122"/>
                </a:rPr>
                <a:t>学生工作部门</a:t>
              </a:r>
              <a:endParaRPr lang="en-US" altLang="zh-CN" sz="1050">
                <a:solidFill>
                  <a:prstClr val="white"/>
                </a:solidFill>
                <a:latin typeface="微软雅黑" pitchFamily="34" charset="-122"/>
                <a:ea typeface="微软雅黑" pitchFamily="34" charset="-122"/>
              </a:endParaRPr>
            </a:p>
          </p:txBody>
        </p:sp>
        <p:sp>
          <p:nvSpPr>
            <p:cNvPr id="59" name="图文框 20"/>
            <p:cNvSpPr/>
            <p:nvPr/>
          </p:nvSpPr>
          <p:spPr>
            <a:xfrm>
              <a:off x="4855638" y="6261815"/>
              <a:ext cx="2106659" cy="551494"/>
            </a:xfrm>
            <a:prstGeom prst="frame">
              <a:avLst/>
            </a:prstGeom>
          </p:spPr>
          <p:style>
            <a:lnRef idx="0">
              <a:schemeClr val="accent5"/>
            </a:lnRef>
            <a:fillRef idx="3">
              <a:schemeClr val="accent5"/>
            </a:fillRef>
            <a:effectRef idx="3">
              <a:schemeClr val="accent5"/>
            </a:effectRef>
            <a:fontRef idx="minor">
              <a:schemeClr val="lt1"/>
            </a:fontRef>
          </p:style>
          <p:txBody>
            <a:bodyPr anchor="ctr" anchorCtr="1"/>
            <a:lstStyle>
              <a:lvl1pPr>
                <a:defRPr kumimoji="1" sz="1200">
                  <a:solidFill>
                    <a:schemeClr val="tx1"/>
                  </a:solidFill>
                  <a:latin typeface="Arial" pitchFamily="34" charset="0"/>
                  <a:ea typeface="ＭＳ Ｐゴシック" pitchFamily="34" charset="-128"/>
                </a:defRPr>
              </a:lvl1pPr>
              <a:lvl2pPr marL="742950" indent="-285750">
                <a:defRPr kumimoji="1" sz="1200">
                  <a:solidFill>
                    <a:schemeClr val="tx1"/>
                  </a:solidFill>
                  <a:latin typeface="Arial" pitchFamily="34" charset="0"/>
                  <a:ea typeface="ＭＳ Ｐゴシック" pitchFamily="34" charset="-128"/>
                </a:defRPr>
              </a:lvl2pPr>
              <a:lvl3pPr marL="1143000" indent="-228600">
                <a:defRPr kumimoji="1" sz="1200">
                  <a:solidFill>
                    <a:schemeClr val="tx1"/>
                  </a:solidFill>
                  <a:latin typeface="Arial" pitchFamily="34" charset="0"/>
                  <a:ea typeface="ＭＳ Ｐゴシック" pitchFamily="34" charset="-128"/>
                </a:defRPr>
              </a:lvl3pPr>
              <a:lvl4pPr marL="1600200" indent="-228600">
                <a:defRPr kumimoji="1" sz="1200">
                  <a:solidFill>
                    <a:schemeClr val="tx1"/>
                  </a:solidFill>
                  <a:latin typeface="Arial" pitchFamily="34" charset="0"/>
                  <a:ea typeface="ＭＳ Ｐゴシック" pitchFamily="34" charset="-128"/>
                </a:defRPr>
              </a:lvl4pPr>
              <a:lvl5pPr marL="2057400" indent="-228600">
                <a:defRPr kumimoji="1" sz="12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12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12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12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1200">
                  <a:solidFill>
                    <a:schemeClr val="tx1"/>
                  </a:solidFill>
                  <a:latin typeface="Arial" pitchFamily="34" charset="0"/>
                  <a:ea typeface="ＭＳ Ｐゴシック" pitchFamily="34" charset="-128"/>
                </a:defRPr>
              </a:lvl9pPr>
            </a:lstStyle>
            <a:p>
              <a:pPr algn="ctr" fontAlgn="auto">
                <a:lnSpc>
                  <a:spcPts val="1200"/>
                </a:lnSpc>
                <a:spcBef>
                  <a:spcPts val="0"/>
                </a:spcBef>
                <a:spcAft>
                  <a:spcPts val="0"/>
                </a:spcAft>
                <a:defRPr/>
              </a:pPr>
              <a:r>
                <a:rPr lang="zh-CN" altLang="en-US" sz="1050" dirty="0" smtClean="0">
                  <a:solidFill>
                    <a:prstClr val="black"/>
                  </a:solidFill>
                  <a:latin typeface="微软雅黑" pitchFamily="34" charset="-122"/>
                  <a:ea typeface="微软雅黑" pitchFamily="34" charset="-122"/>
                </a:rPr>
                <a:t>人才培养质量状态</a:t>
              </a:r>
              <a:endParaRPr lang="zh-CN" altLang="en-US" sz="1050" dirty="0">
                <a:solidFill>
                  <a:prstClr val="black"/>
                </a:solidFill>
                <a:latin typeface="微软雅黑" pitchFamily="34" charset="-122"/>
                <a:ea typeface="微软雅黑" pitchFamily="34" charset="-122"/>
              </a:endParaRPr>
            </a:p>
          </p:txBody>
        </p:sp>
        <p:sp>
          <p:nvSpPr>
            <p:cNvPr id="60" name="椭圆 59"/>
            <p:cNvSpPr/>
            <p:nvPr/>
          </p:nvSpPr>
          <p:spPr>
            <a:xfrm>
              <a:off x="7229276" y="2652626"/>
              <a:ext cx="1523998" cy="827315"/>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zh-CN" altLang="en-US" sz="1050" dirty="0">
                <a:solidFill>
                  <a:prstClr val="white"/>
                </a:solidFill>
                <a:latin typeface="微软雅黑"/>
                <a:ea typeface="微软雅黑"/>
                <a:cs typeface="微软雅黑"/>
              </a:endParaRPr>
            </a:p>
          </p:txBody>
        </p:sp>
        <p:sp>
          <p:nvSpPr>
            <p:cNvPr id="61" name="矩形 26"/>
            <p:cNvSpPr>
              <a:spLocks noChangeArrowheads="1"/>
            </p:cNvSpPr>
            <p:nvPr/>
          </p:nvSpPr>
          <p:spPr bwMode="auto">
            <a:xfrm>
              <a:off x="6713420" y="2805850"/>
              <a:ext cx="2556012" cy="296382"/>
            </a:xfrm>
            <a:prstGeom prst="rect">
              <a:avLst/>
            </a:prstGeom>
            <a:noFill/>
            <a:ln>
              <a:noFill/>
            </a:ln>
            <a:extLst>
              <a:ext uri="{909E8E84-426E-40dd-AFC4-6F175D3DCCD1}"/>
              <a:ext uri="{91240B29-F687-4f45-9708-019B960494DF}"/>
            </a:extLst>
          </p:spPr>
          <p:txBody>
            <a:bodyPr>
              <a:spAutoFit/>
            </a:bodyPr>
            <a:lstStyle/>
            <a:p>
              <a:pPr algn="ctr" fontAlgn="auto">
                <a:spcBef>
                  <a:spcPts val="0"/>
                </a:spcBef>
                <a:spcAft>
                  <a:spcPts val="0"/>
                </a:spcAft>
                <a:defRPr/>
              </a:pPr>
              <a:r>
                <a:rPr lang="zh-CN" altLang="en-US" sz="1050" dirty="0">
                  <a:solidFill>
                    <a:prstClr val="white"/>
                  </a:solidFill>
                  <a:latin typeface="微软雅黑" pitchFamily="34" charset="-122"/>
                  <a:ea typeface="微软雅黑" pitchFamily="34" charset="-122"/>
                </a:rPr>
                <a:t>质量管理部门</a:t>
              </a:r>
              <a:endParaRPr lang="zh-CN" altLang="en-US" sz="1050" dirty="0">
                <a:solidFill>
                  <a:prstClr val="white"/>
                </a:solidFill>
                <a:latin typeface="微软雅黑" pitchFamily="34" charset="-122"/>
                <a:ea typeface="微软雅黑" pitchFamily="34" charset="-122"/>
              </a:endParaRPr>
            </a:p>
          </p:txBody>
        </p:sp>
        <p:sp>
          <p:nvSpPr>
            <p:cNvPr id="62" name="椭圆 61"/>
            <p:cNvSpPr/>
            <p:nvPr/>
          </p:nvSpPr>
          <p:spPr>
            <a:xfrm>
              <a:off x="7511776" y="3911556"/>
              <a:ext cx="1523998" cy="827315"/>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zh-CN" altLang="en-US" sz="1050" dirty="0">
                <a:solidFill>
                  <a:prstClr val="white"/>
                </a:solidFill>
                <a:latin typeface="微软雅黑"/>
                <a:ea typeface="微软雅黑"/>
                <a:cs typeface="微软雅黑"/>
              </a:endParaRPr>
            </a:p>
          </p:txBody>
        </p:sp>
        <p:sp>
          <p:nvSpPr>
            <p:cNvPr id="63" name="矩形 28"/>
            <p:cNvSpPr>
              <a:spLocks noChangeArrowheads="1"/>
            </p:cNvSpPr>
            <p:nvPr/>
          </p:nvSpPr>
          <p:spPr bwMode="auto">
            <a:xfrm>
              <a:off x="7053706" y="4122248"/>
              <a:ext cx="2556012" cy="296382"/>
            </a:xfrm>
            <a:prstGeom prst="rect">
              <a:avLst/>
            </a:prstGeom>
            <a:noFill/>
            <a:ln>
              <a:noFill/>
            </a:ln>
            <a:extLst>
              <a:ext uri="{909E8E84-426E-40dd-AFC4-6F175D3DCCD1}"/>
              <a:ext uri="{91240B29-F687-4f45-9708-019B960494DF}"/>
            </a:extLst>
          </p:spPr>
          <p:txBody>
            <a:bodyPr>
              <a:spAutoFit/>
            </a:bodyPr>
            <a:lstStyle/>
            <a:p>
              <a:pPr algn="ctr" fontAlgn="auto">
                <a:spcBef>
                  <a:spcPts val="0"/>
                </a:spcBef>
                <a:spcAft>
                  <a:spcPts val="0"/>
                </a:spcAft>
                <a:defRPr/>
              </a:pPr>
              <a:r>
                <a:rPr lang="zh-CN" altLang="en-US" sz="1050" dirty="0">
                  <a:solidFill>
                    <a:prstClr val="white"/>
                  </a:solidFill>
                  <a:latin typeface="微软雅黑" pitchFamily="34" charset="-122"/>
                  <a:ea typeface="微软雅黑" pitchFamily="34" charset="-122"/>
                </a:rPr>
                <a:t>资源保障部门</a:t>
              </a:r>
              <a:endParaRPr lang="zh-CN" altLang="en-US" sz="1050" dirty="0">
                <a:solidFill>
                  <a:prstClr val="white"/>
                </a:solidFill>
                <a:latin typeface="微软雅黑" pitchFamily="34" charset="-122"/>
                <a:ea typeface="微软雅黑" pitchFamily="34" charset="-122"/>
              </a:endParaRPr>
            </a:p>
          </p:txBody>
        </p:sp>
        <p:sp>
          <p:nvSpPr>
            <p:cNvPr id="64" name="椭圆 63"/>
            <p:cNvSpPr/>
            <p:nvPr/>
          </p:nvSpPr>
          <p:spPr>
            <a:xfrm>
              <a:off x="6818452" y="5060924"/>
              <a:ext cx="1523998" cy="827315"/>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zh-CN" altLang="en-US" sz="1050" dirty="0">
                <a:solidFill>
                  <a:prstClr val="white"/>
                </a:solidFill>
                <a:latin typeface="微软雅黑"/>
                <a:ea typeface="微软雅黑"/>
                <a:cs typeface="微软雅黑"/>
              </a:endParaRPr>
            </a:p>
          </p:txBody>
        </p:sp>
        <p:sp>
          <p:nvSpPr>
            <p:cNvPr id="65" name="矩形 30"/>
            <p:cNvSpPr>
              <a:spLocks noChangeArrowheads="1"/>
            </p:cNvSpPr>
            <p:nvPr/>
          </p:nvSpPr>
          <p:spPr bwMode="auto">
            <a:xfrm>
              <a:off x="6303530" y="5328944"/>
              <a:ext cx="2556012" cy="296382"/>
            </a:xfrm>
            <a:prstGeom prst="rect">
              <a:avLst/>
            </a:prstGeom>
            <a:noFill/>
            <a:ln>
              <a:noFill/>
            </a:ln>
            <a:extLst>
              <a:ext uri="{909E8E84-426E-40dd-AFC4-6F175D3DCCD1}"/>
              <a:ext uri="{91240B29-F687-4f45-9708-019B960494DF}"/>
            </a:extLst>
          </p:spPr>
          <p:txBody>
            <a:bodyPr>
              <a:spAutoFit/>
            </a:bodyPr>
            <a:lstStyle/>
            <a:p>
              <a:pPr algn="ctr" fontAlgn="auto">
                <a:spcBef>
                  <a:spcPts val="0"/>
                </a:spcBef>
                <a:spcAft>
                  <a:spcPts val="0"/>
                </a:spcAft>
                <a:defRPr/>
              </a:pPr>
              <a:r>
                <a:rPr lang="zh-CN" altLang="en-US" sz="1050">
                  <a:solidFill>
                    <a:prstClr val="white"/>
                  </a:solidFill>
                  <a:latin typeface="微软雅黑" pitchFamily="34" charset="-122"/>
                  <a:ea typeface="微软雅黑" pitchFamily="34" charset="-122"/>
                </a:rPr>
                <a:t>后勤服务部门</a:t>
              </a:r>
            </a:p>
          </p:txBody>
        </p:sp>
        <p:cxnSp>
          <p:nvCxnSpPr>
            <p:cNvPr id="66" name="直接箭头连接符 28"/>
            <p:cNvCxnSpPr>
              <a:cxnSpLocks noChangeShapeType="1"/>
            </p:cNvCxnSpPr>
            <p:nvPr/>
          </p:nvCxnSpPr>
          <p:spPr bwMode="auto">
            <a:xfrm>
              <a:off x="5796968" y="1527945"/>
              <a:ext cx="0" cy="269438"/>
            </a:xfrm>
            <a:prstGeom prst="straightConnector1">
              <a:avLst/>
            </a:prstGeom>
            <a:noFill/>
            <a:ln w="38100">
              <a:solidFill>
                <a:srgbClr val="948A54"/>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67" name="直接箭头连接符 29"/>
            <p:cNvCxnSpPr>
              <a:cxnSpLocks noChangeShapeType="1"/>
            </p:cNvCxnSpPr>
            <p:nvPr/>
          </p:nvCxnSpPr>
          <p:spPr bwMode="auto">
            <a:xfrm flipH="1">
              <a:off x="5773767" y="2340108"/>
              <a:ext cx="3867" cy="1439569"/>
            </a:xfrm>
            <a:prstGeom prst="straightConnector1">
              <a:avLst/>
            </a:prstGeom>
            <a:noFill/>
            <a:ln w="38100">
              <a:solidFill>
                <a:srgbClr val="948A54"/>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68" name="直接箭头连接符 31"/>
            <p:cNvCxnSpPr>
              <a:cxnSpLocks noChangeShapeType="1"/>
            </p:cNvCxnSpPr>
            <p:nvPr/>
          </p:nvCxnSpPr>
          <p:spPr bwMode="auto">
            <a:xfrm>
              <a:off x="5773767" y="4757351"/>
              <a:ext cx="0" cy="1464587"/>
            </a:xfrm>
            <a:prstGeom prst="straightConnector1">
              <a:avLst/>
            </a:prstGeom>
            <a:noFill/>
            <a:ln w="38100">
              <a:solidFill>
                <a:srgbClr val="948A54"/>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69" name="直接箭头连接符 32"/>
            <p:cNvCxnSpPr>
              <a:cxnSpLocks noChangeShapeType="1"/>
            </p:cNvCxnSpPr>
            <p:nvPr/>
          </p:nvCxnSpPr>
          <p:spPr bwMode="auto">
            <a:xfrm>
              <a:off x="4323685" y="3154195"/>
              <a:ext cx="705707" cy="696690"/>
            </a:xfrm>
            <a:prstGeom prst="straightConnector1">
              <a:avLst/>
            </a:prstGeom>
            <a:noFill/>
            <a:ln w="38100">
              <a:solidFill>
                <a:srgbClr val="948A54"/>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70" name="直接箭头连接符 34"/>
            <p:cNvCxnSpPr>
              <a:cxnSpLocks noChangeShapeType="1"/>
              <a:endCxn id="0" idx="1"/>
            </p:cNvCxnSpPr>
            <p:nvPr/>
          </p:nvCxnSpPr>
          <p:spPr bwMode="auto">
            <a:xfrm>
              <a:off x="3851925" y="4268514"/>
              <a:ext cx="638036" cy="0"/>
            </a:xfrm>
            <a:prstGeom prst="straightConnector1">
              <a:avLst/>
            </a:prstGeom>
            <a:noFill/>
            <a:ln w="38100">
              <a:solidFill>
                <a:srgbClr val="948A54"/>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71" name="直接箭头连接符 37"/>
            <p:cNvCxnSpPr>
              <a:cxnSpLocks noChangeShapeType="1"/>
            </p:cNvCxnSpPr>
            <p:nvPr/>
          </p:nvCxnSpPr>
          <p:spPr bwMode="auto">
            <a:xfrm flipV="1">
              <a:off x="4472560" y="4722709"/>
              <a:ext cx="371221" cy="463818"/>
            </a:xfrm>
            <a:prstGeom prst="straightConnector1">
              <a:avLst/>
            </a:prstGeom>
            <a:noFill/>
            <a:ln w="38100">
              <a:solidFill>
                <a:srgbClr val="948A54"/>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72" name="直接箭头连接符 40"/>
            <p:cNvCxnSpPr>
              <a:cxnSpLocks noChangeShapeType="1"/>
            </p:cNvCxnSpPr>
            <p:nvPr/>
          </p:nvCxnSpPr>
          <p:spPr bwMode="auto">
            <a:xfrm flipH="1">
              <a:off x="6479474" y="3206158"/>
              <a:ext cx="755976" cy="696690"/>
            </a:xfrm>
            <a:prstGeom prst="straightConnector1">
              <a:avLst/>
            </a:prstGeom>
            <a:noFill/>
            <a:ln w="38100">
              <a:solidFill>
                <a:srgbClr val="948A54"/>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73" name="直接箭头连接符 43"/>
            <p:cNvCxnSpPr>
              <a:cxnSpLocks noChangeShapeType="1"/>
              <a:endCxn id="0" idx="3"/>
            </p:cNvCxnSpPr>
            <p:nvPr/>
          </p:nvCxnSpPr>
          <p:spPr bwMode="auto">
            <a:xfrm flipH="1">
              <a:off x="6833294" y="4245419"/>
              <a:ext cx="624503" cy="0"/>
            </a:xfrm>
            <a:prstGeom prst="straightConnector1">
              <a:avLst/>
            </a:prstGeom>
            <a:noFill/>
            <a:ln w="38100">
              <a:solidFill>
                <a:srgbClr val="948A54"/>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74" name="直接箭头连接符 38"/>
            <p:cNvCxnSpPr>
              <a:cxnSpLocks noChangeShapeType="1"/>
            </p:cNvCxnSpPr>
            <p:nvPr/>
          </p:nvCxnSpPr>
          <p:spPr bwMode="auto">
            <a:xfrm flipH="1" flipV="1">
              <a:off x="6554878" y="4722709"/>
              <a:ext cx="353821" cy="558122"/>
            </a:xfrm>
            <a:prstGeom prst="straightConnector1">
              <a:avLst/>
            </a:prstGeom>
            <a:noFill/>
            <a:ln w="38100">
              <a:solidFill>
                <a:srgbClr val="948A54"/>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75" name="直接箭头连接符 48"/>
            <p:cNvCxnSpPr>
              <a:cxnSpLocks noChangeShapeType="1"/>
            </p:cNvCxnSpPr>
            <p:nvPr/>
          </p:nvCxnSpPr>
          <p:spPr bwMode="auto">
            <a:xfrm flipV="1">
              <a:off x="3355030" y="2053348"/>
              <a:ext cx="1154265" cy="0"/>
            </a:xfrm>
            <a:prstGeom prst="straightConnector1">
              <a:avLst/>
            </a:prstGeom>
            <a:noFill/>
            <a:ln w="38100">
              <a:solidFill>
                <a:srgbClr val="376092"/>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76" name="直接箭头连接符 49"/>
            <p:cNvCxnSpPr>
              <a:cxnSpLocks noChangeShapeType="1"/>
            </p:cNvCxnSpPr>
            <p:nvPr/>
          </p:nvCxnSpPr>
          <p:spPr bwMode="auto">
            <a:xfrm>
              <a:off x="3370498" y="2053348"/>
              <a:ext cx="0" cy="540801"/>
            </a:xfrm>
            <a:prstGeom prst="straightConnector1">
              <a:avLst/>
            </a:prstGeom>
            <a:noFill/>
            <a:ln w="38100">
              <a:solidFill>
                <a:srgbClr val="376092"/>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77" name="直接箭头连接符 50"/>
            <p:cNvCxnSpPr>
              <a:cxnSpLocks noChangeShapeType="1"/>
            </p:cNvCxnSpPr>
            <p:nvPr/>
          </p:nvCxnSpPr>
          <p:spPr bwMode="auto">
            <a:xfrm flipH="1">
              <a:off x="6972502" y="2062971"/>
              <a:ext cx="1206468" cy="0"/>
            </a:xfrm>
            <a:prstGeom prst="straightConnector1">
              <a:avLst/>
            </a:prstGeom>
            <a:noFill/>
            <a:ln w="38100">
              <a:solidFill>
                <a:srgbClr val="376092"/>
              </a:solidFill>
              <a:round/>
              <a:headEnd/>
              <a:tailEnd type="triangle" w="med" len="med"/>
            </a:ln>
            <a:effectLst>
              <a:outerShdw blurRad="40000" dist="23000" dir="5400000" rotWithShape="0">
                <a:srgbClr val="808080">
                  <a:alpha val="34999"/>
                </a:srgbClr>
              </a:outerShdw>
            </a:effectLst>
            <a:extLst>
              <a:ext uri="{909E8E84-426E-40dd-AFC4-6F175D3DCCD1}"/>
            </a:extLst>
          </p:spPr>
        </p:cxnSp>
        <p:cxnSp>
          <p:nvCxnSpPr>
            <p:cNvPr id="78" name="直接箭头连接符 52"/>
            <p:cNvCxnSpPr>
              <a:cxnSpLocks noChangeShapeType="1"/>
            </p:cNvCxnSpPr>
            <p:nvPr/>
          </p:nvCxnSpPr>
          <p:spPr bwMode="auto">
            <a:xfrm>
              <a:off x="8151902" y="2053348"/>
              <a:ext cx="0" cy="540801"/>
            </a:xfrm>
            <a:prstGeom prst="straightConnector1">
              <a:avLst/>
            </a:prstGeom>
            <a:noFill/>
            <a:ln w="38100">
              <a:solidFill>
                <a:srgbClr val="376092"/>
              </a:solidFill>
              <a:round/>
              <a:headEnd/>
              <a:tailEnd type="triangle" w="med" len="med"/>
            </a:ln>
            <a:effectLst>
              <a:outerShdw blurRad="40000" dist="23000" dir="5400000" rotWithShape="0">
                <a:srgbClr val="808080">
                  <a:alpha val="34999"/>
                </a:srgbClr>
              </a:outerShdw>
            </a:effectLst>
            <a:extLst>
              <a:ext uri="{909E8E84-426E-40dd-AFC4-6F175D3DCCD1}"/>
            </a:extLst>
          </p:spPr>
        </p:cxnSp>
        <p:sp>
          <p:nvSpPr>
            <p:cNvPr id="79" name="文本框 44"/>
            <p:cNvSpPr txBox="1">
              <a:spLocks noChangeArrowheads="1"/>
            </p:cNvSpPr>
            <p:nvPr/>
          </p:nvSpPr>
          <p:spPr bwMode="auto">
            <a:xfrm>
              <a:off x="6784958" y="5837027"/>
              <a:ext cx="759843" cy="296382"/>
            </a:xfrm>
            <a:prstGeom prst="rect">
              <a:avLst/>
            </a:prstGeom>
            <a:noFill/>
            <a:ln>
              <a:noFill/>
            </a:ln>
            <a:extLst>
              <a:ext uri="{909E8E84-426E-40dd-AFC4-6F175D3DCCD1}"/>
              <a:ext uri="{91240B29-F687-4f45-9708-019B960494DF}"/>
            </a:extLst>
          </p:spPr>
          <p:txBody>
            <a:bodyPr>
              <a:spAutoFit/>
            </a:bodyPr>
            <a:lstStyle>
              <a:lvl1pPr>
                <a:defRPr kumimoji="1" sz="1200">
                  <a:solidFill>
                    <a:schemeClr val="tx1"/>
                  </a:solidFill>
                  <a:latin typeface="Arial" pitchFamily="34" charset="0"/>
                  <a:ea typeface="ＭＳ Ｐゴシック" pitchFamily="34" charset="-128"/>
                </a:defRPr>
              </a:lvl1pPr>
              <a:lvl2pPr marL="742950" indent="-285750">
                <a:defRPr kumimoji="1" sz="1200">
                  <a:solidFill>
                    <a:schemeClr val="tx1"/>
                  </a:solidFill>
                  <a:latin typeface="Arial" pitchFamily="34" charset="0"/>
                  <a:ea typeface="ＭＳ Ｐゴシック" pitchFamily="34" charset="-128"/>
                </a:defRPr>
              </a:lvl2pPr>
              <a:lvl3pPr marL="1143000" indent="-228600">
                <a:defRPr kumimoji="1" sz="1200">
                  <a:solidFill>
                    <a:schemeClr val="tx1"/>
                  </a:solidFill>
                  <a:latin typeface="Arial" pitchFamily="34" charset="0"/>
                  <a:ea typeface="ＭＳ Ｐゴシック" pitchFamily="34" charset="-128"/>
                </a:defRPr>
              </a:lvl3pPr>
              <a:lvl4pPr marL="1600200" indent="-228600">
                <a:defRPr kumimoji="1" sz="1200">
                  <a:solidFill>
                    <a:schemeClr val="tx1"/>
                  </a:solidFill>
                  <a:latin typeface="Arial" pitchFamily="34" charset="0"/>
                  <a:ea typeface="ＭＳ Ｐゴシック" pitchFamily="34" charset="-128"/>
                </a:defRPr>
              </a:lvl4pPr>
              <a:lvl5pPr marL="2057400" indent="-228600">
                <a:defRPr kumimoji="1" sz="12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12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12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12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1200">
                  <a:solidFill>
                    <a:schemeClr val="tx1"/>
                  </a:solidFill>
                  <a:latin typeface="Arial" pitchFamily="34" charset="0"/>
                  <a:ea typeface="ＭＳ Ｐゴシック" pitchFamily="34" charset="-128"/>
                </a:defRPr>
              </a:lvl9pPr>
            </a:lstStyle>
            <a:p>
              <a:pPr fontAlgn="auto">
                <a:spcBef>
                  <a:spcPts val="0"/>
                </a:spcBef>
                <a:spcAft>
                  <a:spcPts val="0"/>
                </a:spcAft>
                <a:defRPr/>
              </a:pPr>
              <a:r>
                <a:rPr lang="zh-CN" altLang="en-US" sz="1050">
                  <a:solidFill>
                    <a:srgbClr val="000000"/>
                  </a:solidFill>
                  <a:latin typeface="微软雅黑" pitchFamily="34" charset="-122"/>
                  <a:ea typeface="微软雅黑" pitchFamily="34" charset="-122"/>
                </a:rPr>
                <a:t>服务</a:t>
              </a:r>
            </a:p>
          </p:txBody>
        </p:sp>
        <p:sp>
          <p:nvSpPr>
            <p:cNvPr id="80" name="文本框 45"/>
            <p:cNvSpPr txBox="1">
              <a:spLocks noChangeArrowheads="1"/>
            </p:cNvSpPr>
            <p:nvPr/>
          </p:nvSpPr>
          <p:spPr bwMode="auto">
            <a:xfrm>
              <a:off x="8633330" y="3221555"/>
              <a:ext cx="755976" cy="481139"/>
            </a:xfrm>
            <a:prstGeom prst="rect">
              <a:avLst/>
            </a:prstGeom>
            <a:noFill/>
            <a:ln>
              <a:noFill/>
            </a:ln>
            <a:extLst>
              <a:ext uri="{909E8E84-426E-40dd-AFC4-6F175D3DCCD1}"/>
              <a:ext uri="{91240B29-F687-4f45-9708-019B960494DF}"/>
            </a:extLst>
          </p:spPr>
          <p:txBody>
            <a:bodyPr>
              <a:spAutoFit/>
            </a:bodyPr>
            <a:lstStyle>
              <a:lvl1pPr>
                <a:defRPr kumimoji="1" sz="1200">
                  <a:solidFill>
                    <a:schemeClr val="tx1"/>
                  </a:solidFill>
                  <a:latin typeface="Arial" pitchFamily="34" charset="0"/>
                  <a:ea typeface="ＭＳ Ｐゴシック" pitchFamily="34" charset="-128"/>
                </a:defRPr>
              </a:lvl1pPr>
              <a:lvl2pPr marL="742950" indent="-285750">
                <a:defRPr kumimoji="1" sz="1200">
                  <a:solidFill>
                    <a:schemeClr val="tx1"/>
                  </a:solidFill>
                  <a:latin typeface="Arial" pitchFamily="34" charset="0"/>
                  <a:ea typeface="ＭＳ Ｐゴシック" pitchFamily="34" charset="-128"/>
                </a:defRPr>
              </a:lvl2pPr>
              <a:lvl3pPr marL="1143000" indent="-228600">
                <a:defRPr kumimoji="1" sz="1200">
                  <a:solidFill>
                    <a:schemeClr val="tx1"/>
                  </a:solidFill>
                  <a:latin typeface="Arial" pitchFamily="34" charset="0"/>
                  <a:ea typeface="ＭＳ Ｐゴシック" pitchFamily="34" charset="-128"/>
                </a:defRPr>
              </a:lvl3pPr>
              <a:lvl4pPr marL="1600200" indent="-228600">
                <a:defRPr kumimoji="1" sz="1200">
                  <a:solidFill>
                    <a:schemeClr val="tx1"/>
                  </a:solidFill>
                  <a:latin typeface="Arial" pitchFamily="34" charset="0"/>
                  <a:ea typeface="ＭＳ Ｐゴシック" pitchFamily="34" charset="-128"/>
                </a:defRPr>
              </a:lvl4pPr>
              <a:lvl5pPr marL="2057400" indent="-228600">
                <a:defRPr kumimoji="1" sz="1200">
                  <a:solidFill>
                    <a:schemeClr val="tx1"/>
                  </a:solidFill>
                  <a:latin typeface="Arial" pitchFamily="34" charset="0"/>
                  <a:ea typeface="ＭＳ Ｐゴシック" pitchFamily="34" charset="-128"/>
                </a:defRPr>
              </a:lvl5pPr>
              <a:lvl6pPr marL="2514600" indent="-228600" fontAlgn="base">
                <a:spcBef>
                  <a:spcPct val="0"/>
                </a:spcBef>
                <a:spcAft>
                  <a:spcPct val="0"/>
                </a:spcAft>
                <a:defRPr kumimoji="1" sz="1200">
                  <a:solidFill>
                    <a:schemeClr val="tx1"/>
                  </a:solidFill>
                  <a:latin typeface="Arial" pitchFamily="34" charset="0"/>
                  <a:ea typeface="ＭＳ Ｐゴシック" pitchFamily="34" charset="-128"/>
                </a:defRPr>
              </a:lvl6pPr>
              <a:lvl7pPr marL="2971800" indent="-228600" fontAlgn="base">
                <a:spcBef>
                  <a:spcPct val="0"/>
                </a:spcBef>
                <a:spcAft>
                  <a:spcPct val="0"/>
                </a:spcAft>
                <a:defRPr kumimoji="1" sz="1200">
                  <a:solidFill>
                    <a:schemeClr val="tx1"/>
                  </a:solidFill>
                  <a:latin typeface="Arial" pitchFamily="34" charset="0"/>
                  <a:ea typeface="ＭＳ Ｐゴシック" pitchFamily="34" charset="-128"/>
                </a:defRPr>
              </a:lvl7pPr>
              <a:lvl8pPr marL="3429000" indent="-228600" fontAlgn="base">
                <a:spcBef>
                  <a:spcPct val="0"/>
                </a:spcBef>
                <a:spcAft>
                  <a:spcPct val="0"/>
                </a:spcAft>
                <a:defRPr kumimoji="1" sz="1200">
                  <a:solidFill>
                    <a:schemeClr val="tx1"/>
                  </a:solidFill>
                  <a:latin typeface="Arial" pitchFamily="34" charset="0"/>
                  <a:ea typeface="ＭＳ Ｐゴシック" pitchFamily="34" charset="-128"/>
                </a:defRPr>
              </a:lvl8pPr>
              <a:lvl9pPr marL="3886200" indent="-228600" fontAlgn="base">
                <a:spcBef>
                  <a:spcPct val="0"/>
                </a:spcBef>
                <a:spcAft>
                  <a:spcPct val="0"/>
                </a:spcAft>
                <a:defRPr kumimoji="1" sz="1200">
                  <a:solidFill>
                    <a:schemeClr val="tx1"/>
                  </a:solidFill>
                  <a:latin typeface="Arial" pitchFamily="34" charset="0"/>
                  <a:ea typeface="ＭＳ Ｐゴシック" pitchFamily="34" charset="-128"/>
                </a:defRPr>
              </a:lvl9pPr>
            </a:lstStyle>
            <a:p>
              <a:pPr fontAlgn="auto">
                <a:spcBef>
                  <a:spcPts val="0"/>
                </a:spcBef>
                <a:spcAft>
                  <a:spcPts val="0"/>
                </a:spcAft>
                <a:defRPr/>
              </a:pPr>
              <a:r>
                <a:rPr lang="zh-CN" altLang="en-US" sz="1050">
                  <a:solidFill>
                    <a:srgbClr val="000000"/>
                  </a:solidFill>
                  <a:latin typeface="微软雅黑" pitchFamily="34" charset="-122"/>
                  <a:ea typeface="微软雅黑" pitchFamily="34" charset="-122"/>
                </a:rPr>
                <a:t>检查</a:t>
              </a:r>
              <a:endParaRPr lang="en-US" altLang="zh-CN" sz="1050">
                <a:solidFill>
                  <a:srgbClr val="000000"/>
                </a:solidFill>
                <a:latin typeface="微软雅黑" pitchFamily="34" charset="-122"/>
                <a:ea typeface="微软雅黑" pitchFamily="34" charset="-122"/>
              </a:endParaRPr>
            </a:p>
            <a:p>
              <a:pPr fontAlgn="auto">
                <a:spcBef>
                  <a:spcPts val="0"/>
                </a:spcBef>
                <a:spcAft>
                  <a:spcPts val="0"/>
                </a:spcAft>
                <a:defRPr/>
              </a:pPr>
              <a:r>
                <a:rPr lang="zh-CN" altLang="en-US" sz="1050">
                  <a:solidFill>
                    <a:srgbClr val="000000"/>
                  </a:solidFill>
                  <a:latin typeface="微软雅黑" pitchFamily="34" charset="-122"/>
                  <a:ea typeface="微软雅黑" pitchFamily="34" charset="-122"/>
                </a:rPr>
                <a:t>督导</a:t>
              </a:r>
            </a:p>
          </p:txBody>
        </p:sp>
        <p:cxnSp>
          <p:nvCxnSpPr>
            <p:cNvPr id="81" name="肘形连接符 80"/>
            <p:cNvCxnSpPr>
              <a:stCxn id="0" idx="1"/>
              <a:endCxn id="0" idx="2"/>
            </p:cNvCxnSpPr>
            <p:nvPr/>
          </p:nvCxnSpPr>
          <p:spPr>
            <a:xfrm rot="10800000">
              <a:off x="2800132" y="3036797"/>
              <a:ext cx="2055251" cy="3500769"/>
            </a:xfrm>
            <a:prstGeom prst="bentConnector3">
              <a:avLst>
                <a:gd name="adj1" fmla="val 140821"/>
              </a:avLst>
            </a:prstGeom>
            <a:ln w="28575">
              <a:solidFill>
                <a:schemeClr val="bg1">
                  <a:lumMod val="6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2" name="肘形连接符 81"/>
            <p:cNvCxnSpPr>
              <a:stCxn id="0" idx="3"/>
              <a:endCxn id="60" idx="6"/>
            </p:cNvCxnSpPr>
            <p:nvPr/>
          </p:nvCxnSpPr>
          <p:spPr>
            <a:xfrm flipV="1">
              <a:off x="6962835" y="3065665"/>
              <a:ext cx="1790368" cy="3471901"/>
            </a:xfrm>
            <a:prstGeom prst="bentConnector3">
              <a:avLst>
                <a:gd name="adj1" fmla="val 117565"/>
              </a:avLst>
            </a:prstGeom>
            <a:ln w="28575">
              <a:solidFill>
                <a:schemeClr val="bg1">
                  <a:lumMod val="6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grpSp>
      <p:sp>
        <p:nvSpPr>
          <p:cNvPr id="53250" name="矩形 82"/>
          <p:cNvSpPr>
            <a:spLocks noChangeArrowheads="1"/>
          </p:cNvSpPr>
          <p:nvPr/>
        </p:nvSpPr>
        <p:spPr bwMode="auto">
          <a:xfrm>
            <a:off x="1385888" y="2139950"/>
            <a:ext cx="4135437" cy="3878263"/>
          </a:xfrm>
          <a:prstGeom prst="rect">
            <a:avLst/>
          </a:prstGeom>
          <a:noFill/>
          <a:ln w="9525">
            <a:noFill/>
            <a:miter lim="800000"/>
            <a:headEnd/>
            <a:tailEnd/>
          </a:ln>
        </p:spPr>
        <p:txBody>
          <a:bodyPr>
            <a:spAutoFit/>
          </a:bodyPr>
          <a:lstStyle/>
          <a:p>
            <a:pPr marL="342900" indent="-342900">
              <a:lnSpc>
                <a:spcPct val="150000"/>
              </a:lnSpc>
              <a:buFont typeface="Wingdings" pitchFamily="2" charset="2"/>
              <a:buChar char="²"/>
            </a:pPr>
            <a:r>
              <a:rPr lang="zh-CN" altLang="zh-CN" sz="2000">
                <a:latin typeface="微软雅黑"/>
                <a:ea typeface="微软雅黑"/>
                <a:cs typeface="微软雅黑"/>
              </a:rPr>
              <a:t>党委领导，</a:t>
            </a:r>
            <a:r>
              <a:rPr lang="zh-CN" altLang="en-US" sz="2000">
                <a:latin typeface="微软雅黑"/>
                <a:ea typeface="微软雅黑"/>
                <a:cs typeface="微软雅黑"/>
              </a:rPr>
              <a:t>院</a:t>
            </a:r>
            <a:r>
              <a:rPr lang="zh-CN" altLang="zh-CN" sz="2000">
                <a:latin typeface="微软雅黑"/>
                <a:ea typeface="微软雅黑"/>
                <a:cs typeface="微软雅黑"/>
              </a:rPr>
              <a:t>长指挥</a:t>
            </a:r>
            <a:endParaRPr lang="en-US" altLang="zh-CN" sz="2000">
              <a:latin typeface="微软雅黑"/>
              <a:ea typeface="微软雅黑"/>
              <a:cs typeface="微软雅黑"/>
            </a:endParaRPr>
          </a:p>
          <a:p>
            <a:pPr marL="342900" indent="-342900">
              <a:lnSpc>
                <a:spcPct val="150000"/>
              </a:lnSpc>
              <a:buFont typeface="Wingdings" pitchFamily="2" charset="2"/>
              <a:buChar char="²"/>
            </a:pPr>
            <a:r>
              <a:rPr lang="zh-CN" altLang="zh-CN" sz="2000">
                <a:latin typeface="微软雅黑"/>
                <a:ea typeface="微软雅黑"/>
                <a:cs typeface="微软雅黑"/>
              </a:rPr>
              <a:t>质量保</a:t>
            </a:r>
            <a:r>
              <a:rPr lang="zh-CN" altLang="en-US" sz="2000">
                <a:latin typeface="微软雅黑"/>
                <a:ea typeface="微软雅黑"/>
                <a:cs typeface="微软雅黑"/>
              </a:rPr>
              <a:t>证</a:t>
            </a:r>
            <a:r>
              <a:rPr lang="zh-CN" altLang="zh-CN" sz="2000">
                <a:latin typeface="微软雅黑"/>
                <a:ea typeface="微软雅黑"/>
                <a:cs typeface="微软雅黑"/>
              </a:rPr>
              <a:t>委员会全面协调</a:t>
            </a:r>
            <a:endParaRPr lang="en-US" altLang="zh-CN" sz="2000">
              <a:latin typeface="微软雅黑"/>
              <a:ea typeface="微软雅黑"/>
              <a:cs typeface="微软雅黑"/>
            </a:endParaRPr>
          </a:p>
          <a:p>
            <a:pPr marL="342900" indent="-342900">
              <a:lnSpc>
                <a:spcPct val="150000"/>
              </a:lnSpc>
              <a:buFont typeface="Wingdings" pitchFamily="2" charset="2"/>
              <a:buChar char="²"/>
            </a:pPr>
            <a:r>
              <a:rPr lang="zh-CN" altLang="en-US" sz="2000">
                <a:latin typeface="微软雅黑"/>
                <a:ea typeface="微软雅黑"/>
                <a:cs typeface="微软雅黑"/>
              </a:rPr>
              <a:t>行政职能</a:t>
            </a:r>
            <a:r>
              <a:rPr lang="zh-CN" altLang="zh-CN" sz="2000">
                <a:latin typeface="微软雅黑"/>
                <a:ea typeface="微软雅黑"/>
                <a:cs typeface="微软雅黑"/>
              </a:rPr>
              <a:t>部门</a:t>
            </a:r>
            <a:r>
              <a:rPr lang="zh-CN" altLang="en-US" sz="2000">
                <a:latin typeface="微软雅黑"/>
                <a:ea typeface="微软雅黑"/>
                <a:cs typeface="微软雅黑"/>
              </a:rPr>
              <a:t>保证质量提升</a:t>
            </a:r>
            <a:endParaRPr lang="en-US" altLang="zh-CN" sz="2000">
              <a:latin typeface="微软雅黑"/>
              <a:ea typeface="微软雅黑"/>
              <a:cs typeface="微软雅黑"/>
            </a:endParaRPr>
          </a:p>
          <a:p>
            <a:pPr marL="342900" indent="-342900">
              <a:lnSpc>
                <a:spcPct val="150000"/>
              </a:lnSpc>
              <a:buFont typeface="Wingdings" pitchFamily="2" charset="2"/>
              <a:buChar char="²"/>
            </a:pPr>
            <a:r>
              <a:rPr lang="zh-CN" altLang="en-US" sz="2400" b="1">
                <a:solidFill>
                  <a:srgbClr val="C00000"/>
                </a:solidFill>
                <a:latin typeface="微软雅黑"/>
                <a:ea typeface="微软雅黑"/>
                <a:cs typeface="微软雅黑"/>
              </a:rPr>
              <a:t>质管办</a:t>
            </a:r>
            <a:r>
              <a:rPr lang="zh-CN" altLang="en-US" sz="2000">
                <a:latin typeface="微软雅黑"/>
                <a:ea typeface="微软雅黑"/>
                <a:cs typeface="微软雅黑"/>
              </a:rPr>
              <a:t>实施质量监控和诊断</a:t>
            </a:r>
            <a:endParaRPr lang="en-US" altLang="zh-CN" sz="2000">
              <a:latin typeface="微软雅黑"/>
              <a:ea typeface="微软雅黑"/>
              <a:cs typeface="微软雅黑"/>
            </a:endParaRPr>
          </a:p>
          <a:p>
            <a:pPr marL="342900" indent="-342900">
              <a:lnSpc>
                <a:spcPct val="150000"/>
              </a:lnSpc>
              <a:buFont typeface="Wingdings" pitchFamily="2" charset="2"/>
              <a:buChar char="²"/>
            </a:pPr>
            <a:r>
              <a:rPr lang="zh-CN" altLang="zh-CN" sz="2000">
                <a:latin typeface="微软雅黑"/>
                <a:ea typeface="微软雅黑"/>
                <a:cs typeface="微软雅黑"/>
              </a:rPr>
              <a:t>学工、</a:t>
            </a:r>
            <a:r>
              <a:rPr lang="zh-CN" altLang="en-US" sz="2000">
                <a:latin typeface="微软雅黑"/>
                <a:ea typeface="微软雅黑"/>
                <a:cs typeface="微软雅黑"/>
              </a:rPr>
              <a:t>教辅、</a:t>
            </a:r>
            <a:r>
              <a:rPr lang="zh-CN" altLang="zh-CN" sz="2000">
                <a:latin typeface="微软雅黑"/>
                <a:ea typeface="微软雅黑"/>
                <a:cs typeface="微软雅黑"/>
              </a:rPr>
              <a:t>后勤提供服务</a:t>
            </a:r>
            <a:endParaRPr lang="en-US" altLang="zh-CN" sz="2000">
              <a:latin typeface="微软雅黑"/>
              <a:ea typeface="微软雅黑"/>
              <a:cs typeface="微软雅黑"/>
            </a:endParaRPr>
          </a:p>
          <a:p>
            <a:pPr marL="342900" indent="-342900">
              <a:lnSpc>
                <a:spcPct val="150000"/>
              </a:lnSpc>
              <a:buFont typeface="Wingdings" pitchFamily="2" charset="2"/>
              <a:buChar char="²"/>
            </a:pPr>
            <a:r>
              <a:rPr lang="zh-CN" altLang="en-US" sz="2000">
                <a:latin typeface="微软雅黑"/>
                <a:ea typeface="微软雅黑"/>
                <a:cs typeface="微软雅黑"/>
              </a:rPr>
              <a:t>二级院系（专业、课程、教师、学生）质量生成核心，建立质量改进螺旋</a:t>
            </a:r>
            <a:endParaRPr lang="en-US" altLang="zh-CN" sz="2000">
              <a:latin typeface="微软雅黑"/>
              <a:ea typeface="微软雅黑"/>
              <a:cs typeface="微软雅黑"/>
            </a:endParaRPr>
          </a:p>
        </p:txBody>
      </p:sp>
      <p:sp>
        <p:nvSpPr>
          <p:cNvPr id="53251" name="矩形 83"/>
          <p:cNvSpPr>
            <a:spLocks noChangeArrowheads="1"/>
          </p:cNvSpPr>
          <p:nvPr/>
        </p:nvSpPr>
        <p:spPr bwMode="auto">
          <a:xfrm>
            <a:off x="7959725" y="6140450"/>
            <a:ext cx="1800225" cy="307975"/>
          </a:xfrm>
          <a:prstGeom prst="rect">
            <a:avLst/>
          </a:prstGeom>
          <a:noFill/>
          <a:ln w="9525">
            <a:noFill/>
            <a:miter lim="800000"/>
            <a:headEnd/>
            <a:tailEnd/>
          </a:ln>
        </p:spPr>
        <p:txBody>
          <a:bodyPr wrap="none">
            <a:spAutoFit/>
          </a:bodyPr>
          <a:lstStyle/>
          <a:p>
            <a:r>
              <a:rPr lang="zh-CN" altLang="zh-CN" sz="1400">
                <a:solidFill>
                  <a:srgbClr val="C00000"/>
                </a:solidFill>
                <a:latin typeface="微软雅黑"/>
                <a:ea typeface="微软雅黑"/>
                <a:cs typeface="微软雅黑"/>
              </a:rPr>
              <a:t>质量保证组织体系</a:t>
            </a:r>
            <a:r>
              <a:rPr lang="zh-CN" altLang="en-US" sz="1400">
                <a:solidFill>
                  <a:srgbClr val="C00000"/>
                </a:solidFill>
                <a:latin typeface="微软雅黑"/>
                <a:ea typeface="微软雅黑"/>
                <a:cs typeface="微软雅黑"/>
              </a:rPr>
              <a:t>图</a:t>
            </a:r>
          </a:p>
        </p:txBody>
      </p:sp>
      <p:sp>
        <p:nvSpPr>
          <p:cNvPr id="53252" name="矩形 84"/>
          <p:cNvSpPr>
            <a:spLocks noChangeArrowheads="1"/>
          </p:cNvSpPr>
          <p:nvPr/>
        </p:nvSpPr>
        <p:spPr bwMode="auto">
          <a:xfrm>
            <a:off x="1290638" y="1628775"/>
            <a:ext cx="3514725" cy="554038"/>
          </a:xfrm>
          <a:prstGeom prst="rect">
            <a:avLst/>
          </a:prstGeom>
          <a:noFill/>
          <a:ln w="9525">
            <a:noFill/>
            <a:miter lim="800000"/>
            <a:headEnd/>
            <a:tailEnd/>
          </a:ln>
        </p:spPr>
        <p:txBody>
          <a:bodyPr>
            <a:spAutoFit/>
          </a:bodyPr>
          <a:lstStyle/>
          <a:p>
            <a:pPr marL="285750" indent="-285750">
              <a:lnSpc>
                <a:spcPct val="150000"/>
              </a:lnSpc>
              <a:buFont typeface="Wingdings" pitchFamily="2" charset="2"/>
              <a:buChar char="u"/>
            </a:pPr>
            <a:r>
              <a:rPr lang="zh-CN" altLang="en-US" sz="2000">
                <a:latin typeface="微软雅黑"/>
                <a:ea typeface="微软雅黑"/>
                <a:cs typeface="微软雅黑"/>
              </a:rPr>
              <a:t>实现各级质量改进螺旋</a:t>
            </a:r>
            <a:endParaRPr lang="en-US" altLang="zh-CN" sz="2000">
              <a:latin typeface="微软雅黑"/>
              <a:ea typeface="微软雅黑"/>
              <a:cs typeface="微软雅黑"/>
            </a:endParaRPr>
          </a:p>
        </p:txBody>
      </p:sp>
      <p:sp>
        <p:nvSpPr>
          <p:cNvPr id="53" name="矩形 52"/>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54"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七、建设任务</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55" name="矩形 54"/>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56" name="Rectangle 3"/>
          <p:cNvSpPr txBox="1">
            <a:spLocks noChangeArrowheads="1"/>
          </p:cNvSpPr>
          <p:nvPr/>
        </p:nvSpPr>
        <p:spPr bwMode="auto">
          <a:xfrm>
            <a:off x="1319213" y="1125538"/>
            <a:ext cx="5857875" cy="609600"/>
          </a:xfrm>
          <a:prstGeom prst="rect">
            <a:avLst/>
          </a:prstGeom>
          <a:noFill/>
          <a:ln w="9525">
            <a:noFill/>
            <a:miter lim="800000"/>
            <a:headEnd/>
            <a:tailEnd/>
          </a:ln>
        </p:spPr>
        <p:txBody>
          <a:bodyPr/>
          <a:lstStyle/>
          <a:p>
            <a:pPr>
              <a:spcBef>
                <a:spcPct val="20000"/>
              </a:spcBef>
              <a:buFont typeface="Arial" charset="0"/>
              <a:buNone/>
            </a:pPr>
            <a:r>
              <a:rPr lang="zh-CN" altLang="en-US" sz="2800" b="1">
                <a:solidFill>
                  <a:srgbClr val="F68426"/>
                </a:solidFill>
                <a:latin typeface="微软雅黑"/>
                <a:ea typeface="微软雅黑"/>
                <a:cs typeface="微软雅黑"/>
              </a:rPr>
              <a:t>（</a:t>
            </a:r>
            <a:r>
              <a:rPr lang="en-US" altLang="zh-CN" sz="2800" b="1">
                <a:solidFill>
                  <a:srgbClr val="F68426"/>
                </a:solidFill>
                <a:latin typeface="微软雅黑"/>
                <a:ea typeface="微软雅黑"/>
                <a:cs typeface="微软雅黑"/>
              </a:rPr>
              <a:t>1</a:t>
            </a:r>
            <a:r>
              <a:rPr lang="zh-CN" altLang="en-US" sz="2800" b="1">
                <a:solidFill>
                  <a:srgbClr val="F68426"/>
                </a:solidFill>
                <a:latin typeface="微软雅黑"/>
                <a:ea typeface="微软雅黑"/>
                <a:cs typeface="微软雅黑"/>
              </a:rPr>
              <a:t>）健全组织机构，明确部门职责</a:t>
            </a:r>
            <a:endParaRPr lang="en-US" altLang="zh-CN" sz="2800" b="1">
              <a:solidFill>
                <a:srgbClr val="F68426"/>
              </a:solidFill>
              <a:latin typeface="微软雅黑"/>
              <a:ea typeface="微软雅黑"/>
              <a:cs typeface="微软雅黑"/>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6">
                                            <p:txEl>
                                              <p:pRg st="0" end="0"/>
                                            </p:txEl>
                                          </p:spTgt>
                                        </p:tgtEl>
                                        <p:attrNameLst>
                                          <p:attrName>style.visibility</p:attrName>
                                        </p:attrNameLst>
                                      </p:cBhvr>
                                      <p:to>
                                        <p:strVal val="visible"/>
                                      </p:to>
                                    </p:set>
                                    <p:anim calcmode="lin" valueType="num">
                                      <p:cBhvr additive="base">
                                        <p:cTn id="7" dur="500" fill="hold"/>
                                        <p:tgtEl>
                                          <p:spTgt spid="5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矩形 25"/>
          <p:cNvSpPr>
            <a:spLocks noChangeArrowheads="1"/>
          </p:cNvSpPr>
          <p:nvPr/>
        </p:nvSpPr>
        <p:spPr bwMode="auto">
          <a:xfrm>
            <a:off x="1501775" y="2154238"/>
            <a:ext cx="4205288" cy="369887"/>
          </a:xfrm>
          <a:prstGeom prst="rect">
            <a:avLst/>
          </a:prstGeom>
          <a:noFill/>
          <a:ln w="9525">
            <a:noFill/>
            <a:miter lim="800000"/>
            <a:headEnd/>
            <a:tailEnd/>
          </a:ln>
        </p:spPr>
        <p:txBody>
          <a:bodyPr>
            <a:spAutoFit/>
          </a:bodyPr>
          <a:lstStyle/>
          <a:p>
            <a:pPr marL="285750" indent="-285750">
              <a:buFont typeface="Wingdings" pitchFamily="2" charset="2"/>
              <a:buChar char="u"/>
            </a:pPr>
            <a:r>
              <a:rPr lang="zh-CN" altLang="en-US">
                <a:solidFill>
                  <a:srgbClr val="000000"/>
                </a:solidFill>
                <a:latin typeface="微软雅黑"/>
                <a:ea typeface="微软雅黑"/>
                <a:cs typeface="微软雅黑"/>
              </a:rPr>
              <a:t>建立质量保证培训与考核制度</a:t>
            </a:r>
            <a:endParaRPr lang="en-US" altLang="zh-CN">
              <a:solidFill>
                <a:srgbClr val="000000"/>
              </a:solidFill>
              <a:latin typeface="微软雅黑"/>
              <a:ea typeface="微软雅黑"/>
              <a:cs typeface="微软雅黑"/>
            </a:endParaRPr>
          </a:p>
        </p:txBody>
      </p:sp>
      <p:sp>
        <p:nvSpPr>
          <p:cNvPr id="54274" name="矩形 26"/>
          <p:cNvSpPr>
            <a:spLocks noChangeArrowheads="1"/>
          </p:cNvSpPr>
          <p:nvPr/>
        </p:nvSpPr>
        <p:spPr bwMode="auto">
          <a:xfrm>
            <a:off x="1951038" y="2686050"/>
            <a:ext cx="3752850" cy="1200150"/>
          </a:xfrm>
          <a:prstGeom prst="rect">
            <a:avLst/>
          </a:prstGeom>
          <a:noFill/>
          <a:ln w="9525">
            <a:noFill/>
            <a:miter lim="800000"/>
            <a:headEnd/>
            <a:tailEnd/>
          </a:ln>
        </p:spPr>
        <p:txBody>
          <a:bodyPr>
            <a:spAutoFit/>
          </a:bodyPr>
          <a:lstStyle/>
          <a:p>
            <a:pPr marL="342900" indent="-342900">
              <a:buFont typeface="Wingdings" pitchFamily="2" charset="2"/>
              <a:buChar char="²"/>
            </a:pPr>
            <a:r>
              <a:rPr lang="zh-CN" altLang="en-US">
                <a:solidFill>
                  <a:srgbClr val="000090"/>
                </a:solidFill>
                <a:latin typeface="微软雅黑"/>
                <a:ea typeface="微软雅黑"/>
                <a:cs typeface="微软雅黑"/>
              </a:rPr>
              <a:t>质量是学校的生命线</a:t>
            </a:r>
            <a:endParaRPr lang="en-US" altLang="zh-CN">
              <a:solidFill>
                <a:srgbClr val="000090"/>
              </a:solidFill>
              <a:latin typeface="微软雅黑"/>
              <a:ea typeface="微软雅黑"/>
              <a:cs typeface="微软雅黑"/>
            </a:endParaRPr>
          </a:p>
          <a:p>
            <a:pPr marL="342900" indent="-342900">
              <a:buFont typeface="Wingdings" pitchFamily="2" charset="2"/>
              <a:buChar char="²"/>
            </a:pPr>
            <a:r>
              <a:rPr lang="zh-CN" altLang="en-US">
                <a:solidFill>
                  <a:srgbClr val="000090"/>
                </a:solidFill>
                <a:latin typeface="微软雅黑"/>
                <a:ea typeface="微软雅黑"/>
                <a:cs typeface="微软雅黑"/>
              </a:rPr>
              <a:t>业务培训与考核</a:t>
            </a:r>
            <a:endParaRPr lang="en-US" altLang="zh-CN">
              <a:solidFill>
                <a:srgbClr val="000090"/>
              </a:solidFill>
              <a:latin typeface="微软雅黑"/>
              <a:ea typeface="微软雅黑"/>
              <a:cs typeface="微软雅黑"/>
            </a:endParaRPr>
          </a:p>
          <a:p>
            <a:pPr marL="342900" indent="-342900">
              <a:buFont typeface="Wingdings" pitchFamily="2" charset="2"/>
              <a:buChar char="²"/>
            </a:pPr>
            <a:r>
              <a:rPr lang="zh-CN" altLang="en-US">
                <a:solidFill>
                  <a:srgbClr val="000090"/>
                </a:solidFill>
                <a:latin typeface="微软雅黑"/>
                <a:ea typeface="微软雅黑"/>
                <a:cs typeface="微软雅黑"/>
              </a:rPr>
              <a:t>重视过程</a:t>
            </a:r>
            <a:endParaRPr lang="en-US" altLang="zh-CN">
              <a:solidFill>
                <a:srgbClr val="000090"/>
              </a:solidFill>
              <a:latin typeface="微软雅黑"/>
              <a:ea typeface="微软雅黑"/>
              <a:cs typeface="微软雅黑"/>
            </a:endParaRPr>
          </a:p>
          <a:p>
            <a:pPr marL="342900" indent="-342900">
              <a:buFont typeface="Wingdings" pitchFamily="2" charset="2"/>
              <a:buChar char="²"/>
            </a:pPr>
            <a:r>
              <a:rPr lang="zh-CN" altLang="en-US">
                <a:solidFill>
                  <a:srgbClr val="000090"/>
                </a:solidFill>
                <a:latin typeface="微软雅黑"/>
                <a:ea typeface="微软雅黑"/>
                <a:cs typeface="微软雅黑"/>
              </a:rPr>
              <a:t>关注需求和期望</a:t>
            </a:r>
            <a:endParaRPr lang="en-US" altLang="zh-CN">
              <a:solidFill>
                <a:srgbClr val="000090"/>
              </a:solidFill>
              <a:latin typeface="微软雅黑"/>
              <a:ea typeface="微软雅黑"/>
              <a:cs typeface="微软雅黑"/>
            </a:endParaRPr>
          </a:p>
        </p:txBody>
      </p:sp>
      <p:sp>
        <p:nvSpPr>
          <p:cNvPr id="54275" name="矩形 27"/>
          <p:cNvSpPr>
            <a:spLocks noChangeArrowheads="1"/>
          </p:cNvSpPr>
          <p:nvPr/>
        </p:nvSpPr>
        <p:spPr bwMode="auto">
          <a:xfrm>
            <a:off x="4713288" y="2578100"/>
            <a:ext cx="3078162" cy="923925"/>
          </a:xfrm>
          <a:prstGeom prst="rect">
            <a:avLst/>
          </a:prstGeom>
          <a:noFill/>
          <a:ln w="9525">
            <a:noFill/>
            <a:miter lim="800000"/>
            <a:headEnd/>
            <a:tailEnd/>
          </a:ln>
        </p:spPr>
        <p:txBody>
          <a:bodyPr>
            <a:spAutoFit/>
          </a:bodyPr>
          <a:lstStyle/>
          <a:p>
            <a:pPr marL="285750" indent="-285750">
              <a:buFont typeface="Wingdings" pitchFamily="2" charset="2"/>
              <a:buChar char="u"/>
            </a:pPr>
            <a:r>
              <a:rPr lang="zh-CN" altLang="en-US">
                <a:solidFill>
                  <a:srgbClr val="000000"/>
                </a:solidFill>
                <a:latin typeface="微软雅黑"/>
                <a:ea typeface="微软雅黑"/>
                <a:cs typeface="微软雅黑"/>
              </a:rPr>
              <a:t>建立由院学术委员会、企业、校内外人员参与的质量评价机制</a:t>
            </a:r>
            <a:endParaRPr lang="en-US" altLang="zh-CN">
              <a:solidFill>
                <a:srgbClr val="000000"/>
              </a:solidFill>
              <a:latin typeface="微软雅黑"/>
              <a:ea typeface="微软雅黑"/>
              <a:cs typeface="微软雅黑"/>
            </a:endParaRPr>
          </a:p>
        </p:txBody>
      </p:sp>
      <p:sp>
        <p:nvSpPr>
          <p:cNvPr id="54276" name="矩形 28"/>
          <p:cNvSpPr>
            <a:spLocks noChangeArrowheads="1"/>
          </p:cNvSpPr>
          <p:nvPr/>
        </p:nvSpPr>
        <p:spPr bwMode="auto">
          <a:xfrm>
            <a:off x="5002213" y="3443288"/>
            <a:ext cx="3276600" cy="922337"/>
          </a:xfrm>
          <a:prstGeom prst="rect">
            <a:avLst/>
          </a:prstGeom>
          <a:noFill/>
          <a:ln w="9525">
            <a:noFill/>
            <a:miter lim="800000"/>
            <a:headEnd/>
            <a:tailEnd/>
          </a:ln>
        </p:spPr>
        <p:txBody>
          <a:bodyPr>
            <a:spAutoFit/>
          </a:bodyPr>
          <a:lstStyle/>
          <a:p>
            <a:pPr>
              <a:buFont typeface="Wingdings" pitchFamily="2" charset="2"/>
              <a:buChar char="²"/>
            </a:pPr>
            <a:r>
              <a:rPr lang="zh-CN" altLang="en-US">
                <a:solidFill>
                  <a:srgbClr val="000090"/>
                </a:solidFill>
                <a:latin typeface="微软雅黑"/>
                <a:ea typeface="微软雅黑"/>
                <a:cs typeface="微软雅黑"/>
              </a:rPr>
              <a:t>理解质量保证理念</a:t>
            </a:r>
            <a:endParaRPr lang="en-US" altLang="zh-CN">
              <a:solidFill>
                <a:srgbClr val="000090"/>
              </a:solidFill>
              <a:latin typeface="微软雅黑"/>
              <a:ea typeface="微软雅黑"/>
              <a:cs typeface="微软雅黑"/>
            </a:endParaRPr>
          </a:p>
          <a:p>
            <a:pPr>
              <a:buFont typeface="Wingdings" pitchFamily="2" charset="2"/>
              <a:buChar char="²"/>
            </a:pPr>
            <a:r>
              <a:rPr lang="zh-CN" altLang="en-US">
                <a:solidFill>
                  <a:srgbClr val="000090"/>
                </a:solidFill>
                <a:latin typeface="微软雅黑"/>
                <a:ea typeface="微软雅黑"/>
                <a:cs typeface="微软雅黑"/>
              </a:rPr>
              <a:t>把握质量方针和目标</a:t>
            </a:r>
            <a:endParaRPr lang="en-US" altLang="zh-CN">
              <a:solidFill>
                <a:srgbClr val="000090"/>
              </a:solidFill>
              <a:latin typeface="微软雅黑"/>
              <a:ea typeface="微软雅黑"/>
              <a:cs typeface="微软雅黑"/>
            </a:endParaRPr>
          </a:p>
          <a:p>
            <a:pPr>
              <a:buFont typeface="Wingdings" pitchFamily="2" charset="2"/>
              <a:buChar char="²"/>
            </a:pPr>
            <a:r>
              <a:rPr lang="zh-CN" altLang="en-US">
                <a:solidFill>
                  <a:srgbClr val="000090"/>
                </a:solidFill>
                <a:latin typeface="微软雅黑"/>
                <a:ea typeface="微软雅黑"/>
                <a:cs typeface="微软雅黑"/>
              </a:rPr>
              <a:t>开展质量监控与评价</a:t>
            </a:r>
            <a:endParaRPr lang="zh-CN" altLang="zh-CN">
              <a:solidFill>
                <a:srgbClr val="000090"/>
              </a:solidFill>
              <a:latin typeface="微软雅黑"/>
              <a:ea typeface="微软雅黑"/>
              <a:cs typeface="微软雅黑"/>
            </a:endParaRPr>
          </a:p>
        </p:txBody>
      </p:sp>
      <p:sp>
        <p:nvSpPr>
          <p:cNvPr id="54277" name="矩形 29"/>
          <p:cNvSpPr>
            <a:spLocks noChangeArrowheads="1"/>
          </p:cNvSpPr>
          <p:nvPr/>
        </p:nvSpPr>
        <p:spPr bwMode="auto">
          <a:xfrm>
            <a:off x="7791450" y="2157413"/>
            <a:ext cx="4795838" cy="369887"/>
          </a:xfrm>
          <a:prstGeom prst="rect">
            <a:avLst/>
          </a:prstGeom>
          <a:noFill/>
          <a:ln w="9525">
            <a:noFill/>
            <a:miter lim="800000"/>
            <a:headEnd/>
            <a:tailEnd/>
          </a:ln>
        </p:spPr>
        <p:txBody>
          <a:bodyPr>
            <a:spAutoFit/>
          </a:bodyPr>
          <a:lstStyle/>
          <a:p>
            <a:pPr marL="285750" indent="-285750">
              <a:buFont typeface="Wingdings" pitchFamily="2" charset="2"/>
              <a:buChar char="u"/>
            </a:pPr>
            <a:r>
              <a:rPr lang="zh-CN" altLang="en-US">
                <a:solidFill>
                  <a:srgbClr val="000000"/>
                </a:solidFill>
                <a:latin typeface="微软雅黑"/>
                <a:ea typeface="微软雅黑"/>
                <a:cs typeface="微软雅黑"/>
              </a:rPr>
              <a:t>建立常态化的自我诊断与改进机制</a:t>
            </a:r>
            <a:endParaRPr lang="en-US" altLang="zh-CN">
              <a:solidFill>
                <a:srgbClr val="000000"/>
              </a:solidFill>
              <a:latin typeface="微软雅黑"/>
              <a:ea typeface="微软雅黑"/>
              <a:cs typeface="微软雅黑"/>
            </a:endParaRPr>
          </a:p>
        </p:txBody>
      </p:sp>
      <p:sp>
        <p:nvSpPr>
          <p:cNvPr id="54278" name="矩形 30"/>
          <p:cNvSpPr>
            <a:spLocks noChangeArrowheads="1"/>
          </p:cNvSpPr>
          <p:nvPr/>
        </p:nvSpPr>
        <p:spPr bwMode="auto">
          <a:xfrm>
            <a:off x="8458200" y="2546350"/>
            <a:ext cx="2798763" cy="1477963"/>
          </a:xfrm>
          <a:prstGeom prst="rect">
            <a:avLst/>
          </a:prstGeom>
          <a:noFill/>
          <a:ln w="9525">
            <a:noFill/>
            <a:miter lim="800000"/>
            <a:headEnd/>
            <a:tailEnd/>
          </a:ln>
        </p:spPr>
        <p:txBody>
          <a:bodyPr>
            <a:spAutoFit/>
          </a:bodyPr>
          <a:lstStyle/>
          <a:p>
            <a:pPr>
              <a:buFont typeface="Wingdings" pitchFamily="2" charset="2"/>
              <a:buChar char="²"/>
            </a:pPr>
            <a:r>
              <a:rPr lang="zh-CN" altLang="en-US">
                <a:solidFill>
                  <a:srgbClr val="000090"/>
                </a:solidFill>
                <a:latin typeface="微软雅黑"/>
                <a:ea typeface="微软雅黑"/>
                <a:cs typeface="微软雅黑"/>
              </a:rPr>
              <a:t>教学建设工作</a:t>
            </a:r>
            <a:endParaRPr lang="en-US" altLang="zh-CN">
              <a:solidFill>
                <a:srgbClr val="000090"/>
              </a:solidFill>
              <a:latin typeface="微软雅黑"/>
              <a:ea typeface="微软雅黑"/>
              <a:cs typeface="微软雅黑"/>
            </a:endParaRPr>
          </a:p>
          <a:p>
            <a:pPr>
              <a:buFont typeface="Wingdings" pitchFamily="2" charset="2"/>
              <a:buChar char="²"/>
            </a:pPr>
            <a:r>
              <a:rPr lang="zh-CN" altLang="en-US">
                <a:solidFill>
                  <a:srgbClr val="000090"/>
                </a:solidFill>
                <a:latin typeface="微软雅黑"/>
                <a:ea typeface="微软雅黑"/>
                <a:cs typeface="微软雅黑"/>
              </a:rPr>
              <a:t>教书育人工作</a:t>
            </a:r>
            <a:endParaRPr lang="en-US" altLang="zh-CN">
              <a:solidFill>
                <a:srgbClr val="000090"/>
              </a:solidFill>
              <a:latin typeface="微软雅黑"/>
              <a:ea typeface="微软雅黑"/>
              <a:cs typeface="微软雅黑"/>
            </a:endParaRPr>
          </a:p>
          <a:p>
            <a:pPr>
              <a:buFont typeface="Wingdings" pitchFamily="2" charset="2"/>
              <a:buChar char="²"/>
            </a:pPr>
            <a:r>
              <a:rPr lang="zh-CN" altLang="en-US">
                <a:solidFill>
                  <a:srgbClr val="000090"/>
                </a:solidFill>
                <a:latin typeface="微软雅黑"/>
                <a:ea typeface="微软雅黑"/>
                <a:cs typeface="微软雅黑"/>
              </a:rPr>
              <a:t>学生学习状态</a:t>
            </a:r>
            <a:endParaRPr lang="en-US" altLang="zh-CN">
              <a:solidFill>
                <a:srgbClr val="000090"/>
              </a:solidFill>
              <a:latin typeface="微软雅黑"/>
              <a:ea typeface="微软雅黑"/>
              <a:cs typeface="微软雅黑"/>
            </a:endParaRPr>
          </a:p>
          <a:p>
            <a:pPr>
              <a:buFont typeface="Wingdings" pitchFamily="2" charset="2"/>
              <a:buChar char="²"/>
            </a:pPr>
            <a:r>
              <a:rPr lang="zh-CN" altLang="en-US">
                <a:solidFill>
                  <a:srgbClr val="000090"/>
                </a:solidFill>
                <a:latin typeface="微软雅黑"/>
                <a:ea typeface="微软雅黑"/>
                <a:cs typeface="微软雅黑"/>
              </a:rPr>
              <a:t>课程教学质量</a:t>
            </a:r>
            <a:endParaRPr lang="en-US" altLang="zh-CN">
              <a:solidFill>
                <a:srgbClr val="000090"/>
              </a:solidFill>
              <a:latin typeface="微软雅黑"/>
              <a:ea typeface="微软雅黑"/>
              <a:cs typeface="微软雅黑"/>
            </a:endParaRPr>
          </a:p>
          <a:p>
            <a:pPr>
              <a:buFont typeface="Wingdings" pitchFamily="2" charset="2"/>
              <a:buChar char="²"/>
            </a:pPr>
            <a:r>
              <a:rPr lang="zh-CN" altLang="en-US">
                <a:solidFill>
                  <a:srgbClr val="000090"/>
                </a:solidFill>
                <a:latin typeface="微软雅黑"/>
                <a:ea typeface="微软雅黑"/>
                <a:cs typeface="微软雅黑"/>
              </a:rPr>
              <a:t>队伍建设工作</a:t>
            </a:r>
            <a:endParaRPr lang="en-US" altLang="zh-CN">
              <a:solidFill>
                <a:srgbClr val="000090"/>
              </a:solidFill>
              <a:latin typeface="微软雅黑"/>
              <a:ea typeface="微软雅黑"/>
              <a:cs typeface="微软雅黑"/>
            </a:endParaRPr>
          </a:p>
        </p:txBody>
      </p:sp>
      <p:pic>
        <p:nvPicPr>
          <p:cNvPr id="54279" name="Picture 12" descr="全员动员"/>
          <p:cNvPicPr>
            <a:picLocks noChangeAspect="1" noChangeArrowheads="1"/>
          </p:cNvPicPr>
          <p:nvPr/>
        </p:nvPicPr>
        <p:blipFill>
          <a:blip r:embed="rId2"/>
          <a:srcRect l="36430" t="21581"/>
          <a:stretch>
            <a:fillRect/>
          </a:stretch>
        </p:blipFill>
        <p:spPr bwMode="auto">
          <a:xfrm>
            <a:off x="1717675" y="4064000"/>
            <a:ext cx="2854325" cy="2028825"/>
          </a:xfrm>
          <a:prstGeom prst="rect">
            <a:avLst/>
          </a:prstGeom>
          <a:noFill/>
          <a:ln w="9525">
            <a:noFill/>
            <a:miter lim="800000"/>
            <a:headEnd/>
            <a:tailEnd/>
          </a:ln>
        </p:spPr>
      </p:pic>
      <p:pic>
        <p:nvPicPr>
          <p:cNvPr id="54280" name="Picture 40"/>
          <p:cNvPicPr>
            <a:picLocks noChangeAspect="1" noChangeArrowheads="1"/>
          </p:cNvPicPr>
          <p:nvPr/>
        </p:nvPicPr>
        <p:blipFill>
          <a:blip r:embed="rId3"/>
          <a:srcRect/>
          <a:stretch>
            <a:fillRect/>
          </a:stretch>
        </p:blipFill>
        <p:spPr bwMode="gray">
          <a:xfrm>
            <a:off x="4654550" y="4351338"/>
            <a:ext cx="2851150" cy="1728787"/>
          </a:xfrm>
          <a:prstGeom prst="rect">
            <a:avLst/>
          </a:prstGeom>
          <a:noFill/>
          <a:ln w="9525">
            <a:noFill/>
            <a:miter lim="800000"/>
            <a:headEnd/>
            <a:tailEnd/>
          </a:ln>
        </p:spPr>
      </p:pic>
      <p:pic>
        <p:nvPicPr>
          <p:cNvPr id="54281" name="Picture 12" descr="081113101018"/>
          <p:cNvPicPr>
            <a:picLocks noChangeAspect="1" noChangeArrowheads="1"/>
          </p:cNvPicPr>
          <p:nvPr/>
        </p:nvPicPr>
        <p:blipFill>
          <a:blip r:embed="rId4"/>
          <a:srcRect/>
          <a:stretch>
            <a:fillRect/>
          </a:stretch>
        </p:blipFill>
        <p:spPr bwMode="auto">
          <a:xfrm>
            <a:off x="7716838" y="4113213"/>
            <a:ext cx="2809875" cy="1955800"/>
          </a:xfrm>
          <a:prstGeom prst="rect">
            <a:avLst/>
          </a:prstGeom>
          <a:noFill/>
          <a:ln w="9525">
            <a:noFill/>
            <a:miter lim="800000"/>
            <a:headEnd/>
            <a:tailEnd/>
          </a:ln>
        </p:spPr>
      </p:pic>
      <p:sp>
        <p:nvSpPr>
          <p:cNvPr id="25" name="矩形 24"/>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37"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七、建设任务</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8" name="矩形 37"/>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40" name="Rectangle 3"/>
          <p:cNvSpPr txBox="1">
            <a:spLocks noChangeArrowheads="1"/>
          </p:cNvSpPr>
          <p:nvPr/>
        </p:nvSpPr>
        <p:spPr bwMode="auto">
          <a:xfrm>
            <a:off x="1319213" y="1125538"/>
            <a:ext cx="9937750" cy="609600"/>
          </a:xfrm>
          <a:prstGeom prst="rect">
            <a:avLst/>
          </a:prstGeom>
          <a:noFill/>
          <a:ln w="9525">
            <a:noFill/>
            <a:miter lim="800000"/>
            <a:headEnd/>
            <a:tailEnd/>
          </a:ln>
        </p:spPr>
        <p:txBody>
          <a:bodyPr/>
          <a:lstStyle/>
          <a:p>
            <a:pPr marL="215900">
              <a:lnSpc>
                <a:spcPct val="150000"/>
              </a:lnSpc>
              <a:spcBef>
                <a:spcPts val="1800"/>
              </a:spcBef>
              <a:buFont typeface="Arial" charset="0"/>
              <a:buNone/>
            </a:pPr>
            <a:r>
              <a:rPr lang="zh-CN" altLang="en-US" sz="2800" b="1">
                <a:solidFill>
                  <a:srgbClr val="F68426"/>
                </a:solidFill>
                <a:latin typeface="微软雅黑"/>
                <a:ea typeface="微软雅黑"/>
                <a:cs typeface="微软雅黑"/>
              </a:rPr>
              <a:t>（</a:t>
            </a:r>
            <a:r>
              <a:rPr lang="en-US" altLang="zh-CN" sz="2800" b="1">
                <a:solidFill>
                  <a:srgbClr val="F68426"/>
                </a:solidFill>
                <a:latin typeface="微软雅黑"/>
                <a:ea typeface="微软雅黑"/>
                <a:cs typeface="微软雅黑"/>
              </a:rPr>
              <a:t>2</a:t>
            </a:r>
            <a:r>
              <a:rPr lang="zh-CN" altLang="en-US" sz="2800" b="1">
                <a:solidFill>
                  <a:srgbClr val="F68426"/>
                </a:solidFill>
                <a:latin typeface="微软雅黑"/>
                <a:ea typeface="微软雅黑"/>
                <a:cs typeface="微软雅黑"/>
              </a:rPr>
              <a:t>）建立培训、考核、自我诊改机制</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anim calcmode="lin" valueType="num">
                                      <p:cBhvr additive="base">
                                        <p:cTn id="7"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4" name="直接连接符 50"/>
          <p:cNvCxnSpPr/>
          <p:nvPr/>
        </p:nvCxnSpPr>
        <p:spPr>
          <a:xfrm rot="5400000">
            <a:off x="20446206" y="4612482"/>
            <a:ext cx="1152525" cy="1588"/>
          </a:xfrm>
          <a:prstGeom prst="line">
            <a:avLst/>
          </a:prstGeom>
          <a:ln w="19050">
            <a:solidFill>
              <a:schemeClr val="tx1">
                <a:lumMod val="50000"/>
                <a:lumOff val="50000"/>
              </a:schemeClr>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5" name="直接连接符 51"/>
          <p:cNvCxnSpPr/>
          <p:nvPr/>
        </p:nvCxnSpPr>
        <p:spPr>
          <a:xfrm rot="5400000">
            <a:off x="20446206" y="5752307"/>
            <a:ext cx="1152525" cy="1588"/>
          </a:xfrm>
          <a:prstGeom prst="line">
            <a:avLst/>
          </a:prstGeom>
          <a:ln w="19050">
            <a:solidFill>
              <a:schemeClr val="tx1">
                <a:lumMod val="50000"/>
                <a:lumOff val="50000"/>
              </a:schemeClr>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6" name="直接连接符 52"/>
          <p:cNvCxnSpPr/>
          <p:nvPr/>
        </p:nvCxnSpPr>
        <p:spPr>
          <a:xfrm rot="5400000">
            <a:off x="20446206" y="6895307"/>
            <a:ext cx="1152525" cy="1588"/>
          </a:xfrm>
          <a:prstGeom prst="line">
            <a:avLst/>
          </a:prstGeom>
          <a:ln w="19050">
            <a:solidFill>
              <a:schemeClr val="tx1">
                <a:lumMod val="50000"/>
                <a:lumOff val="50000"/>
              </a:schemeClr>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矩形 61"/>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63"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七、建设任务</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83" name="矩形 82"/>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85" name="Rectangle 3"/>
          <p:cNvSpPr txBox="1">
            <a:spLocks noChangeArrowheads="1"/>
          </p:cNvSpPr>
          <p:nvPr/>
        </p:nvSpPr>
        <p:spPr bwMode="auto">
          <a:xfrm>
            <a:off x="1319213" y="1125538"/>
            <a:ext cx="9937750" cy="609600"/>
          </a:xfrm>
          <a:prstGeom prst="rect">
            <a:avLst/>
          </a:prstGeom>
          <a:noFill/>
          <a:ln w="9525">
            <a:noFill/>
            <a:miter lim="800000"/>
            <a:headEnd/>
            <a:tailEnd/>
          </a:ln>
        </p:spPr>
        <p:txBody>
          <a:bodyPr/>
          <a:lstStyle/>
          <a:p>
            <a:pPr>
              <a:spcBef>
                <a:spcPct val="20000"/>
              </a:spcBef>
              <a:buFont typeface="Arial" charset="0"/>
              <a:buNone/>
            </a:pPr>
            <a:r>
              <a:rPr lang="zh-CN" altLang="en-US" sz="2800" b="1">
                <a:solidFill>
                  <a:srgbClr val="F68426"/>
                </a:solidFill>
                <a:latin typeface="微软雅黑"/>
                <a:ea typeface="微软雅黑"/>
                <a:cs typeface="微软雅黑"/>
              </a:rPr>
              <a:t>（</a:t>
            </a:r>
            <a:r>
              <a:rPr lang="en-US" altLang="zh-CN" sz="2800" b="1">
                <a:solidFill>
                  <a:srgbClr val="F68426"/>
                </a:solidFill>
                <a:latin typeface="微软雅黑"/>
                <a:ea typeface="微软雅黑"/>
                <a:cs typeface="微软雅黑"/>
              </a:rPr>
              <a:t>3</a:t>
            </a:r>
            <a:r>
              <a:rPr lang="zh-CN" altLang="en-US" sz="2800" b="1">
                <a:solidFill>
                  <a:srgbClr val="F68426"/>
                </a:solidFill>
                <a:latin typeface="微软雅黑"/>
                <a:ea typeface="微软雅黑"/>
                <a:cs typeface="微软雅黑"/>
              </a:rPr>
              <a:t>）建立质量标准体系和制度体系</a:t>
            </a:r>
            <a:endParaRPr lang="en-US" altLang="zh-CN" sz="2800" b="1">
              <a:solidFill>
                <a:srgbClr val="F68426"/>
              </a:solidFill>
              <a:latin typeface="微软雅黑"/>
              <a:ea typeface="微软雅黑"/>
              <a:cs typeface="微软雅黑"/>
            </a:endParaRPr>
          </a:p>
        </p:txBody>
      </p:sp>
      <p:sp>
        <p:nvSpPr>
          <p:cNvPr id="46" name="圆角矩形 45"/>
          <p:cNvSpPr/>
          <p:nvPr/>
        </p:nvSpPr>
        <p:spPr>
          <a:xfrm>
            <a:off x="6024563" y="2003425"/>
            <a:ext cx="1430337" cy="762000"/>
          </a:xfrm>
          <a:prstGeom prst="roundRect">
            <a:avLst/>
          </a:prstGeom>
        </p:spPr>
        <p:style>
          <a:lnRef idx="1">
            <a:schemeClr val="accent1"/>
          </a:lnRef>
          <a:fillRef idx="2">
            <a:schemeClr val="accent1"/>
          </a:fillRef>
          <a:effectRef idx="1">
            <a:schemeClr val="accent1"/>
          </a:effectRef>
          <a:fontRef idx="minor">
            <a:schemeClr val="dk1"/>
          </a:fontRef>
        </p:style>
        <p:txBody>
          <a:bodyPr lIns="107287" tIns="53643" rIns="107287" bIns="53643" anchor="ctr"/>
          <a:lstStyle/>
          <a:p>
            <a:pPr algn="ctr" fontAlgn="auto">
              <a:spcBef>
                <a:spcPts val="0"/>
              </a:spcBef>
              <a:spcAft>
                <a:spcPts val="0"/>
              </a:spcAft>
              <a:defRPr/>
            </a:pPr>
            <a:r>
              <a:rPr lang="zh-CN" altLang="en-US" sz="1400" dirty="0">
                <a:latin typeface="黑体" pitchFamily="49" charset="-122"/>
                <a:ea typeface="黑体" pitchFamily="49" charset="-122"/>
              </a:rPr>
              <a:t>专业建设标准</a:t>
            </a:r>
            <a:endParaRPr lang="zh-CN" altLang="en-US" sz="1400" dirty="0">
              <a:latin typeface="黑体" pitchFamily="49" charset="-122"/>
              <a:ea typeface="黑体" pitchFamily="49" charset="-122"/>
            </a:endParaRPr>
          </a:p>
        </p:txBody>
      </p:sp>
      <p:sp>
        <p:nvSpPr>
          <p:cNvPr id="47" name="圆角矩形 46"/>
          <p:cNvSpPr/>
          <p:nvPr/>
        </p:nvSpPr>
        <p:spPr>
          <a:xfrm>
            <a:off x="7512050" y="2003425"/>
            <a:ext cx="1392238" cy="762000"/>
          </a:xfrm>
          <a:prstGeom prst="roundRect">
            <a:avLst/>
          </a:prstGeom>
        </p:spPr>
        <p:style>
          <a:lnRef idx="1">
            <a:schemeClr val="accent1"/>
          </a:lnRef>
          <a:fillRef idx="2">
            <a:schemeClr val="accent1"/>
          </a:fillRef>
          <a:effectRef idx="1">
            <a:schemeClr val="accent1"/>
          </a:effectRef>
          <a:fontRef idx="minor">
            <a:schemeClr val="dk1"/>
          </a:fontRef>
        </p:style>
        <p:txBody>
          <a:bodyPr lIns="107287" tIns="53643" rIns="107287" bIns="53643" anchor="ctr"/>
          <a:lstStyle/>
          <a:p>
            <a:pPr algn="ctr" fontAlgn="auto">
              <a:spcBef>
                <a:spcPts val="0"/>
              </a:spcBef>
              <a:spcAft>
                <a:spcPts val="0"/>
              </a:spcAft>
              <a:defRPr/>
            </a:pPr>
            <a:r>
              <a:rPr lang="zh-CN" altLang="en-US" sz="1400" dirty="0">
                <a:latin typeface="黑体" pitchFamily="49" charset="-122"/>
                <a:ea typeface="黑体" pitchFamily="49" charset="-122"/>
              </a:rPr>
              <a:t>人才培养</a:t>
            </a:r>
            <a:r>
              <a:rPr lang="zh-CN" altLang="en-US" sz="1400" dirty="0">
                <a:latin typeface="黑体" pitchFamily="49" charset="-122"/>
                <a:ea typeface="黑体" pitchFamily="49" charset="-122"/>
              </a:rPr>
              <a:t>规格</a:t>
            </a:r>
          </a:p>
        </p:txBody>
      </p:sp>
      <p:sp>
        <p:nvSpPr>
          <p:cNvPr id="48" name="圆角矩形 47"/>
          <p:cNvSpPr/>
          <p:nvPr/>
        </p:nvSpPr>
        <p:spPr>
          <a:xfrm>
            <a:off x="8982075" y="2003425"/>
            <a:ext cx="1470025" cy="762000"/>
          </a:xfrm>
          <a:prstGeom prst="roundRect">
            <a:avLst/>
          </a:prstGeom>
        </p:spPr>
        <p:style>
          <a:lnRef idx="1">
            <a:schemeClr val="accent6"/>
          </a:lnRef>
          <a:fillRef idx="2">
            <a:schemeClr val="accent6"/>
          </a:fillRef>
          <a:effectRef idx="1">
            <a:schemeClr val="accent6"/>
          </a:effectRef>
          <a:fontRef idx="minor">
            <a:schemeClr val="dk1"/>
          </a:fontRef>
        </p:style>
        <p:txBody>
          <a:bodyPr lIns="107287" tIns="53643" rIns="107287" bIns="53643" anchor="ctr"/>
          <a:lstStyle/>
          <a:p>
            <a:pPr algn="ctr" fontAlgn="auto">
              <a:spcBef>
                <a:spcPts val="0"/>
              </a:spcBef>
              <a:spcAft>
                <a:spcPts val="0"/>
              </a:spcAft>
              <a:defRPr/>
            </a:pPr>
            <a:r>
              <a:rPr lang="zh-CN" altLang="en-US" sz="1400" dirty="0">
                <a:latin typeface="黑体" pitchFamily="49" charset="-122"/>
                <a:ea typeface="黑体" pitchFamily="49" charset="-122"/>
              </a:rPr>
              <a:t>教学建设标准</a:t>
            </a:r>
            <a:endParaRPr lang="zh-CN" altLang="en-US" sz="1400" dirty="0">
              <a:latin typeface="黑体" pitchFamily="49" charset="-122"/>
              <a:ea typeface="黑体" pitchFamily="49" charset="-122"/>
            </a:endParaRPr>
          </a:p>
        </p:txBody>
      </p:sp>
      <p:sp>
        <p:nvSpPr>
          <p:cNvPr id="49" name="五边形 48"/>
          <p:cNvSpPr/>
          <p:nvPr/>
        </p:nvSpPr>
        <p:spPr>
          <a:xfrm>
            <a:off x="6057900" y="3041650"/>
            <a:ext cx="1052513" cy="768350"/>
          </a:xfrm>
          <a:prstGeom prst="homePlate">
            <a:avLst/>
          </a:prstGeom>
        </p:spPr>
        <p:style>
          <a:lnRef idx="1">
            <a:schemeClr val="accent1"/>
          </a:lnRef>
          <a:fillRef idx="2">
            <a:schemeClr val="accent1"/>
          </a:fillRef>
          <a:effectRef idx="1">
            <a:schemeClr val="accent1"/>
          </a:effectRef>
          <a:fontRef idx="minor">
            <a:schemeClr val="dk1"/>
          </a:fontRef>
        </p:style>
        <p:txBody>
          <a:bodyPr lIns="42239" tIns="53643" rIns="42239" bIns="53643" anchor="ctr"/>
          <a:lstStyle/>
          <a:p>
            <a:pPr algn="ctr" fontAlgn="auto">
              <a:spcBef>
                <a:spcPts val="0"/>
              </a:spcBef>
              <a:spcAft>
                <a:spcPts val="0"/>
              </a:spcAft>
              <a:defRPr/>
            </a:pPr>
            <a:r>
              <a:rPr lang="zh-CN" altLang="en-US" sz="1400" dirty="0">
                <a:latin typeface="黑体" pitchFamily="49" charset="-122"/>
                <a:ea typeface="黑体" pitchFamily="49" charset="-122"/>
              </a:rPr>
              <a:t>课程标准</a:t>
            </a:r>
            <a:endParaRPr lang="zh-CN" altLang="en-US" sz="1400" dirty="0">
              <a:latin typeface="黑体" pitchFamily="49" charset="-122"/>
              <a:ea typeface="黑体" pitchFamily="49" charset="-122"/>
            </a:endParaRPr>
          </a:p>
        </p:txBody>
      </p:sp>
      <p:sp>
        <p:nvSpPr>
          <p:cNvPr id="50" name="燕尾形 49"/>
          <p:cNvSpPr/>
          <p:nvPr/>
        </p:nvSpPr>
        <p:spPr>
          <a:xfrm>
            <a:off x="7080250" y="3060700"/>
            <a:ext cx="1720850" cy="766763"/>
          </a:xfrm>
          <a:prstGeom prst="chevron">
            <a:avLst/>
          </a:prstGeom>
        </p:spPr>
        <p:style>
          <a:lnRef idx="1">
            <a:schemeClr val="accent1"/>
          </a:lnRef>
          <a:fillRef idx="2">
            <a:schemeClr val="accent1"/>
          </a:fillRef>
          <a:effectRef idx="1">
            <a:schemeClr val="accent1"/>
          </a:effectRef>
          <a:fontRef idx="minor">
            <a:schemeClr val="dk1"/>
          </a:fontRef>
        </p:style>
        <p:txBody>
          <a:bodyPr lIns="42239" tIns="53643" rIns="42239" bIns="53643" anchor="ctr"/>
          <a:lstStyle/>
          <a:p>
            <a:pPr algn="ctr" fontAlgn="auto">
              <a:spcBef>
                <a:spcPts val="0"/>
              </a:spcBef>
              <a:spcAft>
                <a:spcPts val="0"/>
              </a:spcAft>
              <a:defRPr/>
            </a:pPr>
            <a:r>
              <a:rPr lang="zh-CN" altLang="en-US" sz="1400" dirty="0">
                <a:latin typeface="黑体" pitchFamily="49" charset="-122"/>
                <a:ea typeface="黑体" pitchFamily="49" charset="-122"/>
              </a:rPr>
              <a:t>教学质量标准</a:t>
            </a:r>
            <a:endParaRPr lang="zh-CN" altLang="en-US" sz="1400" dirty="0">
              <a:latin typeface="黑体" pitchFamily="49" charset="-122"/>
              <a:ea typeface="黑体" pitchFamily="49" charset="-122"/>
            </a:endParaRPr>
          </a:p>
        </p:txBody>
      </p:sp>
      <p:sp>
        <p:nvSpPr>
          <p:cNvPr id="51" name="燕尾形 50"/>
          <p:cNvSpPr/>
          <p:nvPr/>
        </p:nvSpPr>
        <p:spPr>
          <a:xfrm>
            <a:off x="8651875" y="3027363"/>
            <a:ext cx="1693863" cy="768350"/>
          </a:xfrm>
          <a:prstGeom prst="chevron">
            <a:avLst/>
          </a:prstGeom>
        </p:spPr>
        <p:style>
          <a:lnRef idx="1">
            <a:schemeClr val="accent1"/>
          </a:lnRef>
          <a:fillRef idx="2">
            <a:schemeClr val="accent1"/>
          </a:fillRef>
          <a:effectRef idx="1">
            <a:schemeClr val="accent1"/>
          </a:effectRef>
          <a:fontRef idx="minor">
            <a:schemeClr val="dk1"/>
          </a:fontRef>
        </p:style>
        <p:txBody>
          <a:bodyPr lIns="42239" tIns="53643" rIns="42239" bIns="53643" anchor="ctr"/>
          <a:lstStyle/>
          <a:p>
            <a:pPr algn="ctr" fontAlgn="auto">
              <a:spcBef>
                <a:spcPts val="0"/>
              </a:spcBef>
              <a:spcAft>
                <a:spcPts val="0"/>
              </a:spcAft>
              <a:defRPr/>
            </a:pPr>
            <a:r>
              <a:rPr lang="zh-CN" altLang="en-US" sz="1400" dirty="0">
                <a:latin typeface="黑体" pitchFamily="49" charset="-122"/>
                <a:ea typeface="黑体" pitchFamily="49" charset="-122"/>
              </a:rPr>
              <a:t>课程诊改标准</a:t>
            </a:r>
            <a:endParaRPr lang="zh-CN" altLang="en-US" sz="1400" dirty="0">
              <a:latin typeface="黑体" pitchFamily="49" charset="-122"/>
              <a:ea typeface="黑体" pitchFamily="49" charset="-122"/>
            </a:endParaRPr>
          </a:p>
        </p:txBody>
      </p:sp>
      <p:sp>
        <p:nvSpPr>
          <p:cNvPr id="53" name="圆角矩形 52"/>
          <p:cNvSpPr/>
          <p:nvPr/>
        </p:nvSpPr>
        <p:spPr>
          <a:xfrm>
            <a:off x="5973763" y="4208463"/>
            <a:ext cx="1614487" cy="762000"/>
          </a:xfrm>
          <a:prstGeom prst="roundRect">
            <a:avLst/>
          </a:prstGeom>
        </p:spPr>
        <p:style>
          <a:lnRef idx="1">
            <a:schemeClr val="accent6"/>
          </a:lnRef>
          <a:fillRef idx="2">
            <a:schemeClr val="accent6"/>
          </a:fillRef>
          <a:effectRef idx="1">
            <a:schemeClr val="accent6"/>
          </a:effectRef>
          <a:fontRef idx="minor">
            <a:schemeClr val="dk1"/>
          </a:fontRef>
        </p:style>
        <p:txBody>
          <a:bodyPr lIns="107287" tIns="53643" rIns="107287" bIns="53643" anchor="ctr"/>
          <a:lstStyle/>
          <a:p>
            <a:pPr algn="ctr" fontAlgn="auto">
              <a:spcBef>
                <a:spcPts val="0"/>
              </a:spcBef>
              <a:spcAft>
                <a:spcPts val="0"/>
              </a:spcAft>
              <a:defRPr/>
            </a:pPr>
            <a:r>
              <a:rPr lang="zh-CN" altLang="en-US" sz="1400" dirty="0">
                <a:latin typeface="黑体" pitchFamily="49" charset="-122"/>
                <a:ea typeface="黑体" pitchFamily="49" charset="-122"/>
              </a:rPr>
              <a:t>教师任职标准</a:t>
            </a:r>
            <a:endParaRPr lang="zh-CN" altLang="en-US" sz="1400" dirty="0">
              <a:latin typeface="黑体" pitchFamily="49" charset="-122"/>
              <a:ea typeface="黑体" pitchFamily="49" charset="-122"/>
            </a:endParaRPr>
          </a:p>
        </p:txBody>
      </p:sp>
      <p:sp>
        <p:nvSpPr>
          <p:cNvPr id="67" name="圆角矩形 66"/>
          <p:cNvSpPr/>
          <p:nvPr/>
        </p:nvSpPr>
        <p:spPr>
          <a:xfrm>
            <a:off x="7666038" y="4208463"/>
            <a:ext cx="1316037" cy="762000"/>
          </a:xfrm>
          <a:prstGeom prst="roundRect">
            <a:avLst/>
          </a:prstGeom>
        </p:spPr>
        <p:style>
          <a:lnRef idx="1">
            <a:schemeClr val="accent1"/>
          </a:lnRef>
          <a:fillRef idx="2">
            <a:schemeClr val="accent1"/>
          </a:fillRef>
          <a:effectRef idx="1">
            <a:schemeClr val="accent1"/>
          </a:effectRef>
          <a:fontRef idx="minor">
            <a:schemeClr val="dk1"/>
          </a:fontRef>
        </p:style>
        <p:txBody>
          <a:bodyPr lIns="107287" tIns="53643" rIns="107287" bIns="53643" anchor="ctr"/>
          <a:lstStyle/>
          <a:p>
            <a:pPr algn="ctr" fontAlgn="auto">
              <a:spcBef>
                <a:spcPts val="0"/>
              </a:spcBef>
              <a:spcAft>
                <a:spcPts val="0"/>
              </a:spcAft>
              <a:defRPr/>
            </a:pPr>
            <a:r>
              <a:rPr lang="zh-CN" altLang="en-US" sz="1400" dirty="0">
                <a:latin typeface="黑体" pitchFamily="49" charset="-122"/>
                <a:ea typeface="黑体" pitchFamily="49" charset="-122"/>
              </a:rPr>
              <a:t>专业带头人、骨干教师聘用标准</a:t>
            </a:r>
            <a:endParaRPr lang="zh-CN" altLang="en-US" sz="1400" dirty="0">
              <a:latin typeface="黑体" pitchFamily="49" charset="-122"/>
              <a:ea typeface="黑体" pitchFamily="49" charset="-122"/>
            </a:endParaRPr>
          </a:p>
        </p:txBody>
      </p:sp>
      <p:sp>
        <p:nvSpPr>
          <p:cNvPr id="71" name="圆角矩形 70"/>
          <p:cNvSpPr/>
          <p:nvPr/>
        </p:nvSpPr>
        <p:spPr>
          <a:xfrm>
            <a:off x="9059863" y="4208463"/>
            <a:ext cx="1574800" cy="762000"/>
          </a:xfrm>
          <a:prstGeom prst="roundRect">
            <a:avLst/>
          </a:prstGeom>
        </p:spPr>
        <p:style>
          <a:lnRef idx="1">
            <a:schemeClr val="accent1"/>
          </a:lnRef>
          <a:fillRef idx="2">
            <a:schemeClr val="accent1"/>
          </a:fillRef>
          <a:effectRef idx="1">
            <a:schemeClr val="accent1"/>
          </a:effectRef>
          <a:fontRef idx="minor">
            <a:schemeClr val="dk1"/>
          </a:fontRef>
        </p:style>
        <p:txBody>
          <a:bodyPr lIns="107287" tIns="53643" rIns="107287" bIns="53643" anchor="ctr"/>
          <a:lstStyle/>
          <a:p>
            <a:pPr algn="ctr" fontAlgn="auto">
              <a:spcBef>
                <a:spcPts val="0"/>
              </a:spcBef>
              <a:spcAft>
                <a:spcPts val="0"/>
              </a:spcAft>
              <a:defRPr/>
            </a:pPr>
            <a:r>
              <a:rPr lang="zh-CN" altLang="en-US" sz="1600" dirty="0">
                <a:latin typeface="黑体" pitchFamily="49" charset="-122"/>
                <a:ea typeface="黑体" pitchFamily="49" charset="-122"/>
              </a:rPr>
              <a:t>教师发展标准</a:t>
            </a:r>
            <a:endParaRPr lang="zh-CN" altLang="en-US" sz="1600" dirty="0">
              <a:latin typeface="黑体" pitchFamily="49" charset="-122"/>
              <a:ea typeface="黑体" pitchFamily="49" charset="-122"/>
            </a:endParaRPr>
          </a:p>
        </p:txBody>
      </p:sp>
      <p:sp>
        <p:nvSpPr>
          <p:cNvPr id="72" name="圆角矩形 71"/>
          <p:cNvSpPr/>
          <p:nvPr/>
        </p:nvSpPr>
        <p:spPr>
          <a:xfrm>
            <a:off x="6273800" y="5303838"/>
            <a:ext cx="896938" cy="762000"/>
          </a:xfrm>
          <a:prstGeom prst="roundRect">
            <a:avLst/>
          </a:prstGeom>
        </p:spPr>
        <p:style>
          <a:lnRef idx="1">
            <a:schemeClr val="accent1"/>
          </a:lnRef>
          <a:fillRef idx="2">
            <a:schemeClr val="accent1"/>
          </a:fillRef>
          <a:effectRef idx="1">
            <a:schemeClr val="accent1"/>
          </a:effectRef>
          <a:fontRef idx="minor">
            <a:schemeClr val="dk1"/>
          </a:fontRef>
        </p:style>
        <p:txBody>
          <a:bodyPr lIns="42239" tIns="53643" rIns="42239" bIns="53643" anchor="ctr"/>
          <a:lstStyle/>
          <a:p>
            <a:pPr algn="ctr" fontAlgn="auto">
              <a:spcBef>
                <a:spcPts val="0"/>
              </a:spcBef>
              <a:spcAft>
                <a:spcPts val="0"/>
              </a:spcAft>
              <a:defRPr/>
            </a:pPr>
            <a:r>
              <a:rPr lang="zh-CN" altLang="en-US" dirty="0">
                <a:latin typeface="黑体" pitchFamily="49" charset="-122"/>
                <a:ea typeface="黑体" pitchFamily="49" charset="-122"/>
              </a:rPr>
              <a:t>人才培养规格</a:t>
            </a:r>
            <a:endParaRPr lang="zh-CN" altLang="en-US" dirty="0">
              <a:latin typeface="黑体" pitchFamily="49" charset="-122"/>
              <a:ea typeface="黑体" pitchFamily="49" charset="-122"/>
            </a:endParaRPr>
          </a:p>
        </p:txBody>
      </p:sp>
      <p:sp>
        <p:nvSpPr>
          <p:cNvPr id="73" name="圆角矩形 72"/>
          <p:cNvSpPr/>
          <p:nvPr/>
        </p:nvSpPr>
        <p:spPr>
          <a:xfrm>
            <a:off x="7207250" y="5305425"/>
            <a:ext cx="787400" cy="762000"/>
          </a:xfrm>
          <a:prstGeom prst="roundRect">
            <a:avLst/>
          </a:prstGeom>
        </p:spPr>
        <p:style>
          <a:lnRef idx="1">
            <a:schemeClr val="accent1"/>
          </a:lnRef>
          <a:fillRef idx="2">
            <a:schemeClr val="accent1"/>
          </a:fillRef>
          <a:effectRef idx="1">
            <a:schemeClr val="accent1"/>
          </a:effectRef>
          <a:fontRef idx="minor">
            <a:schemeClr val="dk1"/>
          </a:fontRef>
        </p:style>
        <p:txBody>
          <a:bodyPr lIns="42239" tIns="53643" rIns="42239" bIns="53643" anchor="ctr"/>
          <a:lstStyle/>
          <a:p>
            <a:pPr algn="ctr" fontAlgn="auto">
              <a:spcBef>
                <a:spcPts val="0"/>
              </a:spcBef>
              <a:spcAft>
                <a:spcPts val="0"/>
              </a:spcAft>
              <a:defRPr/>
            </a:pPr>
            <a:r>
              <a:rPr lang="zh-CN" altLang="en-US" sz="1400" dirty="0">
                <a:latin typeface="黑体" pitchFamily="49" charset="-122"/>
                <a:ea typeface="黑体" pitchFamily="49" charset="-122"/>
              </a:rPr>
              <a:t>学生能力与素质评价标准</a:t>
            </a:r>
            <a:endParaRPr lang="zh-CN" altLang="en-US" sz="1400" dirty="0">
              <a:latin typeface="黑体" pitchFamily="49" charset="-122"/>
              <a:ea typeface="黑体" pitchFamily="49" charset="-122"/>
            </a:endParaRPr>
          </a:p>
        </p:txBody>
      </p:sp>
      <p:sp>
        <p:nvSpPr>
          <p:cNvPr id="74" name="圆角矩形 73"/>
          <p:cNvSpPr/>
          <p:nvPr/>
        </p:nvSpPr>
        <p:spPr>
          <a:xfrm>
            <a:off x="8027988" y="5305425"/>
            <a:ext cx="773112" cy="762000"/>
          </a:xfrm>
          <a:prstGeom prst="roundRect">
            <a:avLst/>
          </a:prstGeom>
        </p:spPr>
        <p:style>
          <a:lnRef idx="1">
            <a:schemeClr val="accent1"/>
          </a:lnRef>
          <a:fillRef idx="2">
            <a:schemeClr val="accent1"/>
          </a:fillRef>
          <a:effectRef idx="1">
            <a:schemeClr val="accent1"/>
          </a:effectRef>
          <a:fontRef idx="minor">
            <a:schemeClr val="dk1"/>
          </a:fontRef>
        </p:style>
        <p:txBody>
          <a:bodyPr lIns="42239" tIns="53643" rIns="42239" bIns="53643" anchor="ctr"/>
          <a:lstStyle/>
          <a:p>
            <a:pPr algn="ctr" fontAlgn="auto">
              <a:spcBef>
                <a:spcPts val="0"/>
              </a:spcBef>
              <a:spcAft>
                <a:spcPts val="0"/>
              </a:spcAft>
              <a:defRPr/>
            </a:pPr>
            <a:r>
              <a:rPr lang="zh-CN" altLang="en-US" sz="1400" dirty="0">
                <a:latin typeface="黑体" pitchFamily="49" charset="-122"/>
                <a:ea typeface="黑体" pitchFamily="49" charset="-122"/>
              </a:rPr>
              <a:t>学业考核评价标准</a:t>
            </a:r>
            <a:endParaRPr lang="zh-CN" altLang="en-US" sz="1400" dirty="0">
              <a:latin typeface="黑体" pitchFamily="49" charset="-122"/>
              <a:ea typeface="黑体" pitchFamily="49" charset="-122"/>
            </a:endParaRPr>
          </a:p>
        </p:txBody>
      </p:sp>
      <p:sp>
        <p:nvSpPr>
          <p:cNvPr id="88" name="圆角矩形 87"/>
          <p:cNvSpPr/>
          <p:nvPr/>
        </p:nvSpPr>
        <p:spPr>
          <a:xfrm>
            <a:off x="8858250" y="5303838"/>
            <a:ext cx="774700" cy="762000"/>
          </a:xfrm>
          <a:prstGeom prst="roundRect">
            <a:avLst/>
          </a:prstGeom>
        </p:spPr>
        <p:style>
          <a:lnRef idx="1">
            <a:schemeClr val="accent1"/>
          </a:lnRef>
          <a:fillRef idx="2">
            <a:schemeClr val="accent1"/>
          </a:fillRef>
          <a:effectRef idx="1">
            <a:schemeClr val="accent1"/>
          </a:effectRef>
          <a:fontRef idx="minor">
            <a:schemeClr val="dk1"/>
          </a:fontRef>
        </p:style>
        <p:txBody>
          <a:bodyPr lIns="42239" tIns="53643" rIns="42239" bIns="53643" anchor="ctr"/>
          <a:lstStyle/>
          <a:p>
            <a:pPr algn="ctr" fontAlgn="auto">
              <a:spcBef>
                <a:spcPts val="0"/>
              </a:spcBef>
              <a:spcAft>
                <a:spcPts val="0"/>
              </a:spcAft>
              <a:defRPr/>
            </a:pPr>
            <a:r>
              <a:rPr lang="zh-CN" altLang="en-US" sz="1400" dirty="0">
                <a:latin typeface="黑体" pitchFamily="49" charset="-122"/>
                <a:ea typeface="黑体" pitchFamily="49" charset="-122"/>
              </a:rPr>
              <a:t>学习生涯设计指导标准</a:t>
            </a:r>
            <a:endParaRPr lang="zh-CN" altLang="en-US" sz="1400" dirty="0">
              <a:latin typeface="黑体" pitchFamily="49" charset="-122"/>
              <a:ea typeface="黑体" pitchFamily="49" charset="-122"/>
            </a:endParaRPr>
          </a:p>
        </p:txBody>
      </p:sp>
      <p:sp>
        <p:nvSpPr>
          <p:cNvPr id="90" name="圆角矩形 89"/>
          <p:cNvSpPr/>
          <p:nvPr/>
        </p:nvSpPr>
        <p:spPr>
          <a:xfrm>
            <a:off x="9678988" y="5305425"/>
            <a:ext cx="773112" cy="762000"/>
          </a:xfrm>
          <a:prstGeom prst="roundRect">
            <a:avLst/>
          </a:prstGeom>
        </p:spPr>
        <p:style>
          <a:lnRef idx="1">
            <a:schemeClr val="accent1"/>
          </a:lnRef>
          <a:fillRef idx="2">
            <a:schemeClr val="accent1"/>
          </a:fillRef>
          <a:effectRef idx="1">
            <a:schemeClr val="accent1"/>
          </a:effectRef>
          <a:fontRef idx="minor">
            <a:schemeClr val="dk1"/>
          </a:fontRef>
        </p:style>
        <p:txBody>
          <a:bodyPr lIns="42239" tIns="53643" rIns="42239" bIns="53643" anchor="ctr"/>
          <a:lstStyle/>
          <a:p>
            <a:pPr algn="ctr" fontAlgn="auto">
              <a:spcBef>
                <a:spcPts val="0"/>
              </a:spcBef>
              <a:spcAft>
                <a:spcPts val="0"/>
              </a:spcAft>
              <a:defRPr/>
            </a:pPr>
            <a:r>
              <a:rPr lang="zh-CN" altLang="en-US" sz="1400" dirty="0">
                <a:latin typeface="黑体" pitchFamily="49" charset="-122"/>
                <a:ea typeface="黑体" pitchFamily="49" charset="-122"/>
              </a:rPr>
              <a:t>学生发展指导标准</a:t>
            </a:r>
            <a:endParaRPr lang="zh-CN" altLang="en-US" sz="1400" dirty="0">
              <a:latin typeface="黑体" pitchFamily="49" charset="-122"/>
              <a:ea typeface="黑体" pitchFamily="49" charset="-122"/>
            </a:endParaRPr>
          </a:p>
        </p:txBody>
      </p:sp>
      <p:sp>
        <p:nvSpPr>
          <p:cNvPr id="55318" name="Freeform 3"/>
          <p:cNvSpPr>
            <a:spLocks/>
          </p:cNvSpPr>
          <p:nvPr/>
        </p:nvSpPr>
        <p:spPr bwMode="auto">
          <a:xfrm>
            <a:off x="5054600" y="4359275"/>
            <a:ext cx="1092200" cy="2135188"/>
          </a:xfrm>
          <a:custGeom>
            <a:avLst/>
            <a:gdLst>
              <a:gd name="T0" fmla="*/ 399 w 847"/>
              <a:gd name="T1" fmla="*/ 1078 h 1079"/>
              <a:gd name="T2" fmla="*/ 0 w 847"/>
              <a:gd name="T3" fmla="*/ 459 h 1079"/>
              <a:gd name="T4" fmla="*/ 374 w 847"/>
              <a:gd name="T5" fmla="*/ 0 h 1079"/>
              <a:gd name="T6" fmla="*/ 846 w 847"/>
              <a:gd name="T7" fmla="*/ 536 h 1079"/>
              <a:gd name="T8" fmla="*/ 399 w 847"/>
              <a:gd name="T9" fmla="*/ 1078 h 1079"/>
              <a:gd name="T10" fmla="*/ 0 60000 65536"/>
              <a:gd name="T11" fmla="*/ 0 60000 65536"/>
              <a:gd name="T12" fmla="*/ 0 60000 65536"/>
              <a:gd name="T13" fmla="*/ 0 60000 65536"/>
              <a:gd name="T14" fmla="*/ 0 60000 65536"/>
              <a:gd name="T15" fmla="*/ 0 w 847"/>
              <a:gd name="T16" fmla="*/ 0 h 1079"/>
              <a:gd name="T17" fmla="*/ 847 w 847"/>
              <a:gd name="T18" fmla="*/ 1079 h 1079"/>
            </a:gdLst>
            <a:ahLst/>
            <a:cxnLst>
              <a:cxn ang="T10">
                <a:pos x="T0" y="T1"/>
              </a:cxn>
              <a:cxn ang="T11">
                <a:pos x="T2" y="T3"/>
              </a:cxn>
              <a:cxn ang="T12">
                <a:pos x="T4" y="T5"/>
              </a:cxn>
              <a:cxn ang="T13">
                <a:pos x="T6" y="T7"/>
              </a:cxn>
              <a:cxn ang="T14">
                <a:pos x="T8" y="T9"/>
              </a:cxn>
            </a:cxnLst>
            <a:rect l="T15" t="T16" r="T17" b="T18"/>
            <a:pathLst>
              <a:path w="847" h="1079">
                <a:moveTo>
                  <a:pt x="399" y="1078"/>
                </a:moveTo>
                <a:lnTo>
                  <a:pt x="0" y="459"/>
                </a:lnTo>
                <a:lnTo>
                  <a:pt x="374" y="0"/>
                </a:lnTo>
                <a:lnTo>
                  <a:pt x="846" y="536"/>
                </a:lnTo>
                <a:lnTo>
                  <a:pt x="399" y="1078"/>
                </a:lnTo>
              </a:path>
            </a:pathLst>
          </a:custGeom>
          <a:gradFill rotWithShape="0">
            <a:gsLst>
              <a:gs pos="0">
                <a:srgbClr val="ACF36F"/>
              </a:gs>
              <a:gs pos="100000">
                <a:srgbClr val="A3F25F"/>
              </a:gs>
            </a:gsLst>
            <a:lin ang="5400000" scaled="1"/>
          </a:gradFill>
          <a:ln w="12700" cap="rnd" cmpd="sng">
            <a:noFill/>
            <a:prstDash val="solid"/>
            <a:round/>
            <a:headEnd/>
            <a:tailEnd/>
          </a:ln>
        </p:spPr>
        <p:txBody>
          <a:bodyPr lIns="107287" tIns="53643" rIns="107287" bIns="53643"/>
          <a:lstStyle/>
          <a:p>
            <a:endParaRPr lang="zh-CN" altLang="en-US"/>
          </a:p>
        </p:txBody>
      </p:sp>
      <p:sp>
        <p:nvSpPr>
          <p:cNvPr id="55319" name="Freeform 4"/>
          <p:cNvSpPr>
            <a:spLocks/>
          </p:cNvSpPr>
          <p:nvPr/>
        </p:nvSpPr>
        <p:spPr bwMode="auto">
          <a:xfrm>
            <a:off x="1484313" y="4383088"/>
            <a:ext cx="4049712" cy="893762"/>
          </a:xfrm>
          <a:custGeom>
            <a:avLst/>
            <a:gdLst>
              <a:gd name="T0" fmla="*/ 0 w 3947"/>
              <a:gd name="T1" fmla="*/ 459 h 460"/>
              <a:gd name="T2" fmla="*/ 3573 w 3947"/>
              <a:gd name="T3" fmla="*/ 459 h 460"/>
              <a:gd name="T4" fmla="*/ 3946 w 3947"/>
              <a:gd name="T5" fmla="*/ 0 h 460"/>
              <a:gd name="T6" fmla="*/ 505 w 3947"/>
              <a:gd name="T7" fmla="*/ 0 h 460"/>
              <a:gd name="T8" fmla="*/ 0 w 3947"/>
              <a:gd name="T9" fmla="*/ 459 h 460"/>
              <a:gd name="T10" fmla="*/ 0 60000 65536"/>
              <a:gd name="T11" fmla="*/ 0 60000 65536"/>
              <a:gd name="T12" fmla="*/ 0 60000 65536"/>
              <a:gd name="T13" fmla="*/ 0 60000 65536"/>
              <a:gd name="T14" fmla="*/ 0 60000 65536"/>
              <a:gd name="T15" fmla="*/ 0 w 3947"/>
              <a:gd name="T16" fmla="*/ 0 h 460"/>
              <a:gd name="T17" fmla="*/ 3947 w 3947"/>
              <a:gd name="T18" fmla="*/ 460 h 460"/>
            </a:gdLst>
            <a:ahLst/>
            <a:cxnLst>
              <a:cxn ang="T10">
                <a:pos x="T0" y="T1"/>
              </a:cxn>
              <a:cxn ang="T11">
                <a:pos x="T2" y="T3"/>
              </a:cxn>
              <a:cxn ang="T12">
                <a:pos x="T4" y="T5"/>
              </a:cxn>
              <a:cxn ang="T13">
                <a:pos x="T6" y="T7"/>
              </a:cxn>
              <a:cxn ang="T14">
                <a:pos x="T8" y="T9"/>
              </a:cxn>
            </a:cxnLst>
            <a:rect l="T15" t="T16" r="T17" b="T18"/>
            <a:pathLst>
              <a:path w="3947" h="460">
                <a:moveTo>
                  <a:pt x="0" y="459"/>
                </a:moveTo>
                <a:lnTo>
                  <a:pt x="3573" y="459"/>
                </a:lnTo>
                <a:lnTo>
                  <a:pt x="3946" y="0"/>
                </a:lnTo>
                <a:lnTo>
                  <a:pt x="505" y="0"/>
                </a:lnTo>
                <a:lnTo>
                  <a:pt x="0" y="459"/>
                </a:lnTo>
              </a:path>
            </a:pathLst>
          </a:custGeom>
          <a:gradFill rotWithShape="0">
            <a:gsLst>
              <a:gs pos="0">
                <a:srgbClr val="ACF36F"/>
              </a:gs>
              <a:gs pos="100000">
                <a:srgbClr val="A3F25F"/>
              </a:gs>
            </a:gsLst>
            <a:lin ang="5400000" scaled="1"/>
          </a:gradFill>
          <a:ln w="12700" cap="rnd" cmpd="sng">
            <a:noFill/>
            <a:prstDash val="solid"/>
            <a:round/>
            <a:headEnd/>
            <a:tailEnd/>
          </a:ln>
        </p:spPr>
        <p:txBody>
          <a:bodyPr lIns="107287" tIns="53643" rIns="107287" bIns="53643"/>
          <a:lstStyle/>
          <a:p>
            <a:endParaRPr lang="zh-CN" altLang="en-US"/>
          </a:p>
        </p:txBody>
      </p:sp>
      <p:sp>
        <p:nvSpPr>
          <p:cNvPr id="55320" name="Freeform 5"/>
          <p:cNvSpPr>
            <a:spLocks/>
          </p:cNvSpPr>
          <p:nvPr/>
        </p:nvSpPr>
        <p:spPr bwMode="auto">
          <a:xfrm>
            <a:off x="1141413" y="5157788"/>
            <a:ext cx="4484687" cy="1200150"/>
          </a:xfrm>
          <a:custGeom>
            <a:avLst/>
            <a:gdLst>
              <a:gd name="T0" fmla="*/ 383 w 4357"/>
              <a:gd name="T1" fmla="*/ 0 h 623"/>
              <a:gd name="T2" fmla="*/ 3954 w 4357"/>
              <a:gd name="T3" fmla="*/ 0 h 623"/>
              <a:gd name="T4" fmla="*/ 4356 w 4357"/>
              <a:gd name="T5" fmla="*/ 622 h 623"/>
              <a:gd name="T6" fmla="*/ 0 w 4357"/>
              <a:gd name="T7" fmla="*/ 622 h 623"/>
              <a:gd name="T8" fmla="*/ 383 w 4357"/>
              <a:gd name="T9" fmla="*/ 0 h 623"/>
              <a:gd name="T10" fmla="*/ 0 60000 65536"/>
              <a:gd name="T11" fmla="*/ 0 60000 65536"/>
              <a:gd name="T12" fmla="*/ 0 60000 65536"/>
              <a:gd name="T13" fmla="*/ 0 60000 65536"/>
              <a:gd name="T14" fmla="*/ 0 60000 65536"/>
              <a:gd name="T15" fmla="*/ 0 w 4357"/>
              <a:gd name="T16" fmla="*/ 0 h 623"/>
              <a:gd name="T17" fmla="*/ 4357 w 4357"/>
              <a:gd name="T18" fmla="*/ 623 h 623"/>
            </a:gdLst>
            <a:ahLst/>
            <a:cxnLst>
              <a:cxn ang="T10">
                <a:pos x="T0" y="T1"/>
              </a:cxn>
              <a:cxn ang="T11">
                <a:pos x="T2" y="T3"/>
              </a:cxn>
              <a:cxn ang="T12">
                <a:pos x="T4" y="T5"/>
              </a:cxn>
              <a:cxn ang="T13">
                <a:pos x="T6" y="T7"/>
              </a:cxn>
              <a:cxn ang="T14">
                <a:pos x="T8" y="T9"/>
              </a:cxn>
            </a:cxnLst>
            <a:rect l="T15" t="T16" r="T17" b="T18"/>
            <a:pathLst>
              <a:path w="4357" h="623">
                <a:moveTo>
                  <a:pt x="383" y="0"/>
                </a:moveTo>
                <a:lnTo>
                  <a:pt x="3954" y="0"/>
                </a:lnTo>
                <a:lnTo>
                  <a:pt x="4356" y="622"/>
                </a:lnTo>
                <a:lnTo>
                  <a:pt x="0" y="622"/>
                </a:lnTo>
                <a:lnTo>
                  <a:pt x="383" y="0"/>
                </a:lnTo>
              </a:path>
            </a:pathLst>
          </a:custGeom>
          <a:gradFill rotWithShape="0">
            <a:gsLst>
              <a:gs pos="0">
                <a:srgbClr val="ACF36F"/>
              </a:gs>
              <a:gs pos="100000">
                <a:srgbClr val="A3F25F"/>
              </a:gs>
            </a:gsLst>
            <a:lin ang="5400000" scaled="1"/>
          </a:gradFill>
          <a:ln w="12700" cap="rnd" cmpd="sng">
            <a:noFill/>
            <a:prstDash val="solid"/>
            <a:round/>
            <a:headEnd/>
            <a:tailEnd/>
          </a:ln>
        </p:spPr>
        <p:txBody>
          <a:bodyPr lIns="107287" tIns="53643" rIns="107287" bIns="53643"/>
          <a:lstStyle/>
          <a:p>
            <a:endParaRPr lang="zh-CN" altLang="en-US"/>
          </a:p>
        </p:txBody>
      </p:sp>
      <p:sp>
        <p:nvSpPr>
          <p:cNvPr id="55321" name="Freeform 6"/>
          <p:cNvSpPr>
            <a:spLocks/>
          </p:cNvSpPr>
          <p:nvPr/>
        </p:nvSpPr>
        <p:spPr bwMode="auto">
          <a:xfrm>
            <a:off x="4618038" y="3621088"/>
            <a:ext cx="733425" cy="1370012"/>
          </a:xfrm>
          <a:custGeom>
            <a:avLst/>
            <a:gdLst>
              <a:gd name="T0" fmla="*/ 382 w 749"/>
              <a:gd name="T1" fmla="*/ 976 h 977"/>
              <a:gd name="T2" fmla="*/ 0 w 749"/>
              <a:gd name="T3" fmla="*/ 342 h 977"/>
              <a:gd name="T4" fmla="*/ 280 w 749"/>
              <a:gd name="T5" fmla="*/ 0 h 977"/>
              <a:gd name="T6" fmla="*/ 748 w 749"/>
              <a:gd name="T7" fmla="*/ 538 h 977"/>
              <a:gd name="T8" fmla="*/ 382 w 749"/>
              <a:gd name="T9" fmla="*/ 976 h 977"/>
              <a:gd name="T10" fmla="*/ 0 60000 65536"/>
              <a:gd name="T11" fmla="*/ 0 60000 65536"/>
              <a:gd name="T12" fmla="*/ 0 60000 65536"/>
              <a:gd name="T13" fmla="*/ 0 60000 65536"/>
              <a:gd name="T14" fmla="*/ 0 60000 65536"/>
              <a:gd name="T15" fmla="*/ 0 w 749"/>
              <a:gd name="T16" fmla="*/ 0 h 977"/>
              <a:gd name="T17" fmla="*/ 749 w 749"/>
              <a:gd name="T18" fmla="*/ 977 h 977"/>
            </a:gdLst>
            <a:ahLst/>
            <a:cxnLst>
              <a:cxn ang="T10">
                <a:pos x="T0" y="T1"/>
              </a:cxn>
              <a:cxn ang="T11">
                <a:pos x="T2" y="T3"/>
              </a:cxn>
              <a:cxn ang="T12">
                <a:pos x="T4" y="T5"/>
              </a:cxn>
              <a:cxn ang="T13">
                <a:pos x="T6" y="T7"/>
              </a:cxn>
              <a:cxn ang="T14">
                <a:pos x="T8" y="T9"/>
              </a:cxn>
            </a:cxnLst>
            <a:rect l="T15" t="T16" r="T17" b="T18"/>
            <a:pathLst>
              <a:path w="749" h="977">
                <a:moveTo>
                  <a:pt x="382" y="976"/>
                </a:moveTo>
                <a:lnTo>
                  <a:pt x="0" y="342"/>
                </a:lnTo>
                <a:lnTo>
                  <a:pt x="280" y="0"/>
                </a:lnTo>
                <a:lnTo>
                  <a:pt x="748" y="538"/>
                </a:lnTo>
                <a:lnTo>
                  <a:pt x="382" y="976"/>
                </a:lnTo>
              </a:path>
            </a:pathLst>
          </a:custGeom>
          <a:gradFill rotWithShape="0">
            <a:gsLst>
              <a:gs pos="0">
                <a:srgbClr val="A0BCFE"/>
              </a:gs>
              <a:gs pos="100000">
                <a:srgbClr val="618FFD"/>
              </a:gs>
            </a:gsLst>
            <a:lin ang="5400000" scaled="1"/>
          </a:gradFill>
          <a:ln w="12700" cap="rnd" cmpd="sng">
            <a:noFill/>
            <a:prstDash val="solid"/>
            <a:round/>
            <a:headEnd/>
            <a:tailEnd/>
          </a:ln>
        </p:spPr>
        <p:txBody>
          <a:bodyPr lIns="107287" tIns="53643" rIns="107287" bIns="53643"/>
          <a:lstStyle/>
          <a:p>
            <a:endParaRPr lang="zh-CN" altLang="en-US"/>
          </a:p>
        </p:txBody>
      </p:sp>
      <p:sp>
        <p:nvSpPr>
          <p:cNvPr id="55322" name="Freeform 7"/>
          <p:cNvSpPr>
            <a:spLocks/>
          </p:cNvSpPr>
          <p:nvPr/>
        </p:nvSpPr>
        <p:spPr bwMode="auto">
          <a:xfrm>
            <a:off x="2011363" y="3624263"/>
            <a:ext cx="2903537" cy="482600"/>
          </a:xfrm>
          <a:custGeom>
            <a:avLst/>
            <a:gdLst>
              <a:gd name="T0" fmla="*/ 0 w 2964"/>
              <a:gd name="T1" fmla="*/ 343 h 344"/>
              <a:gd name="T2" fmla="*/ 2684 w 2964"/>
              <a:gd name="T3" fmla="*/ 343 h 344"/>
              <a:gd name="T4" fmla="*/ 2963 w 2964"/>
              <a:gd name="T5" fmla="*/ 0 h 344"/>
              <a:gd name="T6" fmla="*/ 531 w 2964"/>
              <a:gd name="T7" fmla="*/ 1 h 344"/>
              <a:gd name="T8" fmla="*/ 0 w 2964"/>
              <a:gd name="T9" fmla="*/ 343 h 344"/>
              <a:gd name="T10" fmla="*/ 0 60000 65536"/>
              <a:gd name="T11" fmla="*/ 0 60000 65536"/>
              <a:gd name="T12" fmla="*/ 0 60000 65536"/>
              <a:gd name="T13" fmla="*/ 0 60000 65536"/>
              <a:gd name="T14" fmla="*/ 0 60000 65536"/>
              <a:gd name="T15" fmla="*/ 0 w 2964"/>
              <a:gd name="T16" fmla="*/ 0 h 344"/>
              <a:gd name="T17" fmla="*/ 2964 w 2964"/>
              <a:gd name="T18" fmla="*/ 344 h 344"/>
            </a:gdLst>
            <a:ahLst/>
            <a:cxnLst>
              <a:cxn ang="T10">
                <a:pos x="T0" y="T1"/>
              </a:cxn>
              <a:cxn ang="T11">
                <a:pos x="T2" y="T3"/>
              </a:cxn>
              <a:cxn ang="T12">
                <a:pos x="T4" y="T5"/>
              </a:cxn>
              <a:cxn ang="T13">
                <a:pos x="T6" y="T7"/>
              </a:cxn>
              <a:cxn ang="T14">
                <a:pos x="T8" y="T9"/>
              </a:cxn>
            </a:cxnLst>
            <a:rect l="T15" t="T16" r="T17" b="T18"/>
            <a:pathLst>
              <a:path w="2964" h="344">
                <a:moveTo>
                  <a:pt x="0" y="343"/>
                </a:moveTo>
                <a:lnTo>
                  <a:pt x="2684" y="343"/>
                </a:lnTo>
                <a:lnTo>
                  <a:pt x="2963" y="0"/>
                </a:lnTo>
                <a:lnTo>
                  <a:pt x="531" y="1"/>
                </a:lnTo>
                <a:lnTo>
                  <a:pt x="0" y="343"/>
                </a:lnTo>
              </a:path>
            </a:pathLst>
          </a:custGeom>
          <a:gradFill rotWithShape="0">
            <a:gsLst>
              <a:gs pos="0">
                <a:srgbClr val="A0BCFE"/>
              </a:gs>
              <a:gs pos="100000">
                <a:srgbClr val="618FFD"/>
              </a:gs>
            </a:gsLst>
            <a:lin ang="5400000" scaled="1"/>
          </a:gradFill>
          <a:ln w="12700" cap="rnd" cmpd="sng">
            <a:noFill/>
            <a:prstDash val="solid"/>
            <a:round/>
            <a:headEnd/>
            <a:tailEnd/>
          </a:ln>
        </p:spPr>
        <p:txBody>
          <a:bodyPr lIns="107287" tIns="53643" rIns="107287" bIns="53643"/>
          <a:lstStyle/>
          <a:p>
            <a:endParaRPr lang="zh-CN" altLang="en-US"/>
          </a:p>
        </p:txBody>
      </p:sp>
      <p:sp>
        <p:nvSpPr>
          <p:cNvPr id="55323" name="Freeform 8"/>
          <p:cNvSpPr>
            <a:spLocks/>
          </p:cNvSpPr>
          <p:nvPr/>
        </p:nvSpPr>
        <p:spPr bwMode="auto">
          <a:xfrm>
            <a:off x="1639888" y="4100513"/>
            <a:ext cx="3371850" cy="889000"/>
          </a:xfrm>
          <a:custGeom>
            <a:avLst/>
            <a:gdLst>
              <a:gd name="T0" fmla="*/ 0 w 3443"/>
              <a:gd name="T1" fmla="*/ 633 h 634"/>
              <a:gd name="T2" fmla="*/ 3442 w 3443"/>
              <a:gd name="T3" fmla="*/ 633 h 634"/>
              <a:gd name="T4" fmla="*/ 3060 w 3443"/>
              <a:gd name="T5" fmla="*/ 0 h 634"/>
              <a:gd name="T6" fmla="*/ 377 w 3443"/>
              <a:gd name="T7" fmla="*/ 0 h 634"/>
              <a:gd name="T8" fmla="*/ 0 w 3443"/>
              <a:gd name="T9" fmla="*/ 633 h 634"/>
              <a:gd name="T10" fmla="*/ 0 60000 65536"/>
              <a:gd name="T11" fmla="*/ 0 60000 65536"/>
              <a:gd name="T12" fmla="*/ 0 60000 65536"/>
              <a:gd name="T13" fmla="*/ 0 60000 65536"/>
              <a:gd name="T14" fmla="*/ 0 60000 65536"/>
              <a:gd name="T15" fmla="*/ 0 w 3443"/>
              <a:gd name="T16" fmla="*/ 0 h 634"/>
              <a:gd name="T17" fmla="*/ 3443 w 3443"/>
              <a:gd name="T18" fmla="*/ 634 h 634"/>
            </a:gdLst>
            <a:ahLst/>
            <a:cxnLst>
              <a:cxn ang="T10">
                <a:pos x="T0" y="T1"/>
              </a:cxn>
              <a:cxn ang="T11">
                <a:pos x="T2" y="T3"/>
              </a:cxn>
              <a:cxn ang="T12">
                <a:pos x="T4" y="T5"/>
              </a:cxn>
              <a:cxn ang="T13">
                <a:pos x="T6" y="T7"/>
              </a:cxn>
              <a:cxn ang="T14">
                <a:pos x="T8" y="T9"/>
              </a:cxn>
            </a:cxnLst>
            <a:rect l="T15" t="T16" r="T17" b="T18"/>
            <a:pathLst>
              <a:path w="3443" h="634">
                <a:moveTo>
                  <a:pt x="0" y="633"/>
                </a:moveTo>
                <a:lnTo>
                  <a:pt x="3442" y="633"/>
                </a:lnTo>
                <a:lnTo>
                  <a:pt x="3060" y="0"/>
                </a:lnTo>
                <a:lnTo>
                  <a:pt x="377" y="0"/>
                </a:lnTo>
                <a:lnTo>
                  <a:pt x="0" y="633"/>
                </a:lnTo>
              </a:path>
            </a:pathLst>
          </a:custGeom>
          <a:gradFill rotWithShape="0">
            <a:gsLst>
              <a:gs pos="0">
                <a:srgbClr val="A0BCFE"/>
              </a:gs>
              <a:gs pos="100000">
                <a:srgbClr val="618FFD"/>
              </a:gs>
            </a:gsLst>
            <a:lin ang="5400000" scaled="1"/>
          </a:gradFill>
          <a:ln w="12700" cap="rnd" cmpd="sng">
            <a:noFill/>
            <a:prstDash val="solid"/>
            <a:round/>
            <a:headEnd/>
            <a:tailEnd/>
          </a:ln>
        </p:spPr>
        <p:txBody>
          <a:bodyPr lIns="107287" tIns="53643" rIns="107287" bIns="53643"/>
          <a:lstStyle/>
          <a:p>
            <a:endParaRPr lang="zh-CN" altLang="en-US"/>
          </a:p>
        </p:txBody>
      </p:sp>
      <p:sp>
        <p:nvSpPr>
          <p:cNvPr id="55324" name="Freeform 9"/>
          <p:cNvSpPr>
            <a:spLocks/>
          </p:cNvSpPr>
          <p:nvPr/>
        </p:nvSpPr>
        <p:spPr bwMode="auto">
          <a:xfrm>
            <a:off x="4141788" y="2668588"/>
            <a:ext cx="630237" cy="1333500"/>
          </a:xfrm>
          <a:custGeom>
            <a:avLst/>
            <a:gdLst>
              <a:gd name="T0" fmla="*/ 0 w 655"/>
              <a:gd name="T1" fmla="*/ 230 h 849"/>
              <a:gd name="T2" fmla="*/ 387 w 655"/>
              <a:gd name="T3" fmla="*/ 848 h 849"/>
              <a:gd name="T4" fmla="*/ 654 w 655"/>
              <a:gd name="T5" fmla="*/ 531 h 849"/>
              <a:gd name="T6" fmla="*/ 188 w 655"/>
              <a:gd name="T7" fmla="*/ 0 h 849"/>
              <a:gd name="T8" fmla="*/ 0 w 655"/>
              <a:gd name="T9" fmla="*/ 230 h 849"/>
              <a:gd name="T10" fmla="*/ 0 60000 65536"/>
              <a:gd name="T11" fmla="*/ 0 60000 65536"/>
              <a:gd name="T12" fmla="*/ 0 60000 65536"/>
              <a:gd name="T13" fmla="*/ 0 60000 65536"/>
              <a:gd name="T14" fmla="*/ 0 60000 65536"/>
              <a:gd name="T15" fmla="*/ 0 w 655"/>
              <a:gd name="T16" fmla="*/ 0 h 849"/>
              <a:gd name="T17" fmla="*/ 655 w 655"/>
              <a:gd name="T18" fmla="*/ 849 h 849"/>
            </a:gdLst>
            <a:ahLst/>
            <a:cxnLst>
              <a:cxn ang="T10">
                <a:pos x="T0" y="T1"/>
              </a:cxn>
              <a:cxn ang="T11">
                <a:pos x="T2" y="T3"/>
              </a:cxn>
              <a:cxn ang="T12">
                <a:pos x="T4" y="T5"/>
              </a:cxn>
              <a:cxn ang="T13">
                <a:pos x="T6" y="T7"/>
              </a:cxn>
              <a:cxn ang="T14">
                <a:pos x="T8" y="T9"/>
              </a:cxn>
            </a:cxnLst>
            <a:rect l="T15" t="T16" r="T17" b="T18"/>
            <a:pathLst>
              <a:path w="655" h="849">
                <a:moveTo>
                  <a:pt x="0" y="230"/>
                </a:moveTo>
                <a:lnTo>
                  <a:pt x="387" y="848"/>
                </a:lnTo>
                <a:lnTo>
                  <a:pt x="654" y="531"/>
                </a:lnTo>
                <a:lnTo>
                  <a:pt x="188" y="0"/>
                </a:lnTo>
                <a:lnTo>
                  <a:pt x="0" y="230"/>
                </a:lnTo>
              </a:path>
            </a:pathLst>
          </a:custGeom>
          <a:gradFill rotWithShape="0">
            <a:gsLst>
              <a:gs pos="0">
                <a:srgbClr val="FEBFCB"/>
              </a:gs>
              <a:gs pos="100000">
                <a:srgbClr val="FDA4B5"/>
              </a:gs>
            </a:gsLst>
            <a:lin ang="5400000" scaled="1"/>
          </a:gradFill>
          <a:ln w="12700" cap="rnd" cmpd="sng">
            <a:noFill/>
            <a:prstDash val="solid"/>
            <a:round/>
            <a:headEnd/>
            <a:tailEnd/>
          </a:ln>
        </p:spPr>
        <p:txBody>
          <a:bodyPr lIns="107287" tIns="53643" rIns="107287" bIns="53643"/>
          <a:lstStyle/>
          <a:p>
            <a:endParaRPr lang="zh-CN" altLang="en-US"/>
          </a:p>
        </p:txBody>
      </p:sp>
      <p:sp>
        <p:nvSpPr>
          <p:cNvPr id="55325" name="Freeform 10"/>
          <p:cNvSpPr>
            <a:spLocks/>
          </p:cNvSpPr>
          <p:nvPr/>
        </p:nvSpPr>
        <p:spPr bwMode="auto">
          <a:xfrm>
            <a:off x="2438400" y="2668588"/>
            <a:ext cx="1908175" cy="360362"/>
          </a:xfrm>
          <a:custGeom>
            <a:avLst/>
            <a:gdLst>
              <a:gd name="T0" fmla="*/ 0 w 1980"/>
              <a:gd name="T1" fmla="*/ 228 h 229"/>
              <a:gd name="T2" fmla="*/ 1791 w 1980"/>
              <a:gd name="T3" fmla="*/ 228 h 229"/>
              <a:gd name="T4" fmla="*/ 1979 w 1980"/>
              <a:gd name="T5" fmla="*/ 0 h 229"/>
              <a:gd name="T6" fmla="*/ 500 w 1980"/>
              <a:gd name="T7" fmla="*/ 0 h 229"/>
              <a:gd name="T8" fmla="*/ 0 w 1980"/>
              <a:gd name="T9" fmla="*/ 228 h 229"/>
              <a:gd name="T10" fmla="*/ 0 60000 65536"/>
              <a:gd name="T11" fmla="*/ 0 60000 65536"/>
              <a:gd name="T12" fmla="*/ 0 60000 65536"/>
              <a:gd name="T13" fmla="*/ 0 60000 65536"/>
              <a:gd name="T14" fmla="*/ 0 60000 65536"/>
              <a:gd name="T15" fmla="*/ 0 w 1980"/>
              <a:gd name="T16" fmla="*/ 0 h 229"/>
              <a:gd name="T17" fmla="*/ 1980 w 1980"/>
              <a:gd name="T18" fmla="*/ 229 h 229"/>
            </a:gdLst>
            <a:ahLst/>
            <a:cxnLst>
              <a:cxn ang="T10">
                <a:pos x="T0" y="T1"/>
              </a:cxn>
              <a:cxn ang="T11">
                <a:pos x="T2" y="T3"/>
              </a:cxn>
              <a:cxn ang="T12">
                <a:pos x="T4" y="T5"/>
              </a:cxn>
              <a:cxn ang="T13">
                <a:pos x="T6" y="T7"/>
              </a:cxn>
              <a:cxn ang="T14">
                <a:pos x="T8" y="T9"/>
              </a:cxn>
            </a:cxnLst>
            <a:rect l="T15" t="T16" r="T17" b="T18"/>
            <a:pathLst>
              <a:path w="1980" h="229">
                <a:moveTo>
                  <a:pt x="0" y="228"/>
                </a:moveTo>
                <a:lnTo>
                  <a:pt x="1791" y="228"/>
                </a:lnTo>
                <a:lnTo>
                  <a:pt x="1979" y="0"/>
                </a:lnTo>
                <a:lnTo>
                  <a:pt x="500" y="0"/>
                </a:lnTo>
                <a:lnTo>
                  <a:pt x="0" y="228"/>
                </a:lnTo>
              </a:path>
            </a:pathLst>
          </a:custGeom>
          <a:gradFill rotWithShape="0">
            <a:gsLst>
              <a:gs pos="0">
                <a:srgbClr val="FEBFCB"/>
              </a:gs>
              <a:gs pos="100000">
                <a:srgbClr val="FDA4B5"/>
              </a:gs>
            </a:gsLst>
            <a:lin ang="5400000" scaled="1"/>
          </a:gradFill>
          <a:ln w="12700" cap="rnd" cmpd="sng">
            <a:noFill/>
            <a:prstDash val="solid"/>
            <a:round/>
            <a:headEnd/>
            <a:tailEnd/>
          </a:ln>
        </p:spPr>
        <p:txBody>
          <a:bodyPr lIns="107287" tIns="53643" rIns="107287" bIns="53643"/>
          <a:lstStyle/>
          <a:p>
            <a:endParaRPr lang="zh-CN" altLang="en-US"/>
          </a:p>
        </p:txBody>
      </p:sp>
      <p:sp>
        <p:nvSpPr>
          <p:cNvPr id="55326" name="Freeform 11"/>
          <p:cNvSpPr>
            <a:spLocks/>
          </p:cNvSpPr>
          <p:nvPr/>
        </p:nvSpPr>
        <p:spPr bwMode="auto">
          <a:xfrm>
            <a:off x="2063750" y="3016250"/>
            <a:ext cx="2468563" cy="976313"/>
          </a:xfrm>
          <a:custGeom>
            <a:avLst/>
            <a:gdLst>
              <a:gd name="T0" fmla="*/ 0 w 2561"/>
              <a:gd name="T1" fmla="*/ 620 h 621"/>
              <a:gd name="T2" fmla="*/ 2560 w 2561"/>
              <a:gd name="T3" fmla="*/ 620 h 621"/>
              <a:gd name="T4" fmla="*/ 2172 w 2561"/>
              <a:gd name="T5" fmla="*/ 0 h 621"/>
              <a:gd name="T6" fmla="*/ 382 w 2561"/>
              <a:gd name="T7" fmla="*/ 0 h 621"/>
              <a:gd name="T8" fmla="*/ 0 w 2561"/>
              <a:gd name="T9" fmla="*/ 620 h 621"/>
              <a:gd name="T10" fmla="*/ 0 60000 65536"/>
              <a:gd name="T11" fmla="*/ 0 60000 65536"/>
              <a:gd name="T12" fmla="*/ 0 60000 65536"/>
              <a:gd name="T13" fmla="*/ 0 60000 65536"/>
              <a:gd name="T14" fmla="*/ 0 60000 65536"/>
              <a:gd name="T15" fmla="*/ 0 w 2561"/>
              <a:gd name="T16" fmla="*/ 0 h 621"/>
              <a:gd name="T17" fmla="*/ 2561 w 2561"/>
              <a:gd name="T18" fmla="*/ 621 h 621"/>
            </a:gdLst>
            <a:ahLst/>
            <a:cxnLst>
              <a:cxn ang="T10">
                <a:pos x="T0" y="T1"/>
              </a:cxn>
              <a:cxn ang="T11">
                <a:pos x="T2" y="T3"/>
              </a:cxn>
              <a:cxn ang="T12">
                <a:pos x="T4" y="T5"/>
              </a:cxn>
              <a:cxn ang="T13">
                <a:pos x="T6" y="T7"/>
              </a:cxn>
              <a:cxn ang="T14">
                <a:pos x="T8" y="T9"/>
              </a:cxn>
            </a:cxnLst>
            <a:rect l="T15" t="T16" r="T17" b="T18"/>
            <a:pathLst>
              <a:path w="2561" h="621">
                <a:moveTo>
                  <a:pt x="0" y="620"/>
                </a:moveTo>
                <a:lnTo>
                  <a:pt x="2560" y="620"/>
                </a:lnTo>
                <a:lnTo>
                  <a:pt x="2172" y="0"/>
                </a:lnTo>
                <a:lnTo>
                  <a:pt x="382" y="0"/>
                </a:lnTo>
                <a:lnTo>
                  <a:pt x="0" y="620"/>
                </a:lnTo>
              </a:path>
            </a:pathLst>
          </a:custGeom>
          <a:gradFill rotWithShape="0">
            <a:gsLst>
              <a:gs pos="0">
                <a:srgbClr val="FEBFCB"/>
              </a:gs>
              <a:gs pos="100000">
                <a:srgbClr val="FDA4B5"/>
              </a:gs>
            </a:gsLst>
            <a:lin ang="5400000" scaled="1"/>
          </a:gradFill>
          <a:ln w="12700" cap="rnd" cmpd="sng">
            <a:noFill/>
            <a:prstDash val="solid"/>
            <a:round/>
            <a:headEnd/>
            <a:tailEnd/>
          </a:ln>
        </p:spPr>
        <p:txBody>
          <a:bodyPr lIns="107287" tIns="53643" rIns="107287" bIns="53643"/>
          <a:lstStyle/>
          <a:p>
            <a:endParaRPr lang="zh-CN" altLang="en-US"/>
          </a:p>
        </p:txBody>
      </p:sp>
      <p:sp>
        <p:nvSpPr>
          <p:cNvPr id="110" name="Freeform 12"/>
          <p:cNvSpPr>
            <a:spLocks/>
          </p:cNvSpPr>
          <p:nvPr/>
        </p:nvSpPr>
        <p:spPr bwMode="auto">
          <a:xfrm>
            <a:off x="3714750" y="1811338"/>
            <a:ext cx="503238" cy="1089025"/>
          </a:xfrm>
          <a:custGeom>
            <a:avLst/>
            <a:gdLst/>
            <a:ahLst/>
            <a:cxnLst>
              <a:cxn ang="0">
                <a:pos x="385" y="737"/>
              </a:cxn>
              <a:cxn ang="0">
                <a:pos x="563" y="527"/>
              </a:cxn>
              <a:cxn ang="0">
                <a:pos x="97" y="0"/>
              </a:cxn>
              <a:cxn ang="0">
                <a:pos x="0" y="111"/>
              </a:cxn>
              <a:cxn ang="0">
                <a:pos x="385" y="737"/>
              </a:cxn>
            </a:cxnLst>
            <a:rect l="0" t="0" r="r" b="b"/>
            <a:pathLst>
              <a:path w="564" h="738">
                <a:moveTo>
                  <a:pt x="385" y="737"/>
                </a:moveTo>
                <a:lnTo>
                  <a:pt x="563" y="527"/>
                </a:lnTo>
                <a:lnTo>
                  <a:pt x="97" y="0"/>
                </a:lnTo>
                <a:lnTo>
                  <a:pt x="0" y="111"/>
                </a:lnTo>
                <a:lnTo>
                  <a:pt x="385" y="737"/>
                </a:lnTo>
              </a:path>
            </a:pathLst>
          </a:custGeom>
          <a:gradFill rotWithShape="0">
            <a:gsLst>
              <a:gs pos="0">
                <a:schemeClr val="accent1">
                  <a:gamma/>
                  <a:tint val="50196"/>
                  <a:invGamma/>
                </a:schemeClr>
              </a:gs>
              <a:gs pos="100000">
                <a:schemeClr val="accent1"/>
              </a:gs>
            </a:gsLst>
            <a:lin ang="5400000" scaled="1"/>
          </a:gradFill>
          <a:ln w="12700" cap="rnd" cmpd="sng">
            <a:noFill/>
            <a:prstDash val="solid"/>
            <a:round/>
            <a:headEnd/>
            <a:tailEnd/>
          </a:ln>
          <a:effectLst/>
        </p:spPr>
        <p:txBody>
          <a:bodyPr lIns="107287" tIns="53643" rIns="107287" bIns="53643"/>
          <a:lstStyle/>
          <a:p>
            <a:pPr fontAlgn="auto">
              <a:spcBef>
                <a:spcPts val="0"/>
              </a:spcBef>
              <a:spcAft>
                <a:spcPts val="0"/>
              </a:spcAft>
              <a:defRPr/>
            </a:pPr>
            <a:endParaRPr lang="zh-CN" altLang="en-US">
              <a:latin typeface="+mn-lt"/>
              <a:ea typeface="+mn-ea"/>
            </a:endParaRPr>
          </a:p>
        </p:txBody>
      </p:sp>
      <p:sp>
        <p:nvSpPr>
          <p:cNvPr id="111" name="Freeform 13"/>
          <p:cNvSpPr>
            <a:spLocks/>
          </p:cNvSpPr>
          <p:nvPr/>
        </p:nvSpPr>
        <p:spPr bwMode="auto">
          <a:xfrm>
            <a:off x="2924175" y="1816100"/>
            <a:ext cx="882650" cy="161925"/>
          </a:xfrm>
          <a:custGeom>
            <a:avLst/>
            <a:gdLst/>
            <a:ahLst/>
            <a:cxnLst>
              <a:cxn ang="0">
                <a:pos x="0" y="109"/>
              </a:cxn>
              <a:cxn ang="0">
                <a:pos x="889" y="109"/>
              </a:cxn>
              <a:cxn ang="0">
                <a:pos x="986" y="0"/>
              </a:cxn>
              <a:cxn ang="0">
                <a:pos x="308" y="0"/>
              </a:cxn>
              <a:cxn ang="0">
                <a:pos x="0" y="109"/>
              </a:cxn>
            </a:cxnLst>
            <a:rect l="0" t="0" r="r" b="b"/>
            <a:pathLst>
              <a:path w="987" h="110">
                <a:moveTo>
                  <a:pt x="0" y="109"/>
                </a:moveTo>
                <a:lnTo>
                  <a:pt x="889" y="109"/>
                </a:lnTo>
                <a:lnTo>
                  <a:pt x="986" y="0"/>
                </a:lnTo>
                <a:lnTo>
                  <a:pt x="308" y="0"/>
                </a:lnTo>
                <a:lnTo>
                  <a:pt x="0" y="109"/>
                </a:lnTo>
              </a:path>
            </a:pathLst>
          </a:custGeom>
          <a:gradFill rotWithShape="0">
            <a:gsLst>
              <a:gs pos="0">
                <a:schemeClr val="accent1">
                  <a:gamma/>
                  <a:tint val="50196"/>
                  <a:invGamma/>
                </a:schemeClr>
              </a:gs>
              <a:gs pos="100000">
                <a:schemeClr val="accent1"/>
              </a:gs>
            </a:gsLst>
            <a:lin ang="5400000" scaled="1"/>
          </a:gradFill>
          <a:ln w="12700" cap="rnd" cmpd="sng">
            <a:noFill/>
            <a:prstDash val="solid"/>
            <a:round/>
            <a:headEnd/>
            <a:tailEnd/>
          </a:ln>
          <a:effectLst/>
        </p:spPr>
        <p:txBody>
          <a:bodyPr lIns="107287" tIns="53643" rIns="107287" bIns="53643"/>
          <a:lstStyle/>
          <a:p>
            <a:pPr fontAlgn="auto">
              <a:spcBef>
                <a:spcPts val="0"/>
              </a:spcBef>
              <a:spcAft>
                <a:spcPts val="0"/>
              </a:spcAft>
              <a:defRPr/>
            </a:pPr>
            <a:endParaRPr lang="zh-CN" altLang="en-US">
              <a:latin typeface="+mn-lt"/>
              <a:ea typeface="+mn-ea"/>
            </a:endParaRPr>
          </a:p>
        </p:txBody>
      </p:sp>
      <p:sp>
        <p:nvSpPr>
          <p:cNvPr id="112" name="Freeform 14"/>
          <p:cNvSpPr>
            <a:spLocks/>
          </p:cNvSpPr>
          <p:nvPr/>
        </p:nvSpPr>
        <p:spPr bwMode="auto">
          <a:xfrm>
            <a:off x="2593975" y="1978025"/>
            <a:ext cx="1490663" cy="927100"/>
          </a:xfrm>
          <a:custGeom>
            <a:avLst/>
            <a:gdLst/>
            <a:ahLst/>
            <a:cxnLst>
              <a:cxn ang="0">
                <a:pos x="0" y="628"/>
              </a:cxn>
              <a:cxn ang="0">
                <a:pos x="1668" y="628"/>
              </a:cxn>
              <a:cxn ang="0">
                <a:pos x="1281" y="0"/>
              </a:cxn>
              <a:cxn ang="0">
                <a:pos x="388" y="0"/>
              </a:cxn>
              <a:cxn ang="0">
                <a:pos x="0" y="628"/>
              </a:cxn>
            </a:cxnLst>
            <a:rect l="0" t="0" r="r" b="b"/>
            <a:pathLst>
              <a:path w="1669" h="629">
                <a:moveTo>
                  <a:pt x="0" y="628"/>
                </a:moveTo>
                <a:lnTo>
                  <a:pt x="1668" y="628"/>
                </a:lnTo>
                <a:lnTo>
                  <a:pt x="1281" y="0"/>
                </a:lnTo>
                <a:lnTo>
                  <a:pt x="388" y="0"/>
                </a:lnTo>
                <a:lnTo>
                  <a:pt x="0" y="628"/>
                </a:lnTo>
              </a:path>
            </a:pathLst>
          </a:custGeom>
          <a:gradFill rotWithShape="0">
            <a:gsLst>
              <a:gs pos="0">
                <a:schemeClr val="accent1">
                  <a:gamma/>
                  <a:tint val="50196"/>
                  <a:invGamma/>
                </a:schemeClr>
              </a:gs>
              <a:gs pos="100000">
                <a:schemeClr val="accent1"/>
              </a:gs>
            </a:gsLst>
            <a:lin ang="5400000" scaled="1"/>
          </a:gradFill>
          <a:ln w="12700" cap="rnd" cmpd="sng">
            <a:noFill/>
            <a:prstDash val="solid"/>
            <a:round/>
            <a:headEnd/>
            <a:tailEnd/>
          </a:ln>
          <a:effectLst/>
        </p:spPr>
        <p:txBody>
          <a:bodyPr lIns="107287" tIns="53643" rIns="107287" bIns="53643"/>
          <a:lstStyle/>
          <a:p>
            <a:pPr fontAlgn="auto">
              <a:spcBef>
                <a:spcPts val="0"/>
              </a:spcBef>
              <a:spcAft>
                <a:spcPts val="0"/>
              </a:spcAft>
              <a:defRPr/>
            </a:pPr>
            <a:endParaRPr lang="zh-CN" altLang="en-US">
              <a:latin typeface="+mn-lt"/>
              <a:ea typeface="+mn-ea"/>
            </a:endParaRPr>
          </a:p>
        </p:txBody>
      </p:sp>
      <p:sp>
        <p:nvSpPr>
          <p:cNvPr id="55330" name="Rectangle 17"/>
          <p:cNvSpPr>
            <a:spLocks noChangeArrowheads="1"/>
          </p:cNvSpPr>
          <p:nvPr/>
        </p:nvSpPr>
        <p:spPr bwMode="auto">
          <a:xfrm>
            <a:off x="2808288" y="2168525"/>
            <a:ext cx="1192212" cy="377825"/>
          </a:xfrm>
          <a:prstGeom prst="rect">
            <a:avLst/>
          </a:prstGeom>
          <a:noFill/>
          <a:ln w="9525">
            <a:noFill/>
            <a:miter lim="800000"/>
            <a:headEnd/>
            <a:tailEnd/>
          </a:ln>
        </p:spPr>
        <p:txBody>
          <a:bodyPr wrap="none" lIns="108032" tIns="54016" rIns="108032" bIns="54016">
            <a:spAutoFit/>
          </a:bodyPr>
          <a:lstStyle/>
          <a:p>
            <a:pPr algn="ctr" eaLnBrk="0" hangingPunct="0">
              <a:lnSpc>
                <a:spcPct val="90000"/>
              </a:lnSpc>
            </a:pPr>
            <a:r>
              <a:rPr lang="zh-CN" altLang="en-US" sz="1900">
                <a:solidFill>
                  <a:srgbClr val="000000"/>
                </a:solidFill>
                <a:latin typeface="黑体" pitchFamily="2" charset="-122"/>
                <a:ea typeface="黑体" pitchFamily="2" charset="-122"/>
              </a:rPr>
              <a:t>专业层面</a:t>
            </a:r>
            <a:endParaRPr lang="en-US" altLang="ko-KR" sz="1900">
              <a:solidFill>
                <a:srgbClr val="000000"/>
              </a:solidFill>
              <a:latin typeface="黑体" pitchFamily="2" charset="-122"/>
              <a:ea typeface="黑体" pitchFamily="2" charset="-122"/>
            </a:endParaRPr>
          </a:p>
        </p:txBody>
      </p:sp>
      <p:sp>
        <p:nvSpPr>
          <p:cNvPr id="55331" name="Rectangle 18"/>
          <p:cNvSpPr>
            <a:spLocks noChangeArrowheads="1"/>
          </p:cNvSpPr>
          <p:nvPr/>
        </p:nvSpPr>
        <p:spPr bwMode="auto">
          <a:xfrm>
            <a:off x="2730500" y="3240088"/>
            <a:ext cx="1193800" cy="377825"/>
          </a:xfrm>
          <a:prstGeom prst="rect">
            <a:avLst/>
          </a:prstGeom>
          <a:noFill/>
          <a:ln w="9525">
            <a:noFill/>
            <a:miter lim="800000"/>
            <a:headEnd/>
            <a:tailEnd/>
          </a:ln>
        </p:spPr>
        <p:txBody>
          <a:bodyPr wrap="none" lIns="108032" tIns="54016" rIns="108032" bIns="54016">
            <a:spAutoFit/>
          </a:bodyPr>
          <a:lstStyle/>
          <a:p>
            <a:pPr algn="ctr" eaLnBrk="0" hangingPunct="0">
              <a:lnSpc>
                <a:spcPct val="90000"/>
              </a:lnSpc>
            </a:pPr>
            <a:r>
              <a:rPr lang="zh-CN" altLang="en-US" sz="1900">
                <a:solidFill>
                  <a:srgbClr val="000000"/>
                </a:solidFill>
                <a:latin typeface="黑体" pitchFamily="2" charset="-122"/>
                <a:ea typeface="黑体" pitchFamily="2" charset="-122"/>
              </a:rPr>
              <a:t>课程层面</a:t>
            </a:r>
            <a:endParaRPr lang="en-US" altLang="ko-KR" sz="1900">
              <a:solidFill>
                <a:srgbClr val="000000"/>
              </a:solidFill>
              <a:latin typeface="黑体" pitchFamily="2" charset="-122"/>
              <a:ea typeface="黑体" pitchFamily="2" charset="-122"/>
            </a:endParaRPr>
          </a:p>
        </p:txBody>
      </p:sp>
      <p:sp>
        <p:nvSpPr>
          <p:cNvPr id="55332" name="Rectangle 19"/>
          <p:cNvSpPr>
            <a:spLocks noChangeArrowheads="1"/>
          </p:cNvSpPr>
          <p:nvPr/>
        </p:nvSpPr>
        <p:spPr bwMode="auto">
          <a:xfrm>
            <a:off x="2730500" y="4291013"/>
            <a:ext cx="1193800" cy="376237"/>
          </a:xfrm>
          <a:prstGeom prst="rect">
            <a:avLst/>
          </a:prstGeom>
          <a:noFill/>
          <a:ln w="9525">
            <a:noFill/>
            <a:miter lim="800000"/>
            <a:headEnd/>
            <a:tailEnd/>
          </a:ln>
        </p:spPr>
        <p:txBody>
          <a:bodyPr wrap="none" lIns="108032" tIns="54016" rIns="108032" bIns="54016">
            <a:spAutoFit/>
          </a:bodyPr>
          <a:lstStyle/>
          <a:p>
            <a:pPr algn="ctr" eaLnBrk="0" hangingPunct="0">
              <a:lnSpc>
                <a:spcPct val="90000"/>
              </a:lnSpc>
            </a:pPr>
            <a:r>
              <a:rPr lang="zh-CN" altLang="en-US" sz="1900">
                <a:solidFill>
                  <a:srgbClr val="000000"/>
                </a:solidFill>
                <a:latin typeface="黑体" pitchFamily="2" charset="-122"/>
                <a:ea typeface="黑体" pitchFamily="2" charset="-122"/>
              </a:rPr>
              <a:t>教师层面</a:t>
            </a:r>
            <a:endParaRPr lang="en-US" altLang="ko-KR" sz="1900">
              <a:solidFill>
                <a:srgbClr val="000000"/>
              </a:solidFill>
              <a:latin typeface="黑体" pitchFamily="2" charset="-122"/>
              <a:ea typeface="黑体" pitchFamily="2" charset="-122"/>
            </a:endParaRPr>
          </a:p>
        </p:txBody>
      </p:sp>
      <p:sp>
        <p:nvSpPr>
          <p:cNvPr id="55333" name="Rectangle 20"/>
          <p:cNvSpPr>
            <a:spLocks noChangeArrowheads="1"/>
          </p:cNvSpPr>
          <p:nvPr/>
        </p:nvSpPr>
        <p:spPr bwMode="auto">
          <a:xfrm>
            <a:off x="2641600" y="5526088"/>
            <a:ext cx="1192213" cy="377825"/>
          </a:xfrm>
          <a:prstGeom prst="rect">
            <a:avLst/>
          </a:prstGeom>
          <a:noFill/>
          <a:ln w="9525">
            <a:noFill/>
            <a:miter lim="800000"/>
            <a:headEnd/>
            <a:tailEnd/>
          </a:ln>
        </p:spPr>
        <p:txBody>
          <a:bodyPr wrap="none" lIns="108032" tIns="54016" rIns="108032" bIns="54016">
            <a:spAutoFit/>
          </a:bodyPr>
          <a:lstStyle/>
          <a:p>
            <a:pPr algn="ctr" eaLnBrk="0" hangingPunct="0">
              <a:lnSpc>
                <a:spcPct val="90000"/>
              </a:lnSpc>
            </a:pPr>
            <a:r>
              <a:rPr lang="zh-CN" altLang="en-US" sz="1900">
                <a:solidFill>
                  <a:srgbClr val="000000"/>
                </a:solidFill>
                <a:latin typeface="黑体" pitchFamily="2" charset="-122"/>
                <a:ea typeface="黑体" pitchFamily="2" charset="-122"/>
              </a:rPr>
              <a:t>学生层面</a:t>
            </a:r>
            <a:endParaRPr lang="en-US" altLang="ko-KR" sz="1900">
              <a:solidFill>
                <a:srgbClr val="000000"/>
              </a:solidFill>
              <a:latin typeface="黑体" pitchFamily="2" charset="-122"/>
              <a:ea typeface="黑体" pitchFamily="2" charset="-122"/>
            </a:endParaRPr>
          </a:p>
        </p:txBody>
      </p:sp>
      <p:sp>
        <p:nvSpPr>
          <p:cNvPr id="117" name="左弧形箭头 36"/>
          <p:cNvSpPr/>
          <p:nvPr/>
        </p:nvSpPr>
        <p:spPr>
          <a:xfrm rot="516465">
            <a:off x="1393825" y="3125788"/>
            <a:ext cx="695325" cy="1047750"/>
          </a:xfrm>
          <a:prstGeom prst="curvedRightArrow">
            <a:avLst>
              <a:gd name="adj1" fmla="val 13057"/>
              <a:gd name="adj2" fmla="val 50000"/>
              <a:gd name="adj3" fmla="val 25000"/>
            </a:avLst>
          </a:prstGeom>
        </p:spPr>
        <p:style>
          <a:lnRef idx="1">
            <a:schemeClr val="accent6"/>
          </a:lnRef>
          <a:fillRef idx="3">
            <a:schemeClr val="accent6"/>
          </a:fillRef>
          <a:effectRef idx="2">
            <a:schemeClr val="accent6"/>
          </a:effectRef>
          <a:fontRef idx="minor">
            <a:schemeClr val="lt1"/>
          </a:fontRef>
        </p:style>
        <p:txBody>
          <a:bodyPr lIns="107287" tIns="53643" rIns="107287" bIns="53643" anchor="ctr"/>
          <a:lstStyle/>
          <a:p>
            <a:pPr algn="ctr" fontAlgn="auto">
              <a:spcBef>
                <a:spcPts val="0"/>
              </a:spcBef>
              <a:spcAft>
                <a:spcPts val="0"/>
              </a:spcAft>
              <a:defRPr/>
            </a:pPr>
            <a:endParaRPr lang="zh-CN" altLang="en-US">
              <a:solidFill>
                <a:schemeClr val="tx1"/>
              </a:solidFill>
            </a:endParaRPr>
          </a:p>
        </p:txBody>
      </p:sp>
      <p:sp>
        <p:nvSpPr>
          <p:cNvPr id="118" name="左弧形箭头 37"/>
          <p:cNvSpPr/>
          <p:nvPr/>
        </p:nvSpPr>
        <p:spPr>
          <a:xfrm rot="9592969">
            <a:off x="5132388" y="3044825"/>
            <a:ext cx="649287" cy="1047750"/>
          </a:xfrm>
          <a:prstGeom prst="curvedRightArrow">
            <a:avLst>
              <a:gd name="adj1" fmla="val 13057"/>
              <a:gd name="adj2" fmla="val 50000"/>
              <a:gd name="adj3" fmla="val 25000"/>
            </a:avLst>
          </a:prstGeom>
        </p:spPr>
        <p:style>
          <a:lnRef idx="1">
            <a:schemeClr val="accent6"/>
          </a:lnRef>
          <a:fillRef idx="3">
            <a:schemeClr val="accent6"/>
          </a:fillRef>
          <a:effectRef idx="2">
            <a:schemeClr val="accent6"/>
          </a:effectRef>
          <a:fontRef idx="minor">
            <a:schemeClr val="lt1"/>
          </a:fontRef>
        </p:style>
        <p:txBody>
          <a:bodyPr lIns="107287" tIns="53643" rIns="107287" bIns="53643" anchor="ctr"/>
          <a:lstStyle/>
          <a:p>
            <a:pPr algn="ctr" fontAlgn="auto">
              <a:spcBef>
                <a:spcPts val="0"/>
              </a:spcBef>
              <a:spcAft>
                <a:spcPts val="0"/>
              </a:spcAft>
              <a:defRPr/>
            </a:pPr>
            <a:endParaRPr lang="zh-CN" altLang="en-US">
              <a:solidFill>
                <a:schemeClr val="tx1"/>
              </a:solidFill>
            </a:endParaRPr>
          </a:p>
        </p:txBody>
      </p:sp>
      <p:sp>
        <p:nvSpPr>
          <p:cNvPr id="55336" name="TextBox 39"/>
          <p:cNvSpPr txBox="1">
            <a:spLocks noChangeArrowheads="1"/>
          </p:cNvSpPr>
          <p:nvPr/>
        </p:nvSpPr>
        <p:spPr bwMode="auto">
          <a:xfrm>
            <a:off x="1277938" y="2897188"/>
            <a:ext cx="703262" cy="401637"/>
          </a:xfrm>
          <a:prstGeom prst="rect">
            <a:avLst/>
          </a:prstGeom>
          <a:noFill/>
          <a:ln w="9525">
            <a:noFill/>
            <a:miter lim="800000"/>
            <a:headEnd/>
            <a:tailEnd/>
          </a:ln>
        </p:spPr>
        <p:txBody>
          <a:bodyPr wrap="none" lIns="107287" tIns="53643" rIns="107287" bIns="53643">
            <a:spAutoFit/>
          </a:bodyPr>
          <a:lstStyle/>
          <a:p>
            <a:r>
              <a:rPr lang="zh-CN" altLang="en-US" sz="1900">
                <a:latin typeface="黑体" pitchFamily="2" charset="-122"/>
                <a:ea typeface="黑体" pitchFamily="2" charset="-122"/>
              </a:rPr>
              <a:t>计划</a:t>
            </a:r>
          </a:p>
        </p:txBody>
      </p:sp>
      <p:sp>
        <p:nvSpPr>
          <p:cNvPr id="55337" name="TextBox 40"/>
          <p:cNvSpPr txBox="1">
            <a:spLocks noChangeArrowheads="1"/>
          </p:cNvSpPr>
          <p:nvPr/>
        </p:nvSpPr>
        <p:spPr bwMode="auto">
          <a:xfrm>
            <a:off x="1308100" y="3829050"/>
            <a:ext cx="703263" cy="400050"/>
          </a:xfrm>
          <a:prstGeom prst="rect">
            <a:avLst/>
          </a:prstGeom>
          <a:noFill/>
          <a:ln w="9525">
            <a:noFill/>
            <a:miter lim="800000"/>
            <a:headEnd/>
            <a:tailEnd/>
          </a:ln>
        </p:spPr>
        <p:txBody>
          <a:bodyPr wrap="none" lIns="107287" tIns="53643" rIns="107287" bIns="53643">
            <a:spAutoFit/>
          </a:bodyPr>
          <a:lstStyle/>
          <a:p>
            <a:r>
              <a:rPr lang="zh-CN" altLang="en-US" sz="1900">
                <a:latin typeface="黑体" pitchFamily="2" charset="-122"/>
                <a:ea typeface="黑体" pitchFamily="2" charset="-122"/>
              </a:rPr>
              <a:t>执行</a:t>
            </a:r>
          </a:p>
        </p:txBody>
      </p:sp>
      <p:sp>
        <p:nvSpPr>
          <p:cNvPr id="55338" name="TextBox 41"/>
          <p:cNvSpPr txBox="1">
            <a:spLocks noChangeArrowheads="1"/>
          </p:cNvSpPr>
          <p:nvPr/>
        </p:nvSpPr>
        <p:spPr bwMode="auto">
          <a:xfrm>
            <a:off x="5045075" y="2827338"/>
            <a:ext cx="703263" cy="400050"/>
          </a:xfrm>
          <a:prstGeom prst="rect">
            <a:avLst/>
          </a:prstGeom>
          <a:noFill/>
          <a:ln w="9525">
            <a:noFill/>
            <a:miter lim="800000"/>
            <a:headEnd/>
            <a:tailEnd/>
          </a:ln>
        </p:spPr>
        <p:txBody>
          <a:bodyPr wrap="none" lIns="107287" tIns="53643" rIns="107287" bIns="53643">
            <a:spAutoFit/>
          </a:bodyPr>
          <a:lstStyle/>
          <a:p>
            <a:r>
              <a:rPr lang="zh-CN" altLang="en-US" sz="1900">
                <a:latin typeface="黑体" pitchFamily="2" charset="-122"/>
                <a:ea typeface="黑体" pitchFamily="2" charset="-122"/>
              </a:rPr>
              <a:t>改进</a:t>
            </a:r>
          </a:p>
        </p:txBody>
      </p:sp>
      <p:sp>
        <p:nvSpPr>
          <p:cNvPr id="55339" name="TextBox 42"/>
          <p:cNvSpPr txBox="1">
            <a:spLocks noChangeArrowheads="1"/>
          </p:cNvSpPr>
          <p:nvPr/>
        </p:nvSpPr>
        <p:spPr bwMode="auto">
          <a:xfrm>
            <a:off x="5329238" y="3890963"/>
            <a:ext cx="703262" cy="400050"/>
          </a:xfrm>
          <a:prstGeom prst="rect">
            <a:avLst/>
          </a:prstGeom>
          <a:noFill/>
          <a:ln w="9525">
            <a:noFill/>
            <a:miter lim="800000"/>
            <a:headEnd/>
            <a:tailEnd/>
          </a:ln>
        </p:spPr>
        <p:txBody>
          <a:bodyPr wrap="none" lIns="107287" tIns="53643" rIns="107287" bIns="53643">
            <a:spAutoFit/>
          </a:bodyPr>
          <a:lstStyle/>
          <a:p>
            <a:r>
              <a:rPr lang="zh-CN" altLang="en-US" sz="1900">
                <a:latin typeface="黑体" pitchFamily="2" charset="-122"/>
                <a:ea typeface="黑体" pitchFamily="2" charset="-122"/>
              </a:rPr>
              <a:t>评价</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anim calcmode="lin" valueType="num">
                                      <p:cBhvr additive="base">
                                        <p:cTn id="7" dur="500" fill="hold"/>
                                        <p:tgtEl>
                                          <p:spTgt spid="8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表格 16"/>
          <p:cNvGraphicFramePr>
            <a:graphicFrameLocks noGrp="1"/>
          </p:cNvGraphicFramePr>
          <p:nvPr/>
        </p:nvGraphicFramePr>
        <p:xfrm>
          <a:off x="1319213" y="1916113"/>
          <a:ext cx="9864725" cy="4389437"/>
        </p:xfrm>
        <a:graphic>
          <a:graphicData uri="http://schemas.openxmlformats.org/drawingml/2006/table">
            <a:tbl>
              <a:tblPr>
                <a:tableStyleId>{5C22544A-7EE6-4342-B048-85BDC9FD1C3A}</a:tableStyleId>
              </a:tblPr>
              <a:tblGrid>
                <a:gridCol w="1682740">
                  <a:extLst>
                    <a:ext uri="{9D8B030D-6E8A-4147-A177-3AD203B41FA5}"/>
                  </a:extLst>
                </a:gridCol>
                <a:gridCol w="2871693">
                  <a:extLst>
                    <a:ext uri="{9D8B030D-6E8A-4147-A177-3AD203B41FA5}"/>
                  </a:extLst>
                </a:gridCol>
                <a:gridCol w="1678431">
                  <a:extLst>
                    <a:ext uri="{9D8B030D-6E8A-4147-A177-3AD203B41FA5}"/>
                  </a:extLst>
                </a:gridCol>
                <a:gridCol w="3632233">
                  <a:extLst>
                    <a:ext uri="{9D8B030D-6E8A-4147-A177-3AD203B41FA5}"/>
                  </a:extLst>
                </a:gridCol>
              </a:tblGrid>
              <a:tr h="370840">
                <a:tc>
                  <a:txBody>
                    <a:bodyPr/>
                    <a:lstStyle/>
                    <a:p>
                      <a:pPr algn="r"/>
                      <a:r>
                        <a:rPr lang="zh-CN" altLang="en-US" sz="2400" dirty="0" smtClean="0">
                          <a:solidFill>
                            <a:srgbClr val="C00000"/>
                          </a:solidFill>
                          <a:latin typeface="微软雅黑" panose="020B0503020204020204" pitchFamily="34" charset="-122"/>
                          <a:ea typeface="微软雅黑" panose="020B0503020204020204" pitchFamily="34" charset="-122"/>
                        </a:rPr>
                        <a:t>专业层面</a:t>
                      </a:r>
                      <a:endParaRPr lang="zh-CN" altLang="en-US" sz="2400" dirty="0">
                        <a:solidFill>
                          <a:srgbClr val="C00000"/>
                        </a:solidFill>
                        <a:latin typeface="微软雅黑" panose="020B0503020204020204" pitchFamily="34" charset="-122"/>
                        <a:ea typeface="微软雅黑" panose="020B0503020204020204" pitchFamily="34" charset="-122"/>
                      </a:endParaRPr>
                    </a:p>
                  </a:txBody>
                  <a:tcPr anchor="b">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dirty="0" smtClean="0">
                          <a:solidFill>
                            <a:schemeClr val="tx1"/>
                          </a:solidFill>
                          <a:latin typeface="微软雅黑" pitchFamily="34" charset="-122"/>
                          <a:ea typeface="微软雅黑" pitchFamily="34" charset="-122"/>
                        </a:rPr>
                        <a:t>专业动态调整</a:t>
                      </a:r>
                      <a:endParaRPr lang="zh-CN" altLang="en-US" sz="1800" dirty="0">
                        <a:solidFill>
                          <a:schemeClr val="tx1"/>
                        </a:solidFill>
                        <a:latin typeface="微软雅黑" pitchFamily="34" charset="-122"/>
                        <a:ea typeface="微软雅黑" pitchFamily="34" charset="-122"/>
                      </a:endParaRPr>
                    </a:p>
                  </a:txBody>
                  <a:tcPr anchor="b">
                    <a:lnL w="6350" cap="flat" cmpd="sng" algn="ctr">
                      <a:solidFill>
                        <a:srgbClr val="C00000"/>
                      </a:solidFill>
                      <a:prstDash val="solid"/>
                      <a:round/>
                      <a:headEnd type="none" w="med" len="med"/>
                      <a:tailEnd type="none" w="med" len="med"/>
                    </a:lnL>
                    <a:lnR w="285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a:r>
                        <a:rPr lang="zh-CN" altLang="en-US" sz="2400" dirty="0" smtClean="0">
                          <a:solidFill>
                            <a:srgbClr val="C00000"/>
                          </a:solidFill>
                          <a:latin typeface="微软雅黑" panose="020B0503020204020204" pitchFamily="34" charset="-122"/>
                          <a:ea typeface="微软雅黑" panose="020B0503020204020204" pitchFamily="34" charset="-122"/>
                        </a:rPr>
                        <a:t>教师层面</a:t>
                      </a:r>
                      <a:endParaRPr lang="zh-CN" altLang="en-US" sz="2400" dirty="0">
                        <a:solidFill>
                          <a:srgbClr val="C00000"/>
                        </a:solidFill>
                        <a:latin typeface="微软雅黑" panose="020B0503020204020204" pitchFamily="34" charset="-122"/>
                        <a:ea typeface="微软雅黑" panose="020B0503020204020204" pitchFamily="34" charset="-122"/>
                      </a:endParaRPr>
                    </a:p>
                  </a:txBody>
                  <a:tcPr anchor="b">
                    <a:lnL w="28575" cap="flat" cmpd="sng" algn="ctr">
                      <a:noFill/>
                      <a:prstDash val="solid"/>
                      <a:round/>
                      <a:headEnd type="none" w="med" len="med"/>
                      <a:tailEnd type="none" w="med" len="med"/>
                    </a:lnL>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dirty="0" smtClean="0">
                          <a:solidFill>
                            <a:schemeClr val="tx1"/>
                          </a:solidFill>
                          <a:latin typeface="微软雅黑" pitchFamily="34" charset="-122"/>
                          <a:ea typeface="微软雅黑" pitchFamily="34" charset="-122"/>
                        </a:rPr>
                        <a:t>专兼教师引进与淘汰</a:t>
                      </a:r>
                      <a:endParaRPr lang="zh-CN" altLang="en-US" sz="1800" dirty="0">
                        <a:solidFill>
                          <a:schemeClr val="tx1"/>
                        </a:solidFill>
                        <a:latin typeface="微软雅黑" panose="020B0503020204020204" pitchFamily="34" charset="-122"/>
                        <a:ea typeface="微软雅黑" panose="020B0503020204020204" pitchFamily="34" charset="-122"/>
                      </a:endParaRPr>
                    </a:p>
                  </a:txBody>
                  <a:tcPr anchor="b">
                    <a:lnL w="6350" cap="flat" cmpd="sng" algn="ctr">
                      <a:solidFill>
                        <a:srgbClr val="C00000"/>
                      </a:solid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extLst>
              </a:tr>
              <a:tr h="287668">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kern="1200" dirty="0" smtClean="0">
                          <a:solidFill>
                            <a:schemeClr val="tx1"/>
                          </a:solidFill>
                          <a:latin typeface="微软雅黑" pitchFamily="34" charset="-122"/>
                          <a:ea typeface="微软雅黑" pitchFamily="34" charset="-122"/>
                          <a:cs typeface="+mn-cs"/>
                        </a:rPr>
                        <a:t>专业理事会议事</a:t>
                      </a:r>
                      <a:endParaRPr lang="zh-CN" altLang="en-US" sz="1800" kern="1200" dirty="0">
                        <a:solidFill>
                          <a:schemeClr val="tx1"/>
                        </a:solidFill>
                        <a:latin typeface="微软雅黑" pitchFamily="34" charset="-122"/>
                        <a:ea typeface="微软雅黑" pitchFamily="34" charset="-122"/>
                        <a:cs typeface="+mn-cs"/>
                      </a:endParaRPr>
                    </a:p>
                  </a:txBody>
                  <a:tcPr anchor="b">
                    <a:lnL w="6350" cap="flat" cmpd="sng" algn="ctr">
                      <a:solidFill>
                        <a:srgbClr val="C00000"/>
                      </a:solidFill>
                      <a:prstDash val="solid"/>
                      <a:round/>
                      <a:headEnd type="none" w="med" len="med"/>
                      <a:tailEnd type="none" w="med" len="med"/>
                    </a:lnL>
                    <a:lnR w="285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L w="28575" cap="flat" cmpd="sng" algn="ctr">
                      <a:noFill/>
                      <a:prstDash val="solid"/>
                      <a:round/>
                      <a:headEnd type="none" w="med" len="med"/>
                      <a:tailEnd type="none" w="med" len="med"/>
                    </a:lnL>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CN" altLang="en-US" sz="1800" dirty="0" smtClean="0">
                          <a:solidFill>
                            <a:schemeClr val="tx1"/>
                          </a:solidFill>
                          <a:latin typeface="微软雅黑" pitchFamily="34" charset="-122"/>
                          <a:ea typeface="微软雅黑" pitchFamily="34" charset="-122"/>
                        </a:rPr>
                        <a:t>聘用与培养、企业实践</a:t>
                      </a:r>
                      <a:endParaRPr lang="en-US" altLang="zh-CN" sz="1800" dirty="0" smtClean="0">
                        <a:solidFill>
                          <a:schemeClr val="tx1"/>
                        </a:solidFill>
                        <a:latin typeface="微软雅黑" pitchFamily="34" charset="-122"/>
                        <a:ea typeface="微软雅黑" pitchFamily="34" charset="-122"/>
                      </a:endParaRPr>
                    </a:p>
                  </a:txBody>
                  <a:tcPr anchor="b">
                    <a:lnL w="6350" cap="flat" cmpd="sng" algn="ctr">
                      <a:solidFill>
                        <a:srgbClr val="C00000"/>
                      </a:solid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extLst>
              </a:tr>
              <a:tr h="285752">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kern="1200" dirty="0" smtClean="0">
                          <a:solidFill>
                            <a:schemeClr val="tx1"/>
                          </a:solidFill>
                          <a:latin typeface="微软雅黑" pitchFamily="34" charset="-122"/>
                          <a:ea typeface="微软雅黑" pitchFamily="34" charset="-122"/>
                          <a:cs typeface="+mn-cs"/>
                        </a:rPr>
                        <a:t>专业建设诊改制度</a:t>
                      </a:r>
                      <a:endParaRPr lang="zh-CN" altLang="en-US" sz="1800" kern="1200" dirty="0">
                        <a:solidFill>
                          <a:schemeClr val="tx1"/>
                        </a:solidFill>
                        <a:latin typeface="微软雅黑" pitchFamily="34" charset="-122"/>
                        <a:ea typeface="微软雅黑" pitchFamily="34" charset="-122"/>
                        <a:cs typeface="+mn-cs"/>
                      </a:endParaRPr>
                    </a:p>
                  </a:txBody>
                  <a:tcPr anchor="b">
                    <a:lnL w="6350" cap="flat" cmpd="sng" algn="ctr">
                      <a:solidFill>
                        <a:srgbClr val="C00000"/>
                      </a:solidFill>
                      <a:prstDash val="solid"/>
                      <a:round/>
                      <a:headEnd type="none" w="med" len="med"/>
                      <a:tailEnd type="none" w="med" len="med"/>
                    </a:lnL>
                    <a:lnR w="285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L w="28575" cap="flat" cmpd="sng" algn="ctr">
                      <a:noFill/>
                      <a:prstDash val="solid"/>
                      <a:round/>
                      <a:headEnd type="none" w="med" len="med"/>
                      <a:tailEnd type="none" w="med" len="med"/>
                    </a:lnL>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dirty="0" smtClean="0">
                          <a:solidFill>
                            <a:schemeClr val="tx1"/>
                          </a:solidFill>
                          <a:latin typeface="微软雅黑" pitchFamily="34" charset="-122"/>
                          <a:ea typeface="微软雅黑" pitchFamily="34" charset="-122"/>
                        </a:rPr>
                        <a:t>管理与考核</a:t>
                      </a:r>
                      <a:endParaRPr lang="zh-CN" altLang="en-US" sz="1800" dirty="0">
                        <a:solidFill>
                          <a:schemeClr val="tx1"/>
                        </a:solidFill>
                        <a:latin typeface="微软雅黑" panose="020B0503020204020204" pitchFamily="34" charset="-122"/>
                        <a:ea typeface="微软雅黑" panose="020B0503020204020204" pitchFamily="34" charset="-122"/>
                      </a:endParaRPr>
                    </a:p>
                  </a:txBody>
                  <a:tcPr anchor="b">
                    <a:lnL w="6350" cap="flat" cmpd="sng" algn="ctr">
                      <a:solidFill>
                        <a:srgbClr val="C00000"/>
                      </a:solid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extLst>
              </a:tr>
              <a:tr h="580491">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zh-CN" sz="1800" kern="1200" dirty="0" smtClean="0">
                          <a:solidFill>
                            <a:schemeClr val="tx1"/>
                          </a:solidFill>
                          <a:latin typeface="微软雅黑" pitchFamily="34" charset="-122"/>
                          <a:ea typeface="微软雅黑" pitchFamily="34" charset="-122"/>
                          <a:cs typeface="+mn-cs"/>
                        </a:rPr>
                        <a:t>毕业生跟踪调查和信息反馈制度</a:t>
                      </a:r>
                      <a:endParaRPr lang="zh-CN" altLang="en-US" sz="1800" kern="1200" dirty="0">
                        <a:solidFill>
                          <a:schemeClr val="tx1"/>
                        </a:solidFill>
                        <a:latin typeface="微软雅黑" pitchFamily="34" charset="-122"/>
                        <a:ea typeface="微软雅黑" pitchFamily="34" charset="-122"/>
                        <a:cs typeface="+mn-cs"/>
                      </a:endParaRPr>
                    </a:p>
                  </a:txBody>
                  <a:tcPr anchor="b">
                    <a:lnL w="6350" cap="flat" cmpd="sng" algn="ctr">
                      <a:solidFill>
                        <a:srgbClr val="C00000"/>
                      </a:solidFill>
                      <a:prstDash val="solid"/>
                      <a:round/>
                      <a:headEnd type="none" w="med" len="med"/>
                      <a:tailEnd type="none" w="med" len="med"/>
                    </a:lnL>
                    <a:lnR w="285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L w="28575" cap="flat" cmpd="sng" algn="ctr">
                      <a:noFill/>
                      <a:prstDash val="solid"/>
                      <a:round/>
                      <a:headEnd type="none" w="med" len="med"/>
                      <a:tailEnd type="none" w="med" len="med"/>
                    </a:lnL>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dirty="0" smtClean="0">
                          <a:solidFill>
                            <a:schemeClr val="tx1"/>
                          </a:solidFill>
                          <a:latin typeface="微软雅黑" pitchFamily="34" charset="-122"/>
                          <a:ea typeface="微软雅黑" pitchFamily="34" charset="-122"/>
                        </a:rPr>
                        <a:t>教学质量考核制度</a:t>
                      </a:r>
                      <a:endParaRPr lang="en-US" altLang="zh-CN" sz="1800" dirty="0" smtClean="0">
                        <a:solidFill>
                          <a:schemeClr val="tx1"/>
                        </a:solidFill>
                        <a:latin typeface="微软雅黑" pitchFamily="34" charset="-122"/>
                        <a:ea typeface="微软雅黑" pitchFamily="34" charset="-122"/>
                      </a:endParaRPr>
                    </a:p>
                    <a:p>
                      <a:endParaRPr lang="zh-CN" altLang="en-US" sz="1800" dirty="0">
                        <a:solidFill>
                          <a:schemeClr val="tx1"/>
                        </a:solidFill>
                        <a:latin typeface="微软雅黑" pitchFamily="34" charset="-122"/>
                        <a:ea typeface="微软雅黑" pitchFamily="34" charset="-122"/>
                      </a:endParaRPr>
                    </a:p>
                  </a:txBody>
                  <a:tcPr anchor="b">
                    <a:lnL w="6350" cap="flat" cmpd="sng" algn="ctr">
                      <a:solidFill>
                        <a:srgbClr val="C00000"/>
                      </a:solid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extLst>
              </a:tr>
              <a:tr h="370840">
                <a:tc>
                  <a:txBody>
                    <a:bodyPr/>
                    <a:lstStyle/>
                    <a:p>
                      <a:pPr algn="r"/>
                      <a:r>
                        <a:rPr lang="zh-CN" altLang="en-US" sz="2400" dirty="0" smtClean="0">
                          <a:solidFill>
                            <a:srgbClr val="C00000"/>
                          </a:solidFill>
                          <a:latin typeface="微软雅黑" panose="020B0503020204020204" pitchFamily="34" charset="-122"/>
                          <a:ea typeface="微软雅黑" panose="020B0503020204020204" pitchFamily="34" charset="-122"/>
                        </a:rPr>
                        <a:t>课程层面</a:t>
                      </a:r>
                      <a:endParaRPr lang="zh-CN" altLang="en-US" sz="2400" dirty="0">
                        <a:solidFill>
                          <a:srgbClr val="C00000"/>
                        </a:solidFill>
                        <a:latin typeface="微软雅黑" panose="020B0503020204020204" pitchFamily="34" charset="-122"/>
                        <a:ea typeface="微软雅黑" panose="020B0503020204020204" pitchFamily="34" charset="-122"/>
                      </a:endParaRPr>
                    </a:p>
                  </a:txBody>
                  <a:tcPr anchor="b">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dirty="0" smtClean="0">
                          <a:solidFill>
                            <a:schemeClr val="tx1"/>
                          </a:solidFill>
                          <a:latin typeface="微软雅黑" pitchFamily="34" charset="-122"/>
                          <a:ea typeface="微软雅黑" pitchFamily="34" charset="-122"/>
                        </a:rPr>
                        <a:t>督导、检查</a:t>
                      </a:r>
                      <a:endParaRPr lang="zh-CN" altLang="en-US" sz="1800" dirty="0">
                        <a:solidFill>
                          <a:schemeClr val="tx1"/>
                        </a:solidFill>
                        <a:latin typeface="微软雅黑" pitchFamily="34" charset="-122"/>
                        <a:ea typeface="微软雅黑" pitchFamily="34" charset="-122"/>
                      </a:endParaRPr>
                    </a:p>
                  </a:txBody>
                  <a:tcPr anchor="b">
                    <a:lnL w="6350" cap="flat" cmpd="sng" algn="ctr">
                      <a:solidFill>
                        <a:srgbClr val="C00000"/>
                      </a:solidFill>
                      <a:prstDash val="solid"/>
                      <a:round/>
                      <a:headEnd type="none" w="med" len="med"/>
                      <a:tailEnd type="none" w="med" len="med"/>
                    </a:lnL>
                    <a:lnR w="285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a:r>
                        <a:rPr lang="zh-CN" altLang="en-US" sz="2400" dirty="0" smtClean="0">
                          <a:solidFill>
                            <a:srgbClr val="C00000"/>
                          </a:solidFill>
                          <a:latin typeface="微软雅黑" panose="020B0503020204020204" pitchFamily="34" charset="-122"/>
                          <a:ea typeface="微软雅黑" panose="020B0503020204020204" pitchFamily="34" charset="-122"/>
                        </a:rPr>
                        <a:t>学生层面</a:t>
                      </a:r>
                      <a:endParaRPr lang="zh-CN" altLang="en-US" sz="2400" dirty="0">
                        <a:solidFill>
                          <a:srgbClr val="C00000"/>
                        </a:solidFill>
                        <a:latin typeface="微软雅黑" panose="020B0503020204020204" pitchFamily="34" charset="-122"/>
                        <a:ea typeface="微软雅黑" panose="020B0503020204020204" pitchFamily="34" charset="-122"/>
                      </a:endParaRPr>
                    </a:p>
                  </a:txBody>
                  <a:tcPr anchor="b">
                    <a:lnL w="28575" cap="flat" cmpd="sng" algn="ctr">
                      <a:noFill/>
                      <a:prstDash val="solid"/>
                      <a:round/>
                      <a:headEnd type="none" w="med" len="med"/>
                      <a:tailEnd type="none" w="med" len="med"/>
                    </a:lnL>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dirty="0" smtClean="0">
                          <a:solidFill>
                            <a:schemeClr val="tx1"/>
                          </a:solidFill>
                          <a:latin typeface="微软雅黑" pitchFamily="34" charset="-122"/>
                          <a:ea typeface="微软雅黑" pitchFamily="34" charset="-122"/>
                        </a:rPr>
                        <a:t>分层教学与分类培养</a:t>
                      </a:r>
                      <a:endParaRPr lang="zh-CN" altLang="en-US" sz="1800" dirty="0">
                        <a:solidFill>
                          <a:schemeClr val="tx1"/>
                        </a:solidFill>
                        <a:latin typeface="微软雅黑" pitchFamily="34" charset="-122"/>
                        <a:ea typeface="微软雅黑" pitchFamily="34" charset="-122"/>
                      </a:endParaRPr>
                    </a:p>
                  </a:txBody>
                  <a:tcPr anchor="b">
                    <a:lnL w="6350" cap="flat" cmpd="sng" algn="ctr">
                      <a:solidFill>
                        <a:srgbClr val="C00000"/>
                      </a:solid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extLst>
              </a:tr>
              <a:tr h="332644">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dirty="0" smtClean="0">
                          <a:solidFill>
                            <a:schemeClr val="tx1"/>
                          </a:solidFill>
                          <a:latin typeface="微软雅黑" pitchFamily="34" charset="-122"/>
                          <a:ea typeface="微软雅黑" pitchFamily="34" charset="-122"/>
                        </a:rPr>
                        <a:t>学生信息员</a:t>
                      </a:r>
                      <a:endParaRPr lang="zh-CN" altLang="en-US" sz="1800" kern="1200" dirty="0" smtClean="0">
                        <a:solidFill>
                          <a:schemeClr val="tx1"/>
                        </a:solidFill>
                        <a:latin typeface="微软雅黑" pitchFamily="34" charset="-122"/>
                        <a:ea typeface="微软雅黑" pitchFamily="34" charset="-122"/>
                        <a:cs typeface="+mn-cs"/>
                      </a:endParaRPr>
                    </a:p>
                  </a:txBody>
                  <a:tcPr anchor="b">
                    <a:lnL w="6350" cap="flat" cmpd="sng" algn="ctr">
                      <a:solidFill>
                        <a:srgbClr val="C00000"/>
                      </a:solidFill>
                      <a:prstDash val="solid"/>
                      <a:round/>
                      <a:headEnd type="none" w="med" len="med"/>
                      <a:tailEnd type="none" w="med" len="med"/>
                    </a:lnL>
                    <a:lnR w="285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L w="28575" cap="flat" cmpd="sng" algn="ctr">
                      <a:noFill/>
                      <a:prstDash val="solid"/>
                      <a:round/>
                      <a:headEnd type="none" w="med" len="med"/>
                      <a:tailEnd type="none" w="med" len="med"/>
                    </a:lnL>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dirty="0" smtClean="0">
                          <a:solidFill>
                            <a:schemeClr val="tx1"/>
                          </a:solidFill>
                          <a:latin typeface="微软雅黑" pitchFamily="34" charset="-122"/>
                          <a:ea typeface="微软雅黑" pitchFamily="34" charset="-122"/>
                        </a:rPr>
                        <a:t>学习效果自我诊断与改进</a:t>
                      </a:r>
                      <a:endParaRPr lang="zh-CN" altLang="en-US" sz="1800" kern="1200" dirty="0" smtClean="0">
                        <a:solidFill>
                          <a:schemeClr val="tx1"/>
                        </a:solidFill>
                        <a:latin typeface="微软雅黑" pitchFamily="34" charset="-122"/>
                        <a:ea typeface="微软雅黑" pitchFamily="34" charset="-122"/>
                        <a:cs typeface="+mn-cs"/>
                      </a:endParaRPr>
                    </a:p>
                  </a:txBody>
                  <a:tcPr anchor="b">
                    <a:lnL w="6350" cap="flat" cmpd="sng" algn="ctr">
                      <a:solidFill>
                        <a:srgbClr val="C00000"/>
                      </a:solid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extLst>
              </a:tr>
              <a:tr h="280044">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dirty="0" smtClean="0">
                          <a:solidFill>
                            <a:schemeClr val="tx1"/>
                          </a:solidFill>
                          <a:latin typeface="微软雅黑" pitchFamily="34" charset="-122"/>
                          <a:ea typeface="微软雅黑" pitchFamily="34" charset="-122"/>
                        </a:rPr>
                        <a:t>学生网上测评</a:t>
                      </a:r>
                      <a:endParaRPr lang="zh-CN" altLang="en-US" sz="1800" kern="1200" dirty="0" smtClean="0">
                        <a:solidFill>
                          <a:schemeClr val="tx1"/>
                        </a:solidFill>
                        <a:latin typeface="微软雅黑" pitchFamily="34" charset="-122"/>
                        <a:ea typeface="微软雅黑" pitchFamily="34" charset="-122"/>
                        <a:cs typeface="+mn-cs"/>
                      </a:endParaRPr>
                    </a:p>
                  </a:txBody>
                  <a:tcPr anchor="b">
                    <a:lnL w="6350" cap="flat" cmpd="sng" algn="ctr">
                      <a:solidFill>
                        <a:srgbClr val="C00000"/>
                      </a:solidFill>
                      <a:prstDash val="solid"/>
                      <a:round/>
                      <a:headEnd type="none" w="med" len="med"/>
                      <a:tailEnd type="none" w="med" len="med"/>
                    </a:lnL>
                    <a:lnR w="285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L w="28575" cap="flat" cmpd="sng" algn="ctr">
                      <a:noFill/>
                      <a:prstDash val="solid"/>
                      <a:round/>
                      <a:headEnd type="none" w="med" len="med"/>
                      <a:tailEnd type="none" w="med" len="med"/>
                    </a:lnL>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dirty="0" smtClean="0">
                          <a:solidFill>
                            <a:schemeClr val="tx1"/>
                          </a:solidFill>
                          <a:latin typeface="微软雅黑" pitchFamily="34" charset="-122"/>
                          <a:ea typeface="微软雅黑" pitchFamily="34" charset="-122"/>
                        </a:rPr>
                        <a:t>生活与安全保障</a:t>
                      </a:r>
                      <a:endParaRPr lang="zh-CN" altLang="en-US" sz="1800" kern="1200" dirty="0" smtClean="0">
                        <a:solidFill>
                          <a:schemeClr val="tx1"/>
                        </a:solidFill>
                        <a:latin typeface="微软雅黑" pitchFamily="34" charset="-122"/>
                        <a:ea typeface="微软雅黑" pitchFamily="34" charset="-122"/>
                        <a:cs typeface="+mn-cs"/>
                      </a:endParaRPr>
                    </a:p>
                  </a:txBody>
                  <a:tcPr anchor="b">
                    <a:lnL w="6350" cap="flat" cmpd="sng" algn="ctr">
                      <a:solidFill>
                        <a:srgbClr val="C00000"/>
                      </a:solid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extLst>
              </a:tr>
              <a:tr h="337334">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dirty="0" smtClean="0">
                          <a:solidFill>
                            <a:schemeClr val="tx1"/>
                          </a:solidFill>
                          <a:latin typeface="微软雅黑" pitchFamily="34" charset="-122"/>
                          <a:ea typeface="微软雅黑" pitchFamily="34" charset="-122"/>
                        </a:rPr>
                        <a:t>信息反馈</a:t>
                      </a:r>
                      <a:endParaRPr lang="zh-CN" altLang="en-US" sz="1800" kern="1200" dirty="0" smtClean="0">
                        <a:solidFill>
                          <a:schemeClr val="tx1"/>
                        </a:solidFill>
                        <a:latin typeface="微软雅黑" pitchFamily="34" charset="-122"/>
                        <a:ea typeface="微软雅黑" pitchFamily="34" charset="-122"/>
                        <a:cs typeface="+mn-cs"/>
                      </a:endParaRPr>
                    </a:p>
                  </a:txBody>
                  <a:tcPr anchor="b">
                    <a:lnL w="6350" cap="flat" cmpd="sng" algn="ctr">
                      <a:solidFill>
                        <a:srgbClr val="C00000"/>
                      </a:solidFill>
                      <a:prstDash val="solid"/>
                      <a:round/>
                      <a:headEnd type="none" w="med" len="med"/>
                      <a:tailEnd type="none" w="med" len="med"/>
                    </a:lnL>
                    <a:lnR w="285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L w="28575" cap="flat" cmpd="sng" algn="ctr">
                      <a:noFill/>
                      <a:prstDash val="solid"/>
                      <a:round/>
                      <a:headEnd type="none" w="med" len="med"/>
                      <a:tailEnd type="none" w="med" len="med"/>
                    </a:lnL>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zh-CN" altLang="en-US" sz="1400" kern="1200" dirty="0" smtClean="0">
                        <a:solidFill>
                          <a:schemeClr val="tx1"/>
                        </a:solidFill>
                        <a:latin typeface="微软雅黑" pitchFamily="34" charset="-122"/>
                        <a:ea typeface="微软雅黑" pitchFamily="34" charset="-122"/>
                        <a:cs typeface="+mn-cs"/>
                      </a:endParaRPr>
                    </a:p>
                  </a:txBody>
                  <a:tcPr anchor="b">
                    <a:lnL w="6350" cap="flat" cmpd="sng" algn="ctr">
                      <a:solidFill>
                        <a:srgbClr val="C00000"/>
                      </a:solid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extLst>
              </a:tr>
              <a:tr h="377192">
                <a:tc>
                  <a:txBody>
                    <a:bodyPr/>
                    <a:lstStyle/>
                    <a:p>
                      <a:pPr algn="r"/>
                      <a:endParaRPr lang="zh-CN" altLang="en-US" sz="2800" dirty="0">
                        <a:solidFill>
                          <a:schemeClr val="tx1"/>
                        </a:solidFill>
                        <a:latin typeface="微软雅黑" panose="020B0503020204020204" pitchFamily="34" charset="-122"/>
                        <a:ea typeface="微软雅黑" panose="020B0503020204020204" pitchFamily="34" charset="-122"/>
                      </a:endParaRPr>
                    </a:p>
                  </a:txBody>
                  <a:tcPr anchor="b">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solidFill>
                            <a:schemeClr val="tx1"/>
                          </a:solidFill>
                          <a:latin typeface="微软雅黑" pitchFamily="34" charset="-122"/>
                          <a:ea typeface="微软雅黑" pitchFamily="34" charset="-122"/>
                          <a:cs typeface="+mn-cs"/>
                        </a:rPr>
                        <a:t>课程诊改制度</a:t>
                      </a:r>
                    </a:p>
                    <a:p>
                      <a:endParaRPr lang="zh-CN" altLang="en-US" sz="1800" dirty="0">
                        <a:solidFill>
                          <a:schemeClr val="tx1"/>
                        </a:solidFill>
                        <a:latin typeface="微软雅黑" panose="020B0503020204020204" pitchFamily="34" charset="-122"/>
                        <a:ea typeface="微软雅黑" panose="020B0503020204020204" pitchFamily="34" charset="-122"/>
                      </a:endParaRPr>
                    </a:p>
                  </a:txBody>
                  <a:tcPr anchor="b">
                    <a:lnL w="6350" cap="flat" cmpd="sng" algn="ctr">
                      <a:solidFill>
                        <a:srgbClr val="C00000"/>
                      </a:solidFill>
                      <a:prstDash val="solid"/>
                      <a:round/>
                      <a:headEnd type="none" w="med" len="med"/>
                      <a:tailEnd type="none" w="med" len="med"/>
                    </a:lnL>
                    <a:lnR w="285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a:r>
                        <a:rPr lang="zh-CN" altLang="en-US" sz="2400" dirty="0" smtClean="0">
                          <a:solidFill>
                            <a:srgbClr val="C00000"/>
                          </a:solidFill>
                          <a:latin typeface="微软雅黑" panose="020B0503020204020204" pitchFamily="34" charset="-122"/>
                          <a:ea typeface="微软雅黑" panose="020B0503020204020204" pitchFamily="34" charset="-122"/>
                        </a:rPr>
                        <a:t>组织层面</a:t>
                      </a:r>
                      <a:endParaRPr lang="zh-CN" altLang="en-US" sz="2400" dirty="0">
                        <a:solidFill>
                          <a:srgbClr val="C00000"/>
                        </a:solidFill>
                        <a:latin typeface="微软雅黑" panose="020B0503020204020204" pitchFamily="34" charset="-122"/>
                        <a:ea typeface="微软雅黑" panose="020B0503020204020204" pitchFamily="34" charset="-122"/>
                      </a:endParaRPr>
                    </a:p>
                  </a:txBody>
                  <a:tcPr anchor="b">
                    <a:lnL w="28575" cap="flat" cmpd="sng" algn="ctr">
                      <a:noFill/>
                      <a:prstDash val="solid"/>
                      <a:round/>
                      <a:headEnd type="none" w="med" len="med"/>
                      <a:tailEnd type="none" w="med" len="med"/>
                    </a:lnL>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dirty="0" smtClean="0">
                          <a:solidFill>
                            <a:schemeClr val="tx1"/>
                          </a:solidFill>
                          <a:latin typeface="微软雅黑" pitchFamily="34" charset="-122"/>
                          <a:ea typeface="微软雅黑" pitchFamily="34" charset="-122"/>
                        </a:rPr>
                        <a:t>二级学院（部）教学工作考核制度</a:t>
                      </a:r>
                      <a:endParaRPr lang="zh-CN" altLang="en-US" sz="1800" dirty="0">
                        <a:solidFill>
                          <a:schemeClr val="tx1"/>
                        </a:solidFill>
                        <a:latin typeface="微软雅黑" pitchFamily="34" charset="-122"/>
                        <a:ea typeface="微软雅黑" pitchFamily="34" charset="-122"/>
                      </a:endParaRPr>
                    </a:p>
                  </a:txBody>
                  <a:tcPr anchor="b">
                    <a:lnL w="6350" cap="flat" cmpd="sng" algn="ctr">
                      <a:solidFill>
                        <a:srgbClr val="C00000"/>
                      </a:solid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extLst>
              </a:tr>
              <a:tr h="287970">
                <a:tc>
                  <a:txBody>
                    <a:bodyPr/>
                    <a:lstStyle/>
                    <a:p>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algn="l" defTabSz="457200" rtl="0" eaLnBrk="1" latinLnBrk="0" hangingPunct="1"/>
                      <a:endParaRPr lang="zh-CN" altLang="en-US" sz="1800" kern="1200" dirty="0">
                        <a:solidFill>
                          <a:schemeClr val="tx1"/>
                        </a:solidFill>
                        <a:latin typeface="微软雅黑" pitchFamily="34" charset="-122"/>
                        <a:ea typeface="微软雅黑" pitchFamily="34" charset="-122"/>
                        <a:cs typeface="+mn-cs"/>
                      </a:endParaRPr>
                    </a:p>
                  </a:txBody>
                  <a:tcPr anchor="b">
                    <a:lnL w="6350" cap="flat" cmpd="sng" algn="ctr">
                      <a:solidFill>
                        <a:srgbClr val="C00000"/>
                      </a:solidFill>
                      <a:prstDash val="solid"/>
                      <a:round/>
                      <a:headEnd type="none" w="med" len="med"/>
                      <a:tailEnd type="none" w="med" len="med"/>
                    </a:lnL>
                    <a:lnR w="285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zh-CN" altLang="en-US" sz="1400" dirty="0">
                        <a:solidFill>
                          <a:schemeClr val="tx1"/>
                        </a:solidFill>
                        <a:latin typeface="微软雅黑" panose="020B0503020204020204" pitchFamily="34" charset="-122"/>
                        <a:ea typeface="微软雅黑" panose="020B0503020204020204" pitchFamily="34" charset="-122"/>
                      </a:endParaRPr>
                    </a:p>
                  </a:txBody>
                  <a:tcPr anchor="b">
                    <a:lnL w="28575" cap="flat" cmpd="sng" algn="ctr">
                      <a:noFill/>
                      <a:prstDash val="solid"/>
                      <a:round/>
                      <a:headEnd type="none" w="med" len="med"/>
                      <a:tailEnd type="none" w="med" len="med"/>
                    </a:lnL>
                    <a:lnR w="6350" cap="flat" cmpd="sng" algn="ctr">
                      <a:solidFill>
                        <a:srgbClr val="C000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altLang="en-US" sz="1800" kern="1200" dirty="0" smtClean="0">
                          <a:solidFill>
                            <a:schemeClr val="tx1"/>
                          </a:solidFill>
                          <a:latin typeface="微软雅黑" pitchFamily="34" charset="-122"/>
                          <a:ea typeface="微软雅黑" pitchFamily="34" charset="-122"/>
                          <a:cs typeface="+mn-cs"/>
                        </a:rPr>
                        <a:t>部门绩效考核制度</a:t>
                      </a:r>
                    </a:p>
                  </a:txBody>
                  <a:tcPr anchor="b">
                    <a:lnL w="6350" cap="flat" cmpd="sng" algn="ctr">
                      <a:solidFill>
                        <a:srgbClr val="C00000"/>
                      </a:solid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extLst>
              </a:tr>
            </a:tbl>
          </a:graphicData>
        </a:graphic>
      </p:graphicFrame>
      <p:sp>
        <p:nvSpPr>
          <p:cNvPr id="12" name="矩形 11"/>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3"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七、建设任务</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5" name="矩形 14"/>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6" name="Rectangle 3"/>
          <p:cNvSpPr txBox="1">
            <a:spLocks noChangeArrowheads="1"/>
          </p:cNvSpPr>
          <p:nvPr/>
        </p:nvSpPr>
        <p:spPr bwMode="auto">
          <a:xfrm>
            <a:off x="1319213" y="1125538"/>
            <a:ext cx="9937750" cy="609600"/>
          </a:xfrm>
          <a:prstGeom prst="rect">
            <a:avLst/>
          </a:prstGeom>
          <a:noFill/>
          <a:ln w="9525">
            <a:noFill/>
            <a:miter lim="800000"/>
            <a:headEnd/>
            <a:tailEnd/>
          </a:ln>
        </p:spPr>
        <p:txBody>
          <a:bodyPr/>
          <a:lstStyle/>
          <a:p>
            <a:pPr>
              <a:spcBef>
                <a:spcPct val="20000"/>
              </a:spcBef>
              <a:buFont typeface="Arial" charset="0"/>
              <a:buNone/>
            </a:pPr>
            <a:r>
              <a:rPr lang="zh-CN" altLang="en-US" sz="2800" b="1">
                <a:solidFill>
                  <a:srgbClr val="F68426"/>
                </a:solidFill>
                <a:latin typeface="微软雅黑"/>
                <a:ea typeface="微软雅黑"/>
                <a:cs typeface="微软雅黑"/>
              </a:rPr>
              <a:t>完善教育教学（主过程）各项管理制度</a:t>
            </a:r>
            <a:endParaRPr lang="en-US" altLang="zh-CN" sz="2800" b="1">
              <a:solidFill>
                <a:srgbClr val="F68426"/>
              </a:solidFill>
              <a:latin typeface="微软雅黑"/>
              <a:ea typeface="微软雅黑"/>
              <a:cs typeface="微软雅黑"/>
            </a:endParaRPr>
          </a:p>
          <a:p>
            <a:pPr>
              <a:spcBef>
                <a:spcPct val="20000"/>
              </a:spcBef>
              <a:buFont typeface="Arial" charset="0"/>
              <a:buNone/>
            </a:pPr>
            <a:endParaRPr lang="en-US" altLang="zh-CN" sz="2800" b="1">
              <a:solidFill>
                <a:srgbClr val="F68426"/>
              </a:solidFill>
              <a:latin typeface="微软雅黑"/>
              <a:ea typeface="微软雅黑"/>
              <a:cs typeface="微软雅黑"/>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additive="base">
                                        <p:cTn id="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p:cNvSpPr>
            <a:spLocks/>
          </p:cNvSpPr>
          <p:nvPr/>
        </p:nvSpPr>
        <p:spPr bwMode="blackWhite">
          <a:xfrm>
            <a:off x="6288088" y="2484438"/>
            <a:ext cx="1446212" cy="1373187"/>
          </a:xfrm>
          <a:custGeom>
            <a:avLst/>
            <a:gdLst>
              <a:gd name="T0" fmla="*/ 491 w 671"/>
              <a:gd name="T1" fmla="*/ 578 h 658"/>
              <a:gd name="T2" fmla="*/ 491 w 671"/>
              <a:gd name="T3" fmla="*/ 657 h 658"/>
              <a:gd name="T4" fmla="*/ 0 w 671"/>
              <a:gd name="T5" fmla="*/ 657 h 658"/>
              <a:gd name="T6" fmla="*/ 0 w 671"/>
              <a:gd name="T7" fmla="*/ 166 h 658"/>
              <a:gd name="T8" fmla="*/ 95 w 671"/>
              <a:gd name="T9" fmla="*/ 166 h 658"/>
              <a:gd name="T10" fmla="*/ 95 w 671"/>
              <a:gd name="T11" fmla="*/ 506 h 658"/>
              <a:gd name="T12" fmla="*/ 602 w 671"/>
              <a:gd name="T13" fmla="*/ 0 h 658"/>
              <a:gd name="T14" fmla="*/ 670 w 671"/>
              <a:gd name="T15" fmla="*/ 63 h 658"/>
              <a:gd name="T16" fmla="*/ 166 w 671"/>
              <a:gd name="T17" fmla="*/ 570 h 658"/>
              <a:gd name="T18" fmla="*/ 491 w 671"/>
              <a:gd name="T19" fmla="*/ 570 h 658"/>
              <a:gd name="T20" fmla="*/ 491 w 671"/>
              <a:gd name="T21" fmla="*/ 657 h 658"/>
              <a:gd name="T22" fmla="*/ 491 w 671"/>
              <a:gd name="T23" fmla="*/ 578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1" h="658">
                <a:moveTo>
                  <a:pt x="491" y="578"/>
                </a:moveTo>
                <a:lnTo>
                  <a:pt x="491" y="657"/>
                </a:lnTo>
                <a:lnTo>
                  <a:pt x="0" y="657"/>
                </a:lnTo>
                <a:lnTo>
                  <a:pt x="0" y="166"/>
                </a:lnTo>
                <a:lnTo>
                  <a:pt x="95" y="166"/>
                </a:lnTo>
                <a:lnTo>
                  <a:pt x="95" y="506"/>
                </a:lnTo>
                <a:lnTo>
                  <a:pt x="602" y="0"/>
                </a:lnTo>
                <a:lnTo>
                  <a:pt x="670" y="63"/>
                </a:lnTo>
                <a:lnTo>
                  <a:pt x="166" y="570"/>
                </a:lnTo>
                <a:lnTo>
                  <a:pt x="491" y="570"/>
                </a:lnTo>
                <a:lnTo>
                  <a:pt x="491" y="657"/>
                </a:lnTo>
                <a:lnTo>
                  <a:pt x="491" y="578"/>
                </a:lnTo>
              </a:path>
            </a:pathLst>
          </a:custGeom>
          <a:gradFill>
            <a:gsLst>
              <a:gs pos="33000">
                <a:srgbClr val="2676FF">
                  <a:lumMod val="60000"/>
                  <a:lumOff val="40000"/>
                </a:srgbClr>
              </a:gs>
              <a:gs pos="100000">
                <a:srgbClr val="2676FF"/>
              </a:gs>
            </a:gsLst>
            <a:lin ang="5400000" scaled="0"/>
          </a:gradFill>
          <a:ln w="3175" cap="flat" cmpd="sng" algn="ctr">
            <a:solidFill>
              <a:srgbClr val="D7D7D7"/>
            </a:solidFill>
            <a:prstDash val="solid"/>
          </a:ln>
          <a:effectLst>
            <a:outerShdw blurRad="50800" dist="38100" dir="2700000" algn="tl" rotWithShape="0">
              <a:prstClr val="black">
                <a:alpha val="40000"/>
              </a:prstClr>
            </a:outerShdw>
          </a:effectLst>
          <a:extLst/>
        </p:spPr>
        <p:txBody>
          <a:bodyPr lIns="93296" tIns="46648" rIns="93296" bIns="46648" anchor="ct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fontAlgn="auto">
              <a:lnSpc>
                <a:spcPct val="120000"/>
              </a:lnSpc>
              <a:spcBef>
                <a:spcPts val="0"/>
              </a:spcBef>
              <a:spcAft>
                <a:spcPts val="0"/>
              </a:spcAft>
              <a:defRPr/>
            </a:pPr>
            <a:endParaRPr lang="zh-CN" altLang="en-US" kern="0">
              <a:solidFill>
                <a:srgbClr val="F9F9F9"/>
              </a:solidFill>
              <a:latin typeface="微软雅黑" pitchFamily="34" charset="-122"/>
              <a:ea typeface="微软雅黑" pitchFamily="34" charset="-122"/>
            </a:endParaRPr>
          </a:p>
        </p:txBody>
      </p:sp>
      <p:sp>
        <p:nvSpPr>
          <p:cNvPr id="12" name="Freeform 3"/>
          <p:cNvSpPr>
            <a:spLocks/>
          </p:cNvSpPr>
          <p:nvPr/>
        </p:nvSpPr>
        <p:spPr bwMode="blackWhite">
          <a:xfrm>
            <a:off x="6288088" y="4295775"/>
            <a:ext cx="1452562" cy="1389063"/>
          </a:xfrm>
          <a:custGeom>
            <a:avLst/>
            <a:gdLst>
              <a:gd name="T0" fmla="*/ 491 w 674"/>
              <a:gd name="T1" fmla="*/ 79 h 666"/>
              <a:gd name="T2" fmla="*/ 491 w 674"/>
              <a:gd name="T3" fmla="*/ 0 h 666"/>
              <a:gd name="T4" fmla="*/ 0 w 674"/>
              <a:gd name="T5" fmla="*/ 0 h 666"/>
              <a:gd name="T6" fmla="*/ 0 w 674"/>
              <a:gd name="T7" fmla="*/ 491 h 666"/>
              <a:gd name="T8" fmla="*/ 95 w 674"/>
              <a:gd name="T9" fmla="*/ 491 h 666"/>
              <a:gd name="T10" fmla="*/ 95 w 674"/>
              <a:gd name="T11" fmla="*/ 159 h 666"/>
              <a:gd name="T12" fmla="*/ 602 w 674"/>
              <a:gd name="T13" fmla="*/ 665 h 666"/>
              <a:gd name="T14" fmla="*/ 673 w 674"/>
              <a:gd name="T15" fmla="*/ 594 h 666"/>
              <a:gd name="T16" fmla="*/ 174 w 674"/>
              <a:gd name="T17" fmla="*/ 95 h 666"/>
              <a:gd name="T18" fmla="*/ 491 w 674"/>
              <a:gd name="T19" fmla="*/ 95 h 666"/>
              <a:gd name="T20" fmla="*/ 491 w 674"/>
              <a:gd name="T21" fmla="*/ 0 h 666"/>
              <a:gd name="T22" fmla="*/ 491 w 674"/>
              <a:gd name="T23" fmla="*/ 79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4" h="666">
                <a:moveTo>
                  <a:pt x="491" y="79"/>
                </a:moveTo>
                <a:lnTo>
                  <a:pt x="491" y="0"/>
                </a:lnTo>
                <a:lnTo>
                  <a:pt x="0" y="0"/>
                </a:lnTo>
                <a:lnTo>
                  <a:pt x="0" y="491"/>
                </a:lnTo>
                <a:lnTo>
                  <a:pt x="95" y="491"/>
                </a:lnTo>
                <a:lnTo>
                  <a:pt x="95" y="159"/>
                </a:lnTo>
                <a:lnTo>
                  <a:pt x="602" y="665"/>
                </a:lnTo>
                <a:lnTo>
                  <a:pt x="673" y="594"/>
                </a:lnTo>
                <a:lnTo>
                  <a:pt x="174" y="95"/>
                </a:lnTo>
                <a:lnTo>
                  <a:pt x="491" y="95"/>
                </a:lnTo>
                <a:lnTo>
                  <a:pt x="491" y="0"/>
                </a:lnTo>
                <a:lnTo>
                  <a:pt x="491" y="79"/>
                </a:lnTo>
              </a:path>
            </a:pathLst>
          </a:custGeom>
          <a:gradFill>
            <a:gsLst>
              <a:gs pos="33000">
                <a:srgbClr val="2676FF">
                  <a:lumMod val="60000"/>
                  <a:lumOff val="40000"/>
                </a:srgbClr>
              </a:gs>
              <a:gs pos="100000">
                <a:srgbClr val="2676FF"/>
              </a:gs>
            </a:gsLst>
            <a:lin ang="5400000" scaled="0"/>
          </a:gradFill>
          <a:ln w="3175" cap="flat" cmpd="sng" algn="ctr">
            <a:solidFill>
              <a:srgbClr val="D7D7D7"/>
            </a:solidFill>
            <a:prstDash val="solid"/>
          </a:ln>
          <a:effectLst>
            <a:outerShdw blurRad="50800" dist="38100" dir="2700000" algn="tl" rotWithShape="0">
              <a:prstClr val="black">
                <a:alpha val="40000"/>
              </a:prstClr>
            </a:outerShdw>
          </a:effectLst>
          <a:extLst/>
        </p:spPr>
        <p:txBody>
          <a:bodyPr lIns="93296" tIns="46648" rIns="93296" bIns="46648" anchor="ct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fontAlgn="auto">
              <a:lnSpc>
                <a:spcPct val="120000"/>
              </a:lnSpc>
              <a:spcBef>
                <a:spcPts val="0"/>
              </a:spcBef>
              <a:spcAft>
                <a:spcPts val="0"/>
              </a:spcAft>
              <a:defRPr/>
            </a:pPr>
            <a:endParaRPr lang="zh-CN" altLang="en-US" kern="0">
              <a:solidFill>
                <a:srgbClr val="F9F9F9"/>
              </a:solidFill>
              <a:latin typeface="微软雅黑" pitchFamily="34" charset="-122"/>
              <a:ea typeface="微软雅黑" pitchFamily="34" charset="-122"/>
            </a:endParaRPr>
          </a:p>
        </p:txBody>
      </p:sp>
      <p:sp>
        <p:nvSpPr>
          <p:cNvPr id="13" name="Freeform 4"/>
          <p:cNvSpPr>
            <a:spLocks/>
          </p:cNvSpPr>
          <p:nvPr/>
        </p:nvSpPr>
        <p:spPr bwMode="blackWhite">
          <a:xfrm>
            <a:off x="4343400" y="4292600"/>
            <a:ext cx="1466850" cy="1403350"/>
          </a:xfrm>
          <a:custGeom>
            <a:avLst/>
            <a:gdLst>
              <a:gd name="T0" fmla="*/ 184 w 680"/>
              <a:gd name="T1" fmla="*/ 80 h 672"/>
              <a:gd name="T2" fmla="*/ 184 w 680"/>
              <a:gd name="T3" fmla="*/ 0 h 672"/>
              <a:gd name="T4" fmla="*/ 679 w 680"/>
              <a:gd name="T5" fmla="*/ 0 h 672"/>
              <a:gd name="T6" fmla="*/ 679 w 680"/>
              <a:gd name="T7" fmla="*/ 495 h 672"/>
              <a:gd name="T8" fmla="*/ 583 w 680"/>
              <a:gd name="T9" fmla="*/ 495 h 672"/>
              <a:gd name="T10" fmla="*/ 583 w 680"/>
              <a:gd name="T11" fmla="*/ 160 h 672"/>
              <a:gd name="T12" fmla="*/ 72 w 680"/>
              <a:gd name="T13" fmla="*/ 671 h 672"/>
              <a:gd name="T14" fmla="*/ 0 w 680"/>
              <a:gd name="T15" fmla="*/ 599 h 672"/>
              <a:gd name="T16" fmla="*/ 503 w 680"/>
              <a:gd name="T17" fmla="*/ 96 h 672"/>
              <a:gd name="T18" fmla="*/ 184 w 680"/>
              <a:gd name="T19" fmla="*/ 96 h 672"/>
              <a:gd name="T20" fmla="*/ 184 w 680"/>
              <a:gd name="T21"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0" h="672">
                <a:moveTo>
                  <a:pt x="184" y="80"/>
                </a:moveTo>
                <a:lnTo>
                  <a:pt x="184" y="0"/>
                </a:lnTo>
                <a:lnTo>
                  <a:pt x="679" y="0"/>
                </a:lnTo>
                <a:lnTo>
                  <a:pt x="679" y="495"/>
                </a:lnTo>
                <a:lnTo>
                  <a:pt x="583" y="495"/>
                </a:lnTo>
                <a:lnTo>
                  <a:pt x="583" y="160"/>
                </a:lnTo>
                <a:lnTo>
                  <a:pt x="72" y="671"/>
                </a:lnTo>
                <a:lnTo>
                  <a:pt x="0" y="599"/>
                </a:lnTo>
                <a:lnTo>
                  <a:pt x="503" y="96"/>
                </a:lnTo>
                <a:lnTo>
                  <a:pt x="184" y="96"/>
                </a:lnTo>
                <a:lnTo>
                  <a:pt x="184" y="0"/>
                </a:lnTo>
              </a:path>
            </a:pathLst>
          </a:custGeom>
          <a:gradFill>
            <a:gsLst>
              <a:gs pos="33000">
                <a:srgbClr val="2676FF">
                  <a:lumMod val="60000"/>
                  <a:lumOff val="40000"/>
                </a:srgbClr>
              </a:gs>
              <a:gs pos="100000">
                <a:srgbClr val="2676FF"/>
              </a:gs>
            </a:gsLst>
            <a:lin ang="5400000" scaled="0"/>
          </a:gradFill>
          <a:ln w="3175" cap="flat" cmpd="sng" algn="ctr">
            <a:solidFill>
              <a:srgbClr val="D7D7D7"/>
            </a:solidFill>
            <a:prstDash val="solid"/>
          </a:ln>
          <a:effectLst>
            <a:outerShdw blurRad="50800" dist="38100" dir="2700000" algn="tl" rotWithShape="0">
              <a:prstClr val="black">
                <a:alpha val="40000"/>
              </a:prstClr>
            </a:outerShdw>
          </a:effectLst>
          <a:extLst/>
        </p:spPr>
        <p:txBody>
          <a:bodyPr lIns="93296" tIns="46648" rIns="93296" bIns="46648" anchor="ct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fontAlgn="auto">
              <a:lnSpc>
                <a:spcPct val="120000"/>
              </a:lnSpc>
              <a:spcBef>
                <a:spcPts val="0"/>
              </a:spcBef>
              <a:spcAft>
                <a:spcPts val="0"/>
              </a:spcAft>
              <a:defRPr/>
            </a:pPr>
            <a:endParaRPr lang="zh-CN" altLang="en-US" kern="0">
              <a:solidFill>
                <a:srgbClr val="F9F9F9"/>
              </a:solidFill>
              <a:latin typeface="微软雅黑" pitchFamily="34" charset="-122"/>
              <a:ea typeface="微软雅黑" pitchFamily="34" charset="-122"/>
            </a:endParaRPr>
          </a:p>
        </p:txBody>
      </p:sp>
      <p:sp>
        <p:nvSpPr>
          <p:cNvPr id="14" name="Freeform 5"/>
          <p:cNvSpPr>
            <a:spLocks/>
          </p:cNvSpPr>
          <p:nvPr/>
        </p:nvSpPr>
        <p:spPr bwMode="blackWhite">
          <a:xfrm>
            <a:off x="4343400" y="2468563"/>
            <a:ext cx="1466850" cy="1387475"/>
          </a:xfrm>
          <a:custGeom>
            <a:avLst/>
            <a:gdLst>
              <a:gd name="T0" fmla="*/ 184 w 680"/>
              <a:gd name="T1" fmla="*/ 583 h 664"/>
              <a:gd name="T2" fmla="*/ 184 w 680"/>
              <a:gd name="T3" fmla="*/ 663 h 664"/>
              <a:gd name="T4" fmla="*/ 679 w 680"/>
              <a:gd name="T5" fmla="*/ 663 h 664"/>
              <a:gd name="T6" fmla="*/ 679 w 680"/>
              <a:gd name="T7" fmla="*/ 168 h 664"/>
              <a:gd name="T8" fmla="*/ 583 w 680"/>
              <a:gd name="T9" fmla="*/ 168 h 664"/>
              <a:gd name="T10" fmla="*/ 583 w 680"/>
              <a:gd name="T11" fmla="*/ 511 h 664"/>
              <a:gd name="T12" fmla="*/ 72 w 680"/>
              <a:gd name="T13" fmla="*/ 0 h 664"/>
              <a:gd name="T14" fmla="*/ 0 w 680"/>
              <a:gd name="T15" fmla="*/ 72 h 664"/>
              <a:gd name="T16" fmla="*/ 511 w 680"/>
              <a:gd name="T17" fmla="*/ 575 h 664"/>
              <a:gd name="T18" fmla="*/ 184 w 680"/>
              <a:gd name="T19" fmla="*/ 575 h 664"/>
              <a:gd name="T20" fmla="*/ 184 w 680"/>
              <a:gd name="T21" fmla="*/ 663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0" h="664">
                <a:moveTo>
                  <a:pt x="184" y="583"/>
                </a:moveTo>
                <a:lnTo>
                  <a:pt x="184" y="663"/>
                </a:lnTo>
                <a:lnTo>
                  <a:pt x="679" y="663"/>
                </a:lnTo>
                <a:lnTo>
                  <a:pt x="679" y="168"/>
                </a:lnTo>
                <a:lnTo>
                  <a:pt x="583" y="168"/>
                </a:lnTo>
                <a:lnTo>
                  <a:pt x="583" y="511"/>
                </a:lnTo>
                <a:lnTo>
                  <a:pt x="72" y="0"/>
                </a:lnTo>
                <a:lnTo>
                  <a:pt x="0" y="72"/>
                </a:lnTo>
                <a:lnTo>
                  <a:pt x="511" y="575"/>
                </a:lnTo>
                <a:lnTo>
                  <a:pt x="184" y="575"/>
                </a:lnTo>
                <a:lnTo>
                  <a:pt x="184" y="663"/>
                </a:lnTo>
              </a:path>
            </a:pathLst>
          </a:custGeom>
          <a:gradFill>
            <a:gsLst>
              <a:gs pos="33000">
                <a:srgbClr val="2676FF">
                  <a:lumMod val="60000"/>
                  <a:lumOff val="40000"/>
                </a:srgbClr>
              </a:gs>
              <a:gs pos="100000">
                <a:srgbClr val="2676FF"/>
              </a:gs>
            </a:gsLst>
            <a:lin ang="5400000" scaled="0"/>
          </a:gradFill>
          <a:ln w="3175" cap="flat" cmpd="sng" algn="ctr">
            <a:solidFill>
              <a:srgbClr val="D7D7D7"/>
            </a:solidFill>
            <a:prstDash val="solid"/>
          </a:ln>
          <a:effectLst>
            <a:outerShdw blurRad="50800" dist="38100" dir="2700000" algn="tl" rotWithShape="0">
              <a:prstClr val="black">
                <a:alpha val="40000"/>
              </a:prstClr>
            </a:outerShdw>
          </a:effectLst>
          <a:extLst/>
        </p:spPr>
        <p:txBody>
          <a:bodyPr lIns="93296" tIns="46648" rIns="93296" bIns="46648" anchor="ct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fontAlgn="auto">
              <a:lnSpc>
                <a:spcPct val="120000"/>
              </a:lnSpc>
              <a:spcBef>
                <a:spcPts val="0"/>
              </a:spcBef>
              <a:spcAft>
                <a:spcPts val="0"/>
              </a:spcAft>
              <a:defRPr/>
            </a:pPr>
            <a:endParaRPr lang="zh-CN" altLang="en-US" kern="0">
              <a:solidFill>
                <a:srgbClr val="F9F9F9"/>
              </a:solidFill>
              <a:latin typeface="微软雅黑" pitchFamily="34" charset="-122"/>
              <a:ea typeface="微软雅黑" pitchFamily="34" charset="-122"/>
            </a:endParaRPr>
          </a:p>
        </p:txBody>
      </p:sp>
      <p:sp>
        <p:nvSpPr>
          <p:cNvPr id="15" name="AutoShape 10"/>
          <p:cNvSpPr>
            <a:spLocks noChangeArrowheads="1"/>
          </p:cNvSpPr>
          <p:nvPr/>
        </p:nvSpPr>
        <p:spPr bwMode="blackWhite">
          <a:xfrm>
            <a:off x="5741988" y="3692525"/>
            <a:ext cx="646112" cy="644525"/>
          </a:xfrm>
          <a:prstGeom prst="flowChartOr">
            <a:avLst/>
          </a:prstGeom>
          <a:gradFill>
            <a:gsLst>
              <a:gs pos="33000">
                <a:srgbClr val="2676FF">
                  <a:lumMod val="60000"/>
                  <a:lumOff val="40000"/>
                </a:srgbClr>
              </a:gs>
              <a:gs pos="100000">
                <a:srgbClr val="2676FF"/>
              </a:gs>
            </a:gsLst>
            <a:lin ang="5400000" scaled="0"/>
          </a:gradFill>
          <a:ln w="3175" cap="flat" cmpd="sng" algn="ctr">
            <a:solidFill>
              <a:srgbClr val="D7D7D7"/>
            </a:solidFill>
            <a:prstDash val="solid"/>
          </a:ln>
          <a:effectLst>
            <a:outerShdw blurRad="50800" dist="38100" dir="2700000" algn="tl" rotWithShape="0">
              <a:prstClr val="black">
                <a:alpha val="40000"/>
              </a:prstClr>
            </a:outerShdw>
          </a:effectLst>
          <a:extLst/>
        </p:spPr>
        <p:txBody>
          <a:bodyPr lIns="93296" tIns="46648" rIns="93296" bIns="46648" anchor="ct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fontAlgn="auto">
              <a:lnSpc>
                <a:spcPct val="120000"/>
              </a:lnSpc>
              <a:spcBef>
                <a:spcPts val="0"/>
              </a:spcBef>
              <a:spcAft>
                <a:spcPts val="0"/>
              </a:spcAft>
              <a:defRPr/>
            </a:pPr>
            <a:endParaRPr lang="zh-CN" altLang="en-US" kern="0">
              <a:solidFill>
                <a:srgbClr val="F9F9F9"/>
              </a:solidFill>
              <a:latin typeface="微软雅黑" pitchFamily="34" charset="-122"/>
              <a:ea typeface="微软雅黑" pitchFamily="34" charset="-122"/>
            </a:endParaRPr>
          </a:p>
        </p:txBody>
      </p:sp>
      <p:grpSp>
        <p:nvGrpSpPr>
          <p:cNvPr id="57350" name="组合 16"/>
          <p:cNvGrpSpPr>
            <a:grpSpLocks/>
          </p:cNvGrpSpPr>
          <p:nvPr/>
        </p:nvGrpSpPr>
        <p:grpSpPr bwMode="auto">
          <a:xfrm>
            <a:off x="1397000" y="3929063"/>
            <a:ext cx="3608388" cy="2466975"/>
            <a:chOff x="218650" y="5135974"/>
            <a:chExt cx="2663064" cy="2467092"/>
          </a:xfrm>
        </p:grpSpPr>
        <p:sp>
          <p:nvSpPr>
            <p:cNvPr id="57364" name="TextBox 20"/>
            <p:cNvSpPr txBox="1">
              <a:spLocks noChangeArrowheads="1"/>
            </p:cNvSpPr>
            <p:nvPr/>
          </p:nvSpPr>
          <p:spPr bwMode="auto">
            <a:xfrm>
              <a:off x="501622" y="5616033"/>
              <a:ext cx="2255715" cy="1987033"/>
            </a:xfrm>
            <a:prstGeom prst="rect">
              <a:avLst/>
            </a:prstGeom>
            <a:noFill/>
            <a:ln w="9525">
              <a:noFill/>
              <a:miter lim="800000"/>
              <a:headEnd/>
              <a:tailEnd/>
            </a:ln>
          </p:spPr>
          <p:txBody>
            <a:bodyPr lIns="93296" tIns="46648" rIns="93296" bIns="46648">
              <a:spAutoFit/>
            </a:bodyPr>
            <a:lstStyle/>
            <a:p>
              <a:pPr>
                <a:lnSpc>
                  <a:spcPct val="150000"/>
                </a:lnSpc>
                <a:buFont typeface="Wingdings" pitchFamily="2" charset="2"/>
                <a:buChar char="²"/>
              </a:pPr>
              <a:r>
                <a:rPr lang="zh-CN" altLang="en-US" sz="1600">
                  <a:solidFill>
                    <a:srgbClr val="000090"/>
                  </a:solidFill>
                  <a:latin typeface="微软雅黑"/>
                  <a:ea typeface="微软雅黑"/>
                  <a:cs typeface="微软雅黑"/>
                </a:rPr>
                <a:t>人事、财务、</a:t>
              </a:r>
              <a:endParaRPr lang="en-US" altLang="zh-CN" sz="1600">
                <a:solidFill>
                  <a:srgbClr val="000090"/>
                </a:solidFill>
                <a:latin typeface="微软雅黑"/>
                <a:ea typeface="微软雅黑"/>
                <a:cs typeface="微软雅黑"/>
              </a:endParaRPr>
            </a:p>
            <a:p>
              <a:pPr>
                <a:lnSpc>
                  <a:spcPct val="150000"/>
                </a:lnSpc>
                <a:buFont typeface="Wingdings" pitchFamily="2" charset="2"/>
                <a:buChar char="²"/>
              </a:pPr>
              <a:r>
                <a:rPr lang="zh-CN" altLang="en-US" sz="1600">
                  <a:solidFill>
                    <a:srgbClr val="000090"/>
                  </a:solidFill>
                  <a:latin typeface="微软雅黑"/>
                  <a:ea typeface="微软雅黑"/>
                  <a:cs typeface="微软雅黑"/>
                </a:rPr>
                <a:t>课程教学、学生教育</a:t>
              </a:r>
              <a:endParaRPr lang="en-US" altLang="zh-CN" sz="1600">
                <a:solidFill>
                  <a:srgbClr val="000090"/>
                </a:solidFill>
                <a:latin typeface="微软雅黑"/>
                <a:ea typeface="微软雅黑"/>
                <a:cs typeface="微软雅黑"/>
              </a:endParaRPr>
            </a:p>
            <a:p>
              <a:pPr>
                <a:lnSpc>
                  <a:spcPct val="150000"/>
                </a:lnSpc>
                <a:buFont typeface="Wingdings" pitchFamily="2" charset="2"/>
                <a:buChar char="²"/>
              </a:pPr>
              <a:r>
                <a:rPr lang="zh-CN" altLang="en-US" sz="1600">
                  <a:solidFill>
                    <a:srgbClr val="000090"/>
                  </a:solidFill>
                  <a:latin typeface="微软雅黑"/>
                  <a:ea typeface="微软雅黑"/>
                  <a:cs typeface="微软雅黑"/>
                </a:rPr>
                <a:t>后勤保障、研究发展</a:t>
              </a:r>
              <a:endParaRPr lang="en-US" altLang="zh-CN" sz="1600">
                <a:solidFill>
                  <a:srgbClr val="000090"/>
                </a:solidFill>
                <a:latin typeface="微软雅黑"/>
                <a:ea typeface="微软雅黑"/>
                <a:cs typeface="微软雅黑"/>
              </a:endParaRPr>
            </a:p>
            <a:p>
              <a:pPr>
                <a:lnSpc>
                  <a:spcPct val="150000"/>
                </a:lnSpc>
                <a:buFont typeface="Wingdings" pitchFamily="2" charset="2"/>
                <a:buChar char="²"/>
              </a:pPr>
              <a:r>
                <a:rPr lang="zh-CN" altLang="en-US" sz="1600">
                  <a:solidFill>
                    <a:srgbClr val="000090"/>
                  </a:solidFill>
                  <a:latin typeface="微软雅黑"/>
                  <a:ea typeface="微软雅黑"/>
                  <a:cs typeface="微软雅黑"/>
                </a:rPr>
                <a:t>产学合作、信息服务等</a:t>
              </a:r>
              <a:endParaRPr lang="en-US" altLang="zh-CN" sz="1600">
                <a:solidFill>
                  <a:srgbClr val="000090"/>
                </a:solidFill>
                <a:latin typeface="微软雅黑"/>
                <a:ea typeface="微软雅黑"/>
                <a:cs typeface="微软雅黑"/>
              </a:endParaRPr>
            </a:p>
            <a:p>
              <a:pPr>
                <a:lnSpc>
                  <a:spcPct val="150000"/>
                </a:lnSpc>
                <a:buFont typeface="Wingdings" pitchFamily="2" charset="2"/>
                <a:buChar char="²"/>
              </a:pPr>
              <a:r>
                <a:rPr lang="zh-CN" altLang="en-US" sz="1600">
                  <a:solidFill>
                    <a:srgbClr val="000090"/>
                  </a:solidFill>
                  <a:latin typeface="微软雅黑"/>
                  <a:ea typeface="微软雅黑"/>
                  <a:cs typeface="微软雅黑"/>
                </a:rPr>
                <a:t>国际交流与合作</a:t>
              </a:r>
            </a:p>
          </p:txBody>
        </p:sp>
        <p:sp>
          <p:nvSpPr>
            <p:cNvPr id="57365" name="TextBox 19"/>
            <p:cNvSpPr txBox="1">
              <a:spLocks noChangeArrowheads="1"/>
            </p:cNvSpPr>
            <p:nvPr/>
          </p:nvSpPr>
          <p:spPr bwMode="auto">
            <a:xfrm>
              <a:off x="218650" y="5135974"/>
              <a:ext cx="2663064" cy="509705"/>
            </a:xfrm>
            <a:prstGeom prst="rect">
              <a:avLst/>
            </a:prstGeom>
            <a:noFill/>
            <a:ln w="9525">
              <a:noFill/>
              <a:miter lim="800000"/>
              <a:headEnd/>
              <a:tailEnd/>
            </a:ln>
          </p:spPr>
          <p:txBody>
            <a:bodyPr lIns="93296" tIns="46648" rIns="93296" bIns="46648">
              <a:spAutoFit/>
            </a:bodyPr>
            <a:lstStyle/>
            <a:p>
              <a:pPr marL="285750" indent="-285750">
                <a:lnSpc>
                  <a:spcPct val="150000"/>
                </a:lnSpc>
                <a:buFont typeface="微软雅黑"/>
                <a:buChar char="※"/>
              </a:pPr>
              <a:r>
                <a:rPr lang="zh-CN" altLang="en-US">
                  <a:solidFill>
                    <a:srgbClr val="C00000"/>
                  </a:solidFill>
                  <a:latin typeface="微软雅黑"/>
                  <a:ea typeface="微软雅黑"/>
                  <a:cs typeface="微软雅黑"/>
                </a:rPr>
                <a:t>学院各类事项工作流程</a:t>
              </a:r>
              <a:endParaRPr lang="en-US" altLang="zh-CN">
                <a:solidFill>
                  <a:srgbClr val="C00000"/>
                </a:solidFill>
                <a:latin typeface="微软雅黑"/>
                <a:ea typeface="微软雅黑"/>
                <a:cs typeface="微软雅黑"/>
              </a:endParaRPr>
            </a:p>
          </p:txBody>
        </p:sp>
      </p:grpSp>
      <p:grpSp>
        <p:nvGrpSpPr>
          <p:cNvPr id="57351" name="组合 17"/>
          <p:cNvGrpSpPr>
            <a:grpSpLocks/>
          </p:cNvGrpSpPr>
          <p:nvPr/>
        </p:nvGrpSpPr>
        <p:grpSpPr bwMode="auto">
          <a:xfrm>
            <a:off x="1008063" y="2484438"/>
            <a:ext cx="3546475" cy="1139825"/>
            <a:chOff x="198554" y="2187653"/>
            <a:chExt cx="2618350" cy="1139316"/>
          </a:xfrm>
        </p:grpSpPr>
        <p:sp>
          <p:nvSpPr>
            <p:cNvPr id="57362" name="TextBox 20"/>
            <p:cNvSpPr txBox="1">
              <a:spLocks noChangeArrowheads="1"/>
            </p:cNvSpPr>
            <p:nvPr/>
          </p:nvSpPr>
          <p:spPr bwMode="auto">
            <a:xfrm>
              <a:off x="569477" y="2494098"/>
              <a:ext cx="2247427" cy="832871"/>
            </a:xfrm>
            <a:prstGeom prst="rect">
              <a:avLst/>
            </a:prstGeom>
            <a:noFill/>
            <a:ln w="9525">
              <a:noFill/>
              <a:miter lim="800000"/>
              <a:headEnd/>
              <a:tailEnd/>
            </a:ln>
          </p:spPr>
          <p:txBody>
            <a:bodyPr lIns="93296" tIns="46648" rIns="93296" bIns="46648">
              <a:spAutoFit/>
            </a:bodyPr>
            <a:lstStyle/>
            <a:p>
              <a:pPr marL="285750" indent="-285750">
                <a:lnSpc>
                  <a:spcPct val="150000"/>
                </a:lnSpc>
                <a:buFont typeface="Wingdings" pitchFamily="2" charset="2"/>
                <a:buChar char="²"/>
              </a:pPr>
              <a:r>
                <a:rPr lang="zh-CN" altLang="en-US" sz="1600">
                  <a:solidFill>
                    <a:srgbClr val="000090"/>
                  </a:solidFill>
                  <a:latin typeface="微软雅黑"/>
                  <a:ea typeface="微软雅黑"/>
                  <a:cs typeface="微软雅黑"/>
                </a:rPr>
                <a:t>行政工作考核诊改制度</a:t>
              </a:r>
              <a:endParaRPr lang="en-US" altLang="zh-CN" sz="1600">
                <a:solidFill>
                  <a:srgbClr val="000090"/>
                </a:solidFill>
                <a:latin typeface="微软雅黑"/>
                <a:ea typeface="微软雅黑"/>
                <a:cs typeface="微软雅黑"/>
              </a:endParaRPr>
            </a:p>
            <a:p>
              <a:pPr marL="285750" indent="-285750">
                <a:lnSpc>
                  <a:spcPct val="150000"/>
                </a:lnSpc>
                <a:buFont typeface="Wingdings" pitchFamily="2" charset="2"/>
                <a:buChar char="²"/>
              </a:pPr>
              <a:r>
                <a:rPr lang="zh-CN" altLang="en-US" sz="1600">
                  <a:solidFill>
                    <a:srgbClr val="000090"/>
                  </a:solidFill>
                  <a:latin typeface="微软雅黑"/>
                  <a:ea typeface="微软雅黑"/>
                  <a:cs typeface="微软雅黑"/>
                </a:rPr>
                <a:t>行政服务工作诊改制度</a:t>
              </a:r>
              <a:endParaRPr lang="en-US" altLang="zh-CN" sz="1600">
                <a:solidFill>
                  <a:srgbClr val="000090"/>
                </a:solidFill>
                <a:latin typeface="微软雅黑"/>
                <a:ea typeface="微软雅黑"/>
                <a:cs typeface="微软雅黑"/>
              </a:endParaRPr>
            </a:p>
          </p:txBody>
        </p:sp>
        <p:sp>
          <p:nvSpPr>
            <p:cNvPr id="57363" name="TextBox 19"/>
            <p:cNvSpPr txBox="1">
              <a:spLocks noChangeArrowheads="1"/>
            </p:cNvSpPr>
            <p:nvPr/>
          </p:nvSpPr>
          <p:spPr bwMode="auto">
            <a:xfrm>
              <a:off x="198554" y="2187653"/>
              <a:ext cx="2618349" cy="371206"/>
            </a:xfrm>
            <a:prstGeom prst="rect">
              <a:avLst/>
            </a:prstGeom>
            <a:noFill/>
            <a:ln w="9525">
              <a:noFill/>
              <a:miter lim="800000"/>
              <a:headEnd/>
              <a:tailEnd/>
            </a:ln>
          </p:spPr>
          <p:txBody>
            <a:bodyPr lIns="93296" tIns="46648" rIns="93296" bIns="46648">
              <a:spAutoFit/>
            </a:bodyPr>
            <a:lstStyle/>
            <a:p>
              <a:pPr marL="285750" indent="-285750" algn="ctr">
                <a:buFont typeface="微软雅黑"/>
                <a:buChar char="※"/>
              </a:pPr>
              <a:r>
                <a:rPr lang="zh-CN" altLang="en-US">
                  <a:solidFill>
                    <a:srgbClr val="C00000"/>
                  </a:solidFill>
                  <a:latin typeface="微软雅黑"/>
                  <a:ea typeface="微软雅黑"/>
                  <a:cs typeface="微软雅黑"/>
                </a:rPr>
                <a:t>行政服务质量保证制度</a:t>
              </a:r>
              <a:endParaRPr lang="zh-CN" altLang="zh-CN" b="1">
                <a:solidFill>
                  <a:srgbClr val="C00000"/>
                </a:solidFill>
                <a:latin typeface="微软雅黑"/>
                <a:ea typeface="微软雅黑"/>
                <a:cs typeface="宋体" charset="-122"/>
              </a:endParaRPr>
            </a:p>
          </p:txBody>
        </p:sp>
      </p:grpSp>
      <p:grpSp>
        <p:nvGrpSpPr>
          <p:cNvPr id="57352" name="组合 18"/>
          <p:cNvGrpSpPr>
            <a:grpSpLocks/>
          </p:cNvGrpSpPr>
          <p:nvPr/>
        </p:nvGrpSpPr>
        <p:grpSpPr bwMode="auto">
          <a:xfrm>
            <a:off x="7321550" y="2190750"/>
            <a:ext cx="4248150" cy="1501775"/>
            <a:chOff x="6205649" y="2195545"/>
            <a:chExt cx="2534076" cy="1500756"/>
          </a:xfrm>
        </p:grpSpPr>
        <p:sp>
          <p:nvSpPr>
            <p:cNvPr id="57360" name="TextBox 20"/>
            <p:cNvSpPr txBox="1">
              <a:spLocks noChangeArrowheads="1"/>
            </p:cNvSpPr>
            <p:nvPr/>
          </p:nvSpPr>
          <p:spPr bwMode="auto">
            <a:xfrm>
              <a:off x="6569003" y="2494098"/>
              <a:ext cx="2170722" cy="1202203"/>
            </a:xfrm>
            <a:prstGeom prst="rect">
              <a:avLst/>
            </a:prstGeom>
            <a:noFill/>
            <a:ln w="9525">
              <a:noFill/>
              <a:miter lim="800000"/>
              <a:headEnd/>
              <a:tailEnd/>
            </a:ln>
          </p:spPr>
          <p:txBody>
            <a:bodyPr lIns="93296" tIns="46648" rIns="93296" bIns="46648">
              <a:spAutoFit/>
            </a:bodyPr>
            <a:lstStyle/>
            <a:p>
              <a:pPr>
                <a:lnSpc>
                  <a:spcPct val="150000"/>
                </a:lnSpc>
                <a:buFont typeface="Wingdings" pitchFamily="2" charset="2"/>
                <a:buChar char="²"/>
              </a:pPr>
              <a:r>
                <a:rPr lang="zh-CN" altLang="en-US" sz="1600">
                  <a:solidFill>
                    <a:srgbClr val="000090"/>
                  </a:solidFill>
                  <a:latin typeface="微软雅黑"/>
                  <a:ea typeface="微软雅黑"/>
                  <a:cs typeface="微软雅黑"/>
                </a:rPr>
                <a:t>质量监控制度</a:t>
              </a:r>
              <a:endParaRPr lang="en-US" altLang="zh-CN" sz="1600">
                <a:solidFill>
                  <a:srgbClr val="000090"/>
                </a:solidFill>
                <a:latin typeface="微软雅黑"/>
                <a:ea typeface="微软雅黑"/>
                <a:cs typeface="微软雅黑"/>
              </a:endParaRPr>
            </a:p>
            <a:p>
              <a:pPr>
                <a:lnSpc>
                  <a:spcPct val="150000"/>
                </a:lnSpc>
                <a:buFont typeface="Wingdings" pitchFamily="2" charset="2"/>
                <a:buChar char="²"/>
              </a:pPr>
              <a:r>
                <a:rPr lang="zh-CN" altLang="en-US" sz="1600">
                  <a:solidFill>
                    <a:srgbClr val="000090"/>
                  </a:solidFill>
                  <a:latin typeface="微软雅黑"/>
                  <a:ea typeface="微软雅黑"/>
                  <a:cs typeface="微软雅黑"/>
                </a:rPr>
                <a:t>后勤服务质量考核诊改制度</a:t>
              </a:r>
              <a:endParaRPr lang="en-US" altLang="zh-CN" sz="1600">
                <a:solidFill>
                  <a:srgbClr val="000090"/>
                </a:solidFill>
                <a:latin typeface="微软雅黑"/>
                <a:ea typeface="微软雅黑"/>
                <a:cs typeface="微软雅黑"/>
              </a:endParaRPr>
            </a:p>
            <a:p>
              <a:pPr>
                <a:lnSpc>
                  <a:spcPct val="150000"/>
                </a:lnSpc>
                <a:buFont typeface="Wingdings" pitchFamily="2" charset="2"/>
                <a:buChar char="²"/>
              </a:pPr>
              <a:r>
                <a:rPr lang="zh-CN" altLang="en-US" sz="1600">
                  <a:solidFill>
                    <a:srgbClr val="000090"/>
                  </a:solidFill>
                  <a:latin typeface="微软雅黑"/>
                  <a:ea typeface="微软雅黑"/>
                  <a:cs typeface="微软雅黑"/>
                </a:rPr>
                <a:t>后勤服务工作诊改制度</a:t>
              </a:r>
              <a:endParaRPr lang="zh-CN" altLang="zh-CN" sz="1600">
                <a:solidFill>
                  <a:srgbClr val="000090"/>
                </a:solidFill>
                <a:latin typeface="微软雅黑"/>
                <a:ea typeface="微软雅黑"/>
                <a:cs typeface="微软雅黑"/>
              </a:endParaRPr>
            </a:p>
          </p:txBody>
        </p:sp>
        <p:sp>
          <p:nvSpPr>
            <p:cNvPr id="57361" name="TextBox 19"/>
            <p:cNvSpPr txBox="1">
              <a:spLocks noChangeArrowheads="1"/>
            </p:cNvSpPr>
            <p:nvPr/>
          </p:nvSpPr>
          <p:spPr bwMode="auto">
            <a:xfrm>
              <a:off x="6205649" y="2195545"/>
              <a:ext cx="1764006" cy="371206"/>
            </a:xfrm>
            <a:prstGeom prst="rect">
              <a:avLst/>
            </a:prstGeom>
            <a:noFill/>
            <a:ln w="9525">
              <a:noFill/>
              <a:miter lim="800000"/>
              <a:headEnd/>
              <a:tailEnd/>
            </a:ln>
          </p:spPr>
          <p:txBody>
            <a:bodyPr lIns="93296" tIns="46648" rIns="93296" bIns="46648">
              <a:spAutoFit/>
            </a:bodyPr>
            <a:lstStyle/>
            <a:p>
              <a:pPr marL="285750" indent="-285750" algn="ctr">
                <a:buFont typeface="微软雅黑"/>
                <a:buChar char="※"/>
              </a:pPr>
              <a:r>
                <a:rPr lang="zh-CN" altLang="en-US">
                  <a:solidFill>
                    <a:srgbClr val="C00000"/>
                  </a:solidFill>
                  <a:latin typeface="微软雅黑"/>
                  <a:ea typeface="微软雅黑"/>
                  <a:cs typeface="微软雅黑"/>
                </a:rPr>
                <a:t>后勤管理制度</a:t>
              </a:r>
              <a:endParaRPr lang="zh-CN" altLang="zh-CN" b="1">
                <a:solidFill>
                  <a:srgbClr val="C00000"/>
                </a:solidFill>
                <a:latin typeface="微软雅黑"/>
                <a:ea typeface="微软雅黑"/>
                <a:cs typeface="宋体" charset="-122"/>
              </a:endParaRPr>
            </a:p>
          </p:txBody>
        </p:sp>
      </p:grpSp>
      <p:grpSp>
        <p:nvGrpSpPr>
          <p:cNvPr id="57353" name="组合 19"/>
          <p:cNvGrpSpPr>
            <a:grpSpLocks/>
          </p:cNvGrpSpPr>
          <p:nvPr/>
        </p:nvGrpSpPr>
        <p:grpSpPr bwMode="auto">
          <a:xfrm>
            <a:off x="7472363" y="4038600"/>
            <a:ext cx="3784600" cy="1543050"/>
            <a:chOff x="6382171" y="5245959"/>
            <a:chExt cx="2497291" cy="1542631"/>
          </a:xfrm>
        </p:grpSpPr>
        <p:sp>
          <p:nvSpPr>
            <p:cNvPr id="57358" name="TextBox 20"/>
            <p:cNvSpPr txBox="1">
              <a:spLocks noChangeArrowheads="1"/>
            </p:cNvSpPr>
            <p:nvPr/>
          </p:nvSpPr>
          <p:spPr bwMode="auto">
            <a:xfrm>
              <a:off x="6756766" y="5586387"/>
              <a:ext cx="2122696" cy="1202203"/>
            </a:xfrm>
            <a:prstGeom prst="rect">
              <a:avLst/>
            </a:prstGeom>
            <a:noFill/>
            <a:ln w="9525">
              <a:noFill/>
              <a:miter lim="800000"/>
              <a:headEnd/>
              <a:tailEnd/>
            </a:ln>
          </p:spPr>
          <p:txBody>
            <a:bodyPr lIns="93296" tIns="46648" rIns="93296" bIns="46648">
              <a:spAutoFit/>
            </a:bodyPr>
            <a:lstStyle/>
            <a:p>
              <a:pPr>
                <a:lnSpc>
                  <a:spcPct val="150000"/>
                </a:lnSpc>
                <a:buFont typeface="Wingdings" pitchFamily="2" charset="2"/>
                <a:buChar char="²"/>
              </a:pPr>
              <a:r>
                <a:rPr lang="zh-CN" altLang="en-US" sz="1600">
                  <a:solidFill>
                    <a:srgbClr val="000090"/>
                  </a:solidFill>
                  <a:latin typeface="微软雅黑"/>
                  <a:ea typeface="微软雅黑"/>
                  <a:cs typeface="微软雅黑"/>
                </a:rPr>
                <a:t>关键环节预警制度</a:t>
              </a:r>
              <a:endParaRPr lang="en-US" altLang="zh-CN" sz="1600">
                <a:solidFill>
                  <a:srgbClr val="000090"/>
                </a:solidFill>
                <a:latin typeface="微软雅黑"/>
                <a:ea typeface="微软雅黑"/>
                <a:cs typeface="微软雅黑"/>
              </a:endParaRPr>
            </a:p>
            <a:p>
              <a:pPr>
                <a:lnSpc>
                  <a:spcPct val="150000"/>
                </a:lnSpc>
                <a:buFont typeface="Wingdings" pitchFamily="2" charset="2"/>
                <a:buChar char="²"/>
              </a:pPr>
              <a:r>
                <a:rPr lang="zh-CN" altLang="en-US" sz="1600">
                  <a:solidFill>
                    <a:srgbClr val="000090"/>
                  </a:solidFill>
                  <a:latin typeface="微软雅黑"/>
                  <a:ea typeface="微软雅黑"/>
                  <a:cs typeface="微软雅黑"/>
                </a:rPr>
                <a:t>重大事故预案</a:t>
              </a:r>
              <a:endParaRPr lang="en-US" altLang="zh-CN" sz="1600">
                <a:solidFill>
                  <a:srgbClr val="000090"/>
                </a:solidFill>
                <a:latin typeface="微软雅黑"/>
                <a:ea typeface="微软雅黑"/>
                <a:cs typeface="微软雅黑"/>
              </a:endParaRPr>
            </a:p>
            <a:p>
              <a:pPr>
                <a:lnSpc>
                  <a:spcPct val="150000"/>
                </a:lnSpc>
                <a:buFont typeface="Wingdings" pitchFamily="2" charset="2"/>
                <a:buChar char="²"/>
              </a:pPr>
              <a:r>
                <a:rPr lang="zh-CN" altLang="en-US" sz="1600">
                  <a:solidFill>
                    <a:srgbClr val="000090"/>
                  </a:solidFill>
                  <a:latin typeface="微软雅黑"/>
                  <a:ea typeface="微软雅黑"/>
                  <a:cs typeface="微软雅黑"/>
                </a:rPr>
                <a:t>质量评议和责任追究制度</a:t>
              </a:r>
            </a:p>
          </p:txBody>
        </p:sp>
        <p:sp>
          <p:nvSpPr>
            <p:cNvPr id="57359" name="TextBox 19"/>
            <p:cNvSpPr txBox="1">
              <a:spLocks noChangeArrowheads="1"/>
            </p:cNvSpPr>
            <p:nvPr/>
          </p:nvSpPr>
          <p:spPr bwMode="auto">
            <a:xfrm>
              <a:off x="6382171" y="5245959"/>
              <a:ext cx="2170721" cy="371206"/>
            </a:xfrm>
            <a:prstGeom prst="rect">
              <a:avLst/>
            </a:prstGeom>
            <a:noFill/>
            <a:ln w="9525">
              <a:noFill/>
              <a:miter lim="800000"/>
              <a:headEnd/>
              <a:tailEnd/>
            </a:ln>
          </p:spPr>
          <p:txBody>
            <a:bodyPr lIns="93296" tIns="46648" rIns="93296" bIns="46648">
              <a:spAutoFit/>
            </a:bodyPr>
            <a:lstStyle/>
            <a:p>
              <a:pPr marL="285750" indent="-285750" algn="ctr">
                <a:buFont typeface="微软雅黑"/>
                <a:buChar char="※"/>
              </a:pPr>
              <a:r>
                <a:rPr lang="zh-CN" altLang="en-US">
                  <a:solidFill>
                    <a:srgbClr val="C00000"/>
                  </a:solidFill>
                  <a:latin typeface="微软雅黑"/>
                  <a:ea typeface="微软雅黑"/>
                  <a:cs typeface="微软雅黑"/>
                </a:rPr>
                <a:t>预警和预案制度</a:t>
              </a:r>
              <a:endParaRPr lang="zh-CN" altLang="zh-CN" b="1">
                <a:solidFill>
                  <a:srgbClr val="C00000"/>
                </a:solidFill>
                <a:latin typeface="微软雅黑"/>
                <a:ea typeface="微软雅黑"/>
                <a:cs typeface="宋体" charset="-122"/>
              </a:endParaRPr>
            </a:p>
          </p:txBody>
        </p:sp>
      </p:grpSp>
      <p:sp>
        <p:nvSpPr>
          <p:cNvPr id="30" name="矩形 29"/>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31"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七、建设任务</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34"/>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36" name="Rectangle 3"/>
          <p:cNvSpPr txBox="1">
            <a:spLocks noChangeArrowheads="1"/>
          </p:cNvSpPr>
          <p:nvPr/>
        </p:nvSpPr>
        <p:spPr bwMode="auto">
          <a:xfrm>
            <a:off x="1319213" y="1125538"/>
            <a:ext cx="9937750" cy="609600"/>
          </a:xfrm>
          <a:prstGeom prst="rect">
            <a:avLst/>
          </a:prstGeom>
          <a:noFill/>
          <a:ln w="9525">
            <a:noFill/>
            <a:miter lim="800000"/>
            <a:headEnd/>
            <a:tailEnd/>
          </a:ln>
        </p:spPr>
        <p:txBody>
          <a:bodyPr/>
          <a:lstStyle/>
          <a:p>
            <a:pPr marL="342900" indent="-342900">
              <a:spcBef>
                <a:spcPct val="20000"/>
              </a:spcBef>
              <a:buFont typeface="Arial" charset="0"/>
              <a:buChar char="•"/>
            </a:pPr>
            <a:r>
              <a:rPr lang="zh-CN" altLang="en-US" sz="2800" b="1">
                <a:solidFill>
                  <a:srgbClr val="F68426"/>
                </a:solidFill>
                <a:latin typeface="微软雅黑"/>
                <a:ea typeface="微软雅黑"/>
                <a:cs typeface="微软雅黑"/>
              </a:rPr>
              <a:t>完善行政服务（支持过程）各项管理制度</a:t>
            </a:r>
            <a:endParaRPr lang="en-US" altLang="zh-CN" sz="2800" b="1">
              <a:solidFill>
                <a:srgbClr val="F68426"/>
              </a:solidFill>
              <a:latin typeface="微软雅黑"/>
              <a:ea typeface="微软雅黑"/>
              <a:cs typeface="微软雅黑"/>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 calcmode="lin" valueType="num">
                                      <p:cBhvr additive="base">
                                        <p:cTn id="7"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44"/>
          <p:cNvSpPr txBox="1">
            <a:spLocks noChangeArrowheads="1"/>
          </p:cNvSpPr>
          <p:nvPr/>
        </p:nvSpPr>
        <p:spPr bwMode="auto">
          <a:xfrm>
            <a:off x="947738" y="1227138"/>
            <a:ext cx="10910887" cy="465137"/>
          </a:xfrm>
          <a:prstGeom prst="rect">
            <a:avLst/>
          </a:prstGeom>
          <a:noFill/>
          <a:ln>
            <a:noFill/>
          </a:ln>
          <a:effectLst/>
          <a:extLst>
            <a:ext uri="{909E8E84-426E-40dd-AFC4-6F175D3DCCD1}"/>
            <a:ext uri="{91240B29-F687-4f45-9708-019B960494DF}"/>
            <a:ext uri="{AF507438-7753-43e0-B8FC-AC1667EBCBE1}"/>
          </a:extLst>
        </p:spPr>
        <p:txBody>
          <a:bodyPr lIns="90000" tIns="46800" rIns="90000" bIns="46800">
            <a:spAutoFit/>
          </a:bodyPr>
          <a:lstStyle/>
          <a:p>
            <a:pPr fontAlgn="auto">
              <a:spcBef>
                <a:spcPct val="50000"/>
              </a:spcBef>
              <a:spcAft>
                <a:spcPts val="0"/>
              </a:spcAft>
              <a:defRPr/>
            </a:pPr>
            <a:r>
              <a:rPr lang="zh-CN" altLang="en-US" sz="240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2400" dirty="0">
                <a:solidFill>
                  <a:schemeClr val="tx1">
                    <a:lumMod val="85000"/>
                    <a:lumOff val="15000"/>
                  </a:schemeClr>
                </a:solidFill>
                <a:latin typeface="微软雅黑" panose="020B0503020204020204" pitchFamily="34" charset="-122"/>
                <a:ea typeface="微软雅黑" panose="020B0503020204020204" pitchFamily="34" charset="-122"/>
              </a:rPr>
              <a:t>4</a:t>
            </a:r>
            <a:r>
              <a:rPr lang="zh-CN" altLang="en-US" sz="2400" dirty="0">
                <a:solidFill>
                  <a:schemeClr val="tx1">
                    <a:lumMod val="85000"/>
                    <a:lumOff val="15000"/>
                  </a:schemeClr>
                </a:solidFill>
                <a:latin typeface="微软雅黑" panose="020B0503020204020204" pitchFamily="34" charset="-122"/>
                <a:ea typeface="微软雅黑" panose="020B0503020204020204" pitchFamily="34" charset="-122"/>
              </a:rPr>
              <a:t>）建立</a:t>
            </a:r>
            <a:r>
              <a:rPr lang="zh-CN" altLang="en-US" sz="2400" dirty="0">
                <a:solidFill>
                  <a:srgbClr val="C00000"/>
                </a:solidFill>
                <a:latin typeface="微软雅黑" panose="020B0503020204020204" pitchFamily="34" charset="-122"/>
                <a:ea typeface="微软雅黑" panose="020B0503020204020204" pitchFamily="34" charset="-122"/>
              </a:rPr>
              <a:t>以纵向</a:t>
            </a:r>
            <a:r>
              <a:rPr lang="en-US" altLang="zh-CN" sz="2400" dirty="0">
                <a:solidFill>
                  <a:srgbClr val="C00000"/>
                </a:solidFill>
                <a:latin typeface="微软雅黑" panose="020B0503020204020204" pitchFamily="34" charset="-122"/>
                <a:ea typeface="微软雅黑" panose="020B0503020204020204" pitchFamily="34" charset="-122"/>
              </a:rPr>
              <a:t>5</a:t>
            </a:r>
            <a:r>
              <a:rPr lang="zh-CN" altLang="en-US" sz="2400" dirty="0">
                <a:solidFill>
                  <a:srgbClr val="C00000"/>
                </a:solidFill>
                <a:latin typeface="微软雅黑" panose="020B0503020204020204" pitchFamily="34" charset="-122"/>
                <a:ea typeface="微软雅黑" panose="020B0503020204020204" pitchFamily="34" charset="-122"/>
              </a:rPr>
              <a:t>系统事项为主体，管理制度与</a:t>
            </a:r>
            <a:r>
              <a:rPr lang="zh-CN" altLang="en-US" sz="2400" dirty="0">
                <a:solidFill>
                  <a:srgbClr val="C00000"/>
                </a:solidFill>
                <a:latin typeface="微软雅黑" panose="020B0503020204020204" pitchFamily="34" charset="-122"/>
                <a:ea typeface="微软雅黑" panose="020B0503020204020204" pitchFamily="34" charset="-122"/>
              </a:rPr>
              <a:t>工作流程紧密</a:t>
            </a:r>
            <a:r>
              <a:rPr lang="zh-CN" altLang="en-US" sz="2400" dirty="0">
                <a:solidFill>
                  <a:srgbClr val="C00000"/>
                </a:solidFill>
                <a:latin typeface="微软雅黑" panose="020B0503020204020204" pitchFamily="34" charset="-122"/>
                <a:ea typeface="微软雅黑" panose="020B0503020204020204" pitchFamily="34" charset="-122"/>
              </a:rPr>
              <a:t>结合</a:t>
            </a:r>
            <a:r>
              <a:rPr lang="zh-CN" altLang="en-US" sz="2400" dirty="0">
                <a:solidFill>
                  <a:schemeClr val="tx1">
                    <a:lumMod val="85000"/>
                    <a:lumOff val="15000"/>
                  </a:schemeClr>
                </a:solidFill>
                <a:latin typeface="微软雅黑" panose="020B0503020204020204" pitchFamily="34" charset="-122"/>
                <a:ea typeface="微软雅黑" panose="020B0503020204020204" pitchFamily="34" charset="-122"/>
              </a:rPr>
              <a:t>的</a:t>
            </a:r>
            <a:r>
              <a:rPr lang="zh-CN" altLang="en-US" sz="2400" dirty="0">
                <a:solidFill>
                  <a:schemeClr val="tx1">
                    <a:lumMod val="85000"/>
                    <a:lumOff val="15000"/>
                  </a:schemeClr>
                </a:solidFill>
                <a:latin typeface="微软雅黑" panose="020B0503020204020204" pitchFamily="34" charset="-122"/>
                <a:ea typeface="微软雅黑" panose="020B0503020204020204" pitchFamily="34" charset="-122"/>
              </a:rPr>
              <a:t>内控机制</a:t>
            </a:r>
            <a:endParaRPr lang="zh-CN" altLang="en-US" sz="2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AutoShape 4"/>
          <p:cNvSpPr>
            <a:spLocks noChangeArrowheads="1"/>
          </p:cNvSpPr>
          <p:nvPr/>
        </p:nvSpPr>
        <p:spPr bwMode="auto">
          <a:xfrm>
            <a:off x="5500688" y="1844675"/>
            <a:ext cx="2570162" cy="360363"/>
          </a:xfrm>
          <a:prstGeom prst="roundRect">
            <a:avLst>
              <a:gd name="adj" fmla="val 16667"/>
            </a:avLst>
          </a:prstGeom>
          <a:ln w="1905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质量目标</a:t>
            </a:r>
            <a:endParaRPr lang="zh-CN" altLang="en-US" sz="1600" dirty="0">
              <a:ea typeface="黑体" charset="0"/>
              <a:cs typeface="黑体" charset="0"/>
            </a:endParaRPr>
          </a:p>
        </p:txBody>
      </p:sp>
      <p:sp>
        <p:nvSpPr>
          <p:cNvPr id="14" name="AutoShape 5"/>
          <p:cNvSpPr>
            <a:spLocks noChangeArrowheads="1"/>
          </p:cNvSpPr>
          <p:nvPr/>
        </p:nvSpPr>
        <p:spPr bwMode="auto">
          <a:xfrm>
            <a:off x="5500688" y="2211388"/>
            <a:ext cx="2560637" cy="350837"/>
          </a:xfrm>
          <a:prstGeom prst="roundRect">
            <a:avLst>
              <a:gd name="adj" fmla="val 16667"/>
            </a:avLst>
          </a:prstGeom>
          <a:ln w="1905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内部组织</a:t>
            </a:r>
            <a:endParaRPr lang="zh-CN" altLang="en-US" sz="1600" dirty="0">
              <a:ea typeface="黑体" charset="0"/>
              <a:cs typeface="黑体" charset="0"/>
            </a:endParaRPr>
          </a:p>
        </p:txBody>
      </p:sp>
      <p:sp>
        <p:nvSpPr>
          <p:cNvPr id="15" name="AutoShape 6"/>
          <p:cNvSpPr>
            <a:spLocks noChangeArrowheads="1"/>
          </p:cNvSpPr>
          <p:nvPr/>
        </p:nvSpPr>
        <p:spPr bwMode="auto">
          <a:xfrm>
            <a:off x="5500688" y="2579688"/>
            <a:ext cx="2570162" cy="360362"/>
          </a:xfrm>
          <a:prstGeom prst="roundRect">
            <a:avLst>
              <a:gd name="adj" fmla="val 16667"/>
            </a:avLst>
          </a:prstGeom>
          <a:ln w="1905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人事事项</a:t>
            </a:r>
            <a:endParaRPr lang="zh-CN" altLang="en-US" sz="1600" dirty="0">
              <a:ea typeface="黑体" charset="0"/>
              <a:cs typeface="黑体" charset="0"/>
            </a:endParaRPr>
          </a:p>
        </p:txBody>
      </p:sp>
      <p:sp>
        <p:nvSpPr>
          <p:cNvPr id="16" name="AutoShape 7"/>
          <p:cNvSpPr>
            <a:spLocks noChangeArrowheads="1"/>
          </p:cNvSpPr>
          <p:nvPr/>
        </p:nvSpPr>
        <p:spPr bwMode="auto">
          <a:xfrm>
            <a:off x="5500688" y="2959100"/>
            <a:ext cx="2570162" cy="360363"/>
          </a:xfrm>
          <a:prstGeom prst="roundRect">
            <a:avLst>
              <a:gd name="adj" fmla="val 16667"/>
            </a:avLst>
          </a:prstGeom>
          <a:ln w="1905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财务事项</a:t>
            </a:r>
            <a:endParaRPr lang="zh-CN" altLang="en-US" sz="1600" dirty="0">
              <a:ea typeface="黑体" charset="0"/>
              <a:cs typeface="黑体" charset="0"/>
            </a:endParaRPr>
          </a:p>
        </p:txBody>
      </p:sp>
      <p:sp>
        <p:nvSpPr>
          <p:cNvPr id="17" name="AutoShape 8"/>
          <p:cNvSpPr>
            <a:spLocks noChangeArrowheads="1"/>
          </p:cNvSpPr>
          <p:nvPr/>
        </p:nvSpPr>
        <p:spPr bwMode="auto">
          <a:xfrm>
            <a:off x="5500688" y="3319463"/>
            <a:ext cx="981075" cy="2525712"/>
          </a:xfrm>
          <a:prstGeom prst="roundRect">
            <a:avLst>
              <a:gd name="adj" fmla="val 16667"/>
            </a:avLst>
          </a:prstGeom>
          <a:ln w="1905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endParaRPr lang="zh-CN" altLang="en-US" sz="1600" dirty="0">
              <a:ea typeface="黑体" charset="0"/>
              <a:cs typeface="黑体" charset="0"/>
            </a:endParaRPr>
          </a:p>
        </p:txBody>
      </p:sp>
      <p:sp>
        <p:nvSpPr>
          <p:cNvPr id="37" name="AutoShape 30"/>
          <p:cNvSpPr>
            <a:spLocks noChangeArrowheads="1"/>
          </p:cNvSpPr>
          <p:nvPr/>
        </p:nvSpPr>
        <p:spPr bwMode="gray">
          <a:xfrm>
            <a:off x="9062941" y="3384385"/>
            <a:ext cx="2063799" cy="1806876"/>
          </a:xfrm>
          <a:prstGeom prst="roundRect">
            <a:avLst>
              <a:gd name="adj" fmla="val 16667"/>
            </a:avLst>
          </a:prstGeom>
          <a:ln/>
          <a:extLst/>
        </p:spPr>
        <p:style>
          <a:lnRef idx="0">
            <a:schemeClr val="accent2"/>
          </a:lnRef>
          <a:fillRef idx="3">
            <a:schemeClr val="accent2"/>
          </a:fillRef>
          <a:effectRef idx="3">
            <a:schemeClr val="accent2"/>
          </a:effectRef>
          <a:fontRef idx="minor">
            <a:schemeClr val="lt1"/>
          </a:fontRef>
        </p:style>
        <p:txBody>
          <a:bodyPr wrap="none" anchor="ctr"/>
          <a:lstStyle/>
          <a:p>
            <a:pPr algn="ctr" fontAlgn="auto">
              <a:lnSpc>
                <a:spcPct val="150000"/>
              </a:lnSpc>
              <a:spcBef>
                <a:spcPts val="0"/>
              </a:spcBef>
              <a:spcAft>
                <a:spcPts val="0"/>
              </a:spcAft>
              <a:defRPr/>
            </a:pPr>
            <a:r>
              <a:rPr lang="zh-CN"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a:ea typeface="微软雅黑"/>
                <a:cs typeface="微软雅黑"/>
              </a:rPr>
              <a:t>内部</a:t>
            </a:r>
            <a:endParaRPr lang="en-US" altLang="zh-CN"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a:ea typeface="微软雅黑"/>
              <a:cs typeface="微软雅黑"/>
            </a:endParaRPr>
          </a:p>
          <a:p>
            <a:pPr algn="ctr" fontAlgn="auto">
              <a:lnSpc>
                <a:spcPct val="150000"/>
              </a:lnSpc>
              <a:spcBef>
                <a:spcPts val="0"/>
              </a:spcBef>
              <a:spcAft>
                <a:spcPts val="0"/>
              </a:spcAft>
              <a:defRPr/>
            </a:pPr>
            <a:r>
              <a:rPr lang="zh-CN"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a:ea typeface="微软雅黑"/>
                <a:cs typeface="微软雅黑"/>
              </a:rPr>
              <a:t>控制</a:t>
            </a:r>
            <a:endParaRPr lang="en-US" altLang="zh-CN"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a:ea typeface="微软雅黑"/>
              <a:cs typeface="微软雅黑"/>
            </a:endParaRPr>
          </a:p>
        </p:txBody>
      </p:sp>
      <p:sp>
        <p:nvSpPr>
          <p:cNvPr id="51" name="Line 45"/>
          <p:cNvSpPr>
            <a:spLocks noChangeShapeType="1"/>
          </p:cNvSpPr>
          <p:nvPr/>
        </p:nvSpPr>
        <p:spPr bwMode="auto">
          <a:xfrm flipV="1">
            <a:off x="4219575" y="2422525"/>
            <a:ext cx="1281113" cy="123825"/>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54" name="Line 48"/>
          <p:cNvSpPr>
            <a:spLocks noChangeShapeType="1"/>
          </p:cNvSpPr>
          <p:nvPr/>
        </p:nvSpPr>
        <p:spPr bwMode="auto">
          <a:xfrm>
            <a:off x="4244975" y="3297238"/>
            <a:ext cx="2195513" cy="557212"/>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56" name="Line 50"/>
          <p:cNvSpPr>
            <a:spLocks noChangeShapeType="1"/>
          </p:cNvSpPr>
          <p:nvPr/>
        </p:nvSpPr>
        <p:spPr bwMode="auto">
          <a:xfrm flipV="1">
            <a:off x="4170363" y="2803525"/>
            <a:ext cx="1330325" cy="1254125"/>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57" name="Line 51"/>
          <p:cNvSpPr>
            <a:spLocks noChangeShapeType="1"/>
          </p:cNvSpPr>
          <p:nvPr/>
        </p:nvSpPr>
        <p:spPr bwMode="auto">
          <a:xfrm>
            <a:off x="4219575" y="4030663"/>
            <a:ext cx="2220913" cy="933450"/>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59" name="Line 53"/>
          <p:cNvSpPr>
            <a:spLocks noChangeShapeType="1"/>
          </p:cNvSpPr>
          <p:nvPr/>
        </p:nvSpPr>
        <p:spPr bwMode="auto">
          <a:xfrm flipV="1">
            <a:off x="4237038" y="4548188"/>
            <a:ext cx="2212975" cy="9525"/>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62" name="Line 56"/>
          <p:cNvSpPr>
            <a:spLocks noChangeShapeType="1"/>
          </p:cNvSpPr>
          <p:nvPr/>
        </p:nvSpPr>
        <p:spPr bwMode="auto">
          <a:xfrm flipV="1">
            <a:off x="4270375" y="2044700"/>
            <a:ext cx="1230313" cy="501650"/>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63" name="Line 57"/>
          <p:cNvSpPr>
            <a:spLocks noChangeShapeType="1"/>
          </p:cNvSpPr>
          <p:nvPr/>
        </p:nvSpPr>
        <p:spPr bwMode="auto">
          <a:xfrm>
            <a:off x="4237038" y="4572000"/>
            <a:ext cx="2190750" cy="709613"/>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64" name="Line 58"/>
          <p:cNvSpPr>
            <a:spLocks noChangeShapeType="1"/>
          </p:cNvSpPr>
          <p:nvPr/>
        </p:nvSpPr>
        <p:spPr bwMode="auto">
          <a:xfrm>
            <a:off x="4219575" y="3227388"/>
            <a:ext cx="2208213" cy="301625"/>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70" name="Line 64"/>
          <p:cNvSpPr>
            <a:spLocks noChangeShapeType="1"/>
          </p:cNvSpPr>
          <p:nvPr/>
        </p:nvSpPr>
        <p:spPr bwMode="auto">
          <a:xfrm>
            <a:off x="4237038" y="4044950"/>
            <a:ext cx="2212975" cy="209550"/>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76" name="AutoShape 8"/>
          <p:cNvSpPr>
            <a:spLocks noChangeArrowheads="1"/>
          </p:cNvSpPr>
          <p:nvPr/>
        </p:nvSpPr>
        <p:spPr bwMode="auto">
          <a:xfrm>
            <a:off x="5500688" y="5829300"/>
            <a:ext cx="2570162" cy="358775"/>
          </a:xfrm>
          <a:prstGeom prst="roundRect">
            <a:avLst>
              <a:gd name="adj" fmla="val 16667"/>
            </a:avLst>
          </a:prstGeom>
          <a:ln w="1905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预警</a:t>
            </a:r>
            <a:endParaRPr lang="zh-CN" altLang="en-US" sz="1600" dirty="0">
              <a:ea typeface="黑体" charset="0"/>
              <a:cs typeface="黑体" charset="0"/>
            </a:endParaRPr>
          </a:p>
        </p:txBody>
      </p:sp>
      <p:sp>
        <p:nvSpPr>
          <p:cNvPr id="77" name="AutoShape 8"/>
          <p:cNvSpPr>
            <a:spLocks noChangeArrowheads="1"/>
          </p:cNvSpPr>
          <p:nvPr/>
        </p:nvSpPr>
        <p:spPr bwMode="auto">
          <a:xfrm>
            <a:off x="6450013" y="3306763"/>
            <a:ext cx="1611312" cy="363537"/>
          </a:xfrm>
          <a:prstGeom prst="roundRect">
            <a:avLst>
              <a:gd name="adj" fmla="val 16667"/>
            </a:avLst>
          </a:prstGeom>
          <a:solidFill>
            <a:schemeClr val="accent5">
              <a:lumMod val="75000"/>
            </a:schemeClr>
          </a:solidFill>
          <a:ln w="1270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教学事项</a:t>
            </a:r>
            <a:endParaRPr lang="zh-CN" altLang="en-US" sz="1600" dirty="0">
              <a:ea typeface="黑体" charset="0"/>
              <a:cs typeface="黑体" charset="0"/>
            </a:endParaRPr>
          </a:p>
        </p:txBody>
      </p:sp>
      <p:sp>
        <p:nvSpPr>
          <p:cNvPr id="78" name="AutoShape 8"/>
          <p:cNvSpPr>
            <a:spLocks noChangeArrowheads="1"/>
          </p:cNvSpPr>
          <p:nvPr/>
        </p:nvSpPr>
        <p:spPr bwMode="auto">
          <a:xfrm>
            <a:off x="6450013" y="3675063"/>
            <a:ext cx="1611312" cy="363537"/>
          </a:xfrm>
          <a:prstGeom prst="roundRect">
            <a:avLst>
              <a:gd name="adj" fmla="val 16667"/>
            </a:avLst>
          </a:prstGeom>
          <a:solidFill>
            <a:schemeClr val="accent5">
              <a:lumMod val="75000"/>
            </a:schemeClr>
          </a:solidFill>
          <a:ln w="1270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学生事项</a:t>
            </a:r>
            <a:endParaRPr lang="zh-CN" altLang="en-US" sz="1600" dirty="0">
              <a:ea typeface="黑体" charset="0"/>
              <a:cs typeface="黑体" charset="0"/>
            </a:endParaRPr>
          </a:p>
        </p:txBody>
      </p:sp>
      <p:sp>
        <p:nvSpPr>
          <p:cNvPr id="79" name="AutoShape 8"/>
          <p:cNvSpPr>
            <a:spLocks noChangeArrowheads="1"/>
          </p:cNvSpPr>
          <p:nvPr/>
        </p:nvSpPr>
        <p:spPr bwMode="auto">
          <a:xfrm>
            <a:off x="6450013" y="4002088"/>
            <a:ext cx="1611312" cy="365125"/>
          </a:xfrm>
          <a:prstGeom prst="roundRect">
            <a:avLst>
              <a:gd name="adj" fmla="val 16667"/>
            </a:avLst>
          </a:prstGeom>
          <a:solidFill>
            <a:schemeClr val="accent5">
              <a:lumMod val="75000"/>
            </a:schemeClr>
          </a:solidFill>
          <a:ln w="1270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建设</a:t>
            </a:r>
            <a:r>
              <a:rPr lang="zh-CN" altLang="en-US" sz="1600" dirty="0">
                <a:ea typeface="黑体" charset="0"/>
                <a:cs typeface="黑体" charset="0"/>
              </a:rPr>
              <a:t>事项</a:t>
            </a:r>
            <a:endParaRPr lang="zh-CN" altLang="en-US" sz="1600" dirty="0">
              <a:ea typeface="黑体" charset="0"/>
              <a:cs typeface="黑体" charset="0"/>
            </a:endParaRPr>
          </a:p>
        </p:txBody>
      </p:sp>
      <p:sp>
        <p:nvSpPr>
          <p:cNvPr id="80" name="AutoShape 8"/>
          <p:cNvSpPr>
            <a:spLocks noChangeArrowheads="1"/>
          </p:cNvSpPr>
          <p:nvPr/>
        </p:nvSpPr>
        <p:spPr bwMode="auto">
          <a:xfrm>
            <a:off x="6450013" y="4371975"/>
            <a:ext cx="1611312" cy="363538"/>
          </a:xfrm>
          <a:prstGeom prst="roundRect">
            <a:avLst>
              <a:gd name="adj" fmla="val 16667"/>
            </a:avLst>
          </a:prstGeom>
          <a:solidFill>
            <a:schemeClr val="accent5">
              <a:lumMod val="75000"/>
            </a:schemeClr>
          </a:solidFill>
          <a:ln w="1270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后勤服务</a:t>
            </a:r>
            <a:endParaRPr lang="zh-CN" altLang="en-US" sz="1600" dirty="0">
              <a:ea typeface="黑体" charset="0"/>
              <a:cs typeface="黑体" charset="0"/>
            </a:endParaRPr>
          </a:p>
        </p:txBody>
      </p:sp>
      <p:sp>
        <p:nvSpPr>
          <p:cNvPr id="81" name="AutoShape 8"/>
          <p:cNvSpPr>
            <a:spLocks noChangeArrowheads="1"/>
          </p:cNvSpPr>
          <p:nvPr/>
        </p:nvSpPr>
        <p:spPr bwMode="auto">
          <a:xfrm>
            <a:off x="6450013" y="4740275"/>
            <a:ext cx="1611312" cy="363538"/>
          </a:xfrm>
          <a:prstGeom prst="roundRect">
            <a:avLst>
              <a:gd name="adj" fmla="val 16667"/>
            </a:avLst>
          </a:prstGeom>
          <a:solidFill>
            <a:schemeClr val="accent5">
              <a:lumMod val="75000"/>
            </a:schemeClr>
          </a:solidFill>
          <a:ln w="1270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产学合作</a:t>
            </a:r>
            <a:endParaRPr lang="zh-CN" altLang="en-US" sz="1600" dirty="0">
              <a:ea typeface="黑体" charset="0"/>
              <a:cs typeface="黑体" charset="0"/>
            </a:endParaRPr>
          </a:p>
        </p:txBody>
      </p:sp>
      <p:sp>
        <p:nvSpPr>
          <p:cNvPr id="82" name="AutoShape 8"/>
          <p:cNvSpPr>
            <a:spLocks noChangeArrowheads="1"/>
          </p:cNvSpPr>
          <p:nvPr/>
        </p:nvSpPr>
        <p:spPr bwMode="auto">
          <a:xfrm>
            <a:off x="6450013" y="5108575"/>
            <a:ext cx="1611312" cy="363538"/>
          </a:xfrm>
          <a:prstGeom prst="roundRect">
            <a:avLst>
              <a:gd name="adj" fmla="val 16667"/>
            </a:avLst>
          </a:prstGeom>
          <a:solidFill>
            <a:schemeClr val="accent5">
              <a:lumMod val="75000"/>
            </a:schemeClr>
          </a:solidFill>
          <a:ln w="1270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国际交流</a:t>
            </a:r>
            <a:endParaRPr lang="zh-CN" altLang="en-US" sz="1600" dirty="0">
              <a:ea typeface="黑体" charset="0"/>
              <a:cs typeface="黑体" charset="0"/>
            </a:endParaRPr>
          </a:p>
        </p:txBody>
      </p:sp>
      <p:sp>
        <p:nvSpPr>
          <p:cNvPr id="84" name="AutoShape 8"/>
          <p:cNvSpPr>
            <a:spLocks noChangeArrowheads="1"/>
          </p:cNvSpPr>
          <p:nvPr/>
        </p:nvSpPr>
        <p:spPr bwMode="auto">
          <a:xfrm>
            <a:off x="6450013" y="5483225"/>
            <a:ext cx="1611312" cy="363538"/>
          </a:xfrm>
          <a:prstGeom prst="roundRect">
            <a:avLst>
              <a:gd name="adj" fmla="val 16667"/>
            </a:avLst>
          </a:prstGeom>
          <a:solidFill>
            <a:schemeClr val="accent5">
              <a:lumMod val="75000"/>
            </a:schemeClr>
          </a:solidFill>
          <a:ln w="1270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信息中心</a:t>
            </a:r>
            <a:endParaRPr lang="zh-CN" altLang="en-US" sz="1600" dirty="0">
              <a:ea typeface="黑体" charset="0"/>
              <a:cs typeface="黑体" charset="0"/>
            </a:endParaRPr>
          </a:p>
        </p:txBody>
      </p:sp>
      <p:sp>
        <p:nvSpPr>
          <p:cNvPr id="85" name="AutoShape 8"/>
          <p:cNvSpPr>
            <a:spLocks noChangeArrowheads="1"/>
          </p:cNvSpPr>
          <p:nvPr/>
        </p:nvSpPr>
        <p:spPr bwMode="auto">
          <a:xfrm>
            <a:off x="5500688" y="6197600"/>
            <a:ext cx="2570162" cy="360363"/>
          </a:xfrm>
          <a:prstGeom prst="roundRect">
            <a:avLst>
              <a:gd name="adj" fmla="val 16667"/>
            </a:avLst>
          </a:prstGeom>
          <a:ln w="19050">
            <a:headEnd/>
            <a:tailEnd/>
          </a:ln>
        </p:spPr>
        <p:style>
          <a:lnRef idx="3">
            <a:schemeClr val="lt1"/>
          </a:lnRef>
          <a:fillRef idx="1">
            <a:schemeClr val="accent6"/>
          </a:fillRef>
          <a:effectRef idx="1">
            <a:schemeClr val="accent6"/>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1600" dirty="0">
                <a:ea typeface="黑体" charset="0"/>
                <a:cs typeface="黑体" charset="0"/>
              </a:rPr>
              <a:t>内部督查</a:t>
            </a:r>
            <a:endParaRPr lang="zh-CN" altLang="en-US" sz="1600" dirty="0">
              <a:ea typeface="黑体" charset="0"/>
              <a:cs typeface="黑体" charset="0"/>
            </a:endParaRPr>
          </a:p>
        </p:txBody>
      </p:sp>
      <p:sp>
        <p:nvSpPr>
          <p:cNvPr id="86" name="Line 55"/>
          <p:cNvSpPr>
            <a:spLocks noChangeShapeType="1"/>
          </p:cNvSpPr>
          <p:nvPr/>
        </p:nvSpPr>
        <p:spPr bwMode="auto">
          <a:xfrm>
            <a:off x="4270375" y="5448300"/>
            <a:ext cx="1230313" cy="560388"/>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87" name="Line 61"/>
          <p:cNvSpPr>
            <a:spLocks noChangeShapeType="1"/>
          </p:cNvSpPr>
          <p:nvPr/>
        </p:nvSpPr>
        <p:spPr bwMode="auto">
          <a:xfrm>
            <a:off x="4208463" y="5448300"/>
            <a:ext cx="1292225" cy="928688"/>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88" name="Line 10"/>
          <p:cNvSpPr>
            <a:spLocks noChangeShapeType="1"/>
          </p:cNvSpPr>
          <p:nvPr/>
        </p:nvSpPr>
        <p:spPr bwMode="auto">
          <a:xfrm flipV="1">
            <a:off x="8394700" y="4237038"/>
            <a:ext cx="668338" cy="0"/>
          </a:xfrm>
          <a:prstGeom prst="line">
            <a:avLst/>
          </a:prstGeom>
          <a:ln>
            <a:headEnd/>
            <a:tailEnd type="triangle" w="med" len="med"/>
          </a:ln>
          <a:extLst/>
        </p:spPr>
        <p:style>
          <a:lnRef idx="3">
            <a:schemeClr val="accent6"/>
          </a:lnRef>
          <a:fillRef idx="0">
            <a:schemeClr val="accent6"/>
          </a:fillRef>
          <a:effectRef idx="2">
            <a:schemeClr val="accent6"/>
          </a:effectRef>
          <a:fontRef idx="minor">
            <a:schemeClr val="tx1"/>
          </a:fontRef>
        </p:style>
        <p:txBody>
          <a:bodyPr wrap="none"/>
          <a:lstStyle/>
          <a:p>
            <a:pPr fontAlgn="auto">
              <a:spcBef>
                <a:spcPts val="0"/>
              </a:spcBef>
              <a:spcAft>
                <a:spcPts val="0"/>
              </a:spcAft>
              <a:defRPr/>
            </a:pPr>
            <a:endParaRPr lang="zh-CN" altLang="en-US"/>
          </a:p>
        </p:txBody>
      </p:sp>
      <p:sp>
        <p:nvSpPr>
          <p:cNvPr id="2" name="右大括号 1"/>
          <p:cNvSpPr/>
          <p:nvPr/>
        </p:nvSpPr>
        <p:spPr bwMode="auto">
          <a:xfrm>
            <a:off x="8245475" y="1995488"/>
            <a:ext cx="298450" cy="4484687"/>
          </a:xfrm>
          <a:prstGeom prst="rightBrace">
            <a:avLst/>
          </a:prstGeom>
          <a:ln>
            <a:headEnd type="none" w="med" len="med"/>
            <a:tailEnd type="none" w="med" len="med"/>
          </a:ln>
          <a:extLst/>
        </p:spPr>
        <p:style>
          <a:lnRef idx="3">
            <a:schemeClr val="accent6"/>
          </a:lnRef>
          <a:fillRef idx="0">
            <a:schemeClr val="accent6"/>
          </a:fillRef>
          <a:effectRef idx="2">
            <a:schemeClr val="accent6"/>
          </a:effectRef>
          <a:fontRef idx="minor">
            <a:schemeClr val="tx1"/>
          </a:fontRef>
        </p:style>
        <p:txBody>
          <a:bodyPr vert="eaVert" wrap="none" anchor="ctr"/>
          <a:lstStyle/>
          <a:p>
            <a:pPr>
              <a:defRPr/>
            </a:pPr>
            <a:endParaRPr kumimoji="1" lang="zh-CN" altLang="en-US" sz="1200">
              <a:latin typeface="Arial" charset="0"/>
              <a:ea typeface="MS PGothic" charset="0"/>
              <a:cs typeface="MS PGothic" charset="0"/>
            </a:endParaRPr>
          </a:p>
        </p:txBody>
      </p:sp>
      <p:sp>
        <p:nvSpPr>
          <p:cNvPr id="89" name="Line 59"/>
          <p:cNvSpPr>
            <a:spLocks noChangeShapeType="1"/>
          </p:cNvSpPr>
          <p:nvPr/>
        </p:nvSpPr>
        <p:spPr bwMode="auto">
          <a:xfrm>
            <a:off x="4219575" y="4557713"/>
            <a:ext cx="2208213" cy="1130300"/>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
        <p:nvSpPr>
          <p:cNvPr id="46" name="矩形 45"/>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47" name="Rectangle 2"/>
          <p:cNvSpPr txBox="1">
            <a:spLocks noChangeArrowheads="1"/>
          </p:cNvSpPr>
          <p:nvPr/>
        </p:nvSpPr>
        <p:spPr>
          <a:xfrm>
            <a:off x="63182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七、建设任务 </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49" name="矩形 48"/>
          <p:cNvSpPr/>
          <p:nvPr/>
        </p:nvSpPr>
        <p:spPr>
          <a:xfrm>
            <a:off x="3001963" y="666750"/>
            <a:ext cx="9193212" cy="104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grpSp>
        <p:nvGrpSpPr>
          <p:cNvPr id="58402" name="组合 2"/>
          <p:cNvGrpSpPr>
            <a:grpSpLocks/>
          </p:cNvGrpSpPr>
          <p:nvPr/>
        </p:nvGrpSpPr>
        <p:grpSpPr bwMode="auto">
          <a:xfrm>
            <a:off x="1384300" y="2309813"/>
            <a:ext cx="2886075" cy="3409950"/>
            <a:chOff x="2219764" y="2973585"/>
            <a:chExt cx="1966839" cy="2323900"/>
          </a:xfrm>
        </p:grpSpPr>
        <p:sp>
          <p:nvSpPr>
            <p:cNvPr id="25" name="AutoShape 18"/>
            <p:cNvSpPr>
              <a:spLocks noChangeArrowheads="1"/>
            </p:cNvSpPr>
            <p:nvPr/>
          </p:nvSpPr>
          <p:spPr bwMode="auto">
            <a:xfrm>
              <a:off x="2219765" y="3902305"/>
              <a:ext cx="1950046" cy="360000"/>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2400" dirty="0">
                  <a:solidFill>
                    <a:schemeClr val="bg1"/>
                  </a:solidFill>
                  <a:ea typeface="黑体" charset="0"/>
                  <a:cs typeface="黑体" charset="0"/>
                </a:rPr>
                <a:t>资源建设</a:t>
              </a:r>
            </a:p>
          </p:txBody>
        </p:sp>
        <p:sp>
          <p:nvSpPr>
            <p:cNvPr id="26" name="AutoShape 19"/>
            <p:cNvSpPr>
              <a:spLocks noChangeArrowheads="1"/>
            </p:cNvSpPr>
            <p:nvPr/>
          </p:nvSpPr>
          <p:spPr bwMode="auto">
            <a:xfrm>
              <a:off x="2219764" y="2973585"/>
              <a:ext cx="1966839" cy="323429"/>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2000" dirty="0">
                  <a:solidFill>
                    <a:schemeClr val="bg1"/>
                  </a:solidFill>
                  <a:latin typeface="微软雅黑"/>
                  <a:ea typeface="微软雅黑"/>
                  <a:cs typeface="微软雅黑"/>
                </a:rPr>
                <a:t>决策指挥</a:t>
              </a:r>
              <a:endParaRPr lang="en-US" altLang="zh-CN" sz="2000" dirty="0">
                <a:solidFill>
                  <a:schemeClr val="bg1"/>
                </a:solidFill>
                <a:latin typeface="微软雅黑"/>
                <a:ea typeface="微软雅黑"/>
                <a:cs typeface="微软雅黑"/>
              </a:endParaRPr>
            </a:p>
          </p:txBody>
        </p:sp>
        <p:sp>
          <p:nvSpPr>
            <p:cNvPr id="30" name="AutoShape 23"/>
            <p:cNvSpPr>
              <a:spLocks noChangeArrowheads="1"/>
            </p:cNvSpPr>
            <p:nvPr/>
          </p:nvSpPr>
          <p:spPr bwMode="auto">
            <a:xfrm>
              <a:off x="2219765" y="4422628"/>
              <a:ext cx="1950046" cy="360000"/>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2400" dirty="0">
                  <a:solidFill>
                    <a:schemeClr val="bg1"/>
                  </a:solidFill>
                  <a:ea typeface="黑体" charset="0"/>
                  <a:cs typeface="黑体" charset="0"/>
                </a:rPr>
                <a:t>支持服务</a:t>
              </a:r>
              <a:endParaRPr lang="zh-CN" altLang="en-US" sz="2400" dirty="0">
                <a:solidFill>
                  <a:schemeClr val="bg1"/>
                </a:solidFill>
                <a:ea typeface="黑体" charset="0"/>
                <a:cs typeface="黑体" charset="0"/>
              </a:endParaRPr>
            </a:p>
          </p:txBody>
        </p:sp>
        <p:sp>
          <p:nvSpPr>
            <p:cNvPr id="31" name="AutoShape 24"/>
            <p:cNvSpPr>
              <a:spLocks noChangeArrowheads="1"/>
            </p:cNvSpPr>
            <p:nvPr/>
          </p:nvSpPr>
          <p:spPr bwMode="auto">
            <a:xfrm>
              <a:off x="2219765" y="4937485"/>
              <a:ext cx="1950046" cy="360000"/>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2400" dirty="0">
                  <a:solidFill>
                    <a:schemeClr val="bg1"/>
                  </a:solidFill>
                  <a:ea typeface="黑体" charset="0"/>
                  <a:cs typeface="黑体" charset="0"/>
                </a:rPr>
                <a:t>监督控制</a:t>
              </a:r>
              <a:endParaRPr lang="zh-CN" altLang="en-US" sz="2400" dirty="0">
                <a:solidFill>
                  <a:schemeClr val="bg1"/>
                </a:solidFill>
                <a:ea typeface="黑体" charset="0"/>
                <a:cs typeface="黑体" charset="0"/>
              </a:endParaRPr>
            </a:p>
          </p:txBody>
        </p:sp>
        <p:sp>
          <p:nvSpPr>
            <p:cNvPr id="33" name="AutoShape 26"/>
            <p:cNvSpPr>
              <a:spLocks noChangeArrowheads="1"/>
            </p:cNvSpPr>
            <p:nvPr/>
          </p:nvSpPr>
          <p:spPr bwMode="auto">
            <a:xfrm>
              <a:off x="2219765" y="3418898"/>
              <a:ext cx="1950046" cy="359701"/>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lIns="90000" tIns="46800" rIns="90000" bIns="46800" anchor="ctr"/>
            <a:lstStyle/>
            <a:p>
              <a:pPr algn="ctr" fontAlgn="auto">
                <a:spcBef>
                  <a:spcPts val="0"/>
                </a:spcBef>
                <a:spcAft>
                  <a:spcPts val="0"/>
                </a:spcAft>
                <a:defRPr/>
              </a:pPr>
              <a:r>
                <a:rPr lang="zh-CN" altLang="en-US" sz="2400" dirty="0">
                  <a:solidFill>
                    <a:schemeClr val="bg1"/>
                  </a:solidFill>
                  <a:ea typeface="黑体" charset="0"/>
                  <a:cs typeface="黑体" charset="0"/>
                </a:rPr>
                <a:t>质量生成</a:t>
              </a:r>
              <a:endParaRPr lang="zh-CN" altLang="en-US" sz="2400" dirty="0">
                <a:solidFill>
                  <a:schemeClr val="bg1"/>
                </a:solidFill>
                <a:ea typeface="黑体" charset="0"/>
                <a:cs typeface="黑体" charset="0"/>
              </a:endParaRPr>
            </a:p>
          </p:txBody>
        </p:sp>
      </p:grpSp>
      <p:sp>
        <p:nvSpPr>
          <p:cNvPr id="58403" name="矩形 4"/>
          <p:cNvSpPr>
            <a:spLocks noChangeArrowheads="1"/>
          </p:cNvSpPr>
          <p:nvPr/>
        </p:nvSpPr>
        <p:spPr bwMode="auto">
          <a:xfrm>
            <a:off x="5638800" y="4157663"/>
            <a:ext cx="704850" cy="646112"/>
          </a:xfrm>
          <a:prstGeom prst="rect">
            <a:avLst/>
          </a:prstGeom>
          <a:noFill/>
          <a:ln w="9525">
            <a:noFill/>
            <a:miter lim="800000"/>
            <a:headEnd/>
            <a:tailEnd/>
          </a:ln>
        </p:spPr>
        <p:txBody>
          <a:bodyPr>
            <a:spAutoFit/>
          </a:bodyPr>
          <a:lstStyle/>
          <a:p>
            <a:pPr algn="ctr"/>
            <a:r>
              <a:rPr lang="zh-CN" altLang="en-US">
                <a:solidFill>
                  <a:schemeClr val="bg1"/>
                </a:solidFill>
                <a:latin typeface="Calibri" pitchFamily="34" charset="0"/>
                <a:ea typeface="黑体" pitchFamily="2" charset="-122"/>
              </a:rPr>
              <a:t>营运</a:t>
            </a:r>
            <a:endParaRPr lang="en-US" altLang="zh-CN">
              <a:solidFill>
                <a:schemeClr val="bg1"/>
              </a:solidFill>
              <a:latin typeface="Calibri" pitchFamily="34" charset="0"/>
              <a:ea typeface="黑体" pitchFamily="2" charset="-122"/>
            </a:endParaRPr>
          </a:p>
          <a:p>
            <a:pPr algn="ctr"/>
            <a:r>
              <a:rPr lang="zh-CN" altLang="en-US">
                <a:solidFill>
                  <a:schemeClr val="bg1"/>
                </a:solidFill>
                <a:latin typeface="Calibri" pitchFamily="34" charset="0"/>
                <a:ea typeface="黑体" pitchFamily="2" charset="-122"/>
              </a:rPr>
              <a:t>事项</a:t>
            </a:r>
          </a:p>
        </p:txBody>
      </p:sp>
      <p:sp>
        <p:nvSpPr>
          <p:cNvPr id="44" name="Line 50"/>
          <p:cNvSpPr>
            <a:spLocks noChangeShapeType="1"/>
          </p:cNvSpPr>
          <p:nvPr/>
        </p:nvSpPr>
        <p:spPr bwMode="auto">
          <a:xfrm flipV="1">
            <a:off x="4219575" y="3159125"/>
            <a:ext cx="1289050" cy="871538"/>
          </a:xfrm>
          <a:prstGeom prst="line">
            <a:avLst/>
          </a:prstGeom>
          <a:noFill/>
          <a:ln w="12700">
            <a:solidFill>
              <a:schemeClr val="accent2">
                <a:lumMod val="75000"/>
              </a:schemeClr>
            </a:solidFill>
            <a:round/>
            <a:headEnd type="none" w="sm" len="lg"/>
            <a:tailEnd type="triangle" w="sm" len="lg"/>
          </a:ln>
          <a:effectLst/>
          <a:extLst>
            <a:ext uri="{909E8E84-426E-40dd-AFC4-6F175D3DCCD1}"/>
            <a:ext uri="{AF507438-7753-43e0-B8FC-AC1667EBCBE1}"/>
          </a:extLst>
        </p:spPr>
        <p:txBody>
          <a:bodyPr wrap="none" anchor="ctr"/>
          <a:lstStyle/>
          <a:p>
            <a:pPr fontAlgn="auto">
              <a:spcBef>
                <a:spcPts val="0"/>
              </a:spcBef>
              <a:spcAft>
                <a:spcPts val="0"/>
              </a:spcAft>
              <a:defRPr/>
            </a:pPr>
            <a:endParaRPr lang="zh-CN" altLang="en-US">
              <a:latin typeface="+mn-lt"/>
              <a:ea typeface="+mn-ea"/>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984250" y="1019175"/>
            <a:ext cx="10656888" cy="1200150"/>
          </a:xfrm>
          <a:prstGeom prst="rect">
            <a:avLst/>
          </a:prstGeom>
        </p:spPr>
        <p:txBody>
          <a:bodyPr>
            <a:spAutoFit/>
          </a:bodyPr>
          <a:lstStyle/>
          <a:p>
            <a:pPr fontAlgn="auto">
              <a:lnSpc>
                <a:spcPct val="150000"/>
              </a:lnSpc>
              <a:spcBef>
                <a:spcPts val="0"/>
              </a:spcBef>
              <a:spcAft>
                <a:spcPts val="0"/>
              </a:spcAft>
              <a:defRPr/>
            </a:pPr>
            <a:r>
              <a:rPr lang="zh-CN" altLang="en-US" sz="2400" dirty="0">
                <a:solidFill>
                  <a:schemeClr val="tx1">
                    <a:lumMod val="85000"/>
                    <a:lumOff val="15000"/>
                  </a:schemeClr>
                </a:solidFill>
                <a:latin typeface="微软雅黑" panose="020B0503020204020204" pitchFamily="34" charset="-122"/>
                <a:ea typeface="微软雅黑" panose="020B0503020204020204" pitchFamily="34" charset="-122"/>
              </a:rPr>
              <a:t>内控制度文本内容包括：事项适用范围、作业程序、控制重点、使用表格、依据及相关文件、流程图。</a:t>
            </a:r>
            <a:endParaRPr lang="en-US" altLang="zh-CN" sz="2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60418" name="矩形 10"/>
          <p:cNvSpPr>
            <a:spLocks noChangeArrowheads="1"/>
          </p:cNvSpPr>
          <p:nvPr/>
        </p:nvSpPr>
        <p:spPr bwMode="auto">
          <a:xfrm>
            <a:off x="1633538" y="3789363"/>
            <a:ext cx="1835150" cy="417512"/>
          </a:xfrm>
          <a:prstGeom prst="rect">
            <a:avLst/>
          </a:prstGeom>
          <a:noFill/>
          <a:ln w="9525">
            <a:noFill/>
            <a:miter lim="800000"/>
            <a:headEnd/>
            <a:tailEnd/>
          </a:ln>
        </p:spPr>
        <p:txBody>
          <a:bodyPr>
            <a:spAutoFit/>
          </a:bodyPr>
          <a:lstStyle/>
          <a:p>
            <a:pPr>
              <a:lnSpc>
                <a:spcPct val="150000"/>
              </a:lnSpc>
            </a:pPr>
            <a:r>
              <a:rPr lang="zh-CN" altLang="en-US" sz="1600">
                <a:latin typeface="微软雅黑"/>
                <a:ea typeface="微软雅黑"/>
                <a:cs typeface="微软雅黑"/>
              </a:rPr>
              <a:t>流程图格式：</a:t>
            </a:r>
            <a:endParaRPr lang="en-US" altLang="zh-CN" sz="1600">
              <a:latin typeface="微软雅黑"/>
              <a:ea typeface="微软雅黑"/>
              <a:cs typeface="微软雅黑"/>
            </a:endParaRPr>
          </a:p>
        </p:txBody>
      </p:sp>
      <p:graphicFrame>
        <p:nvGraphicFramePr>
          <p:cNvPr id="13" name="表格 12"/>
          <p:cNvGraphicFramePr>
            <a:graphicFrameLocks noGrp="1"/>
          </p:cNvGraphicFramePr>
          <p:nvPr/>
        </p:nvGraphicFramePr>
        <p:xfrm>
          <a:off x="3937000" y="2287588"/>
          <a:ext cx="5200650" cy="2001837"/>
        </p:xfrm>
        <a:graphic>
          <a:graphicData uri="http://schemas.openxmlformats.org/drawingml/2006/table">
            <a:tbl>
              <a:tblPr bandRow="1">
                <a:tableStyleId>{9D7B26C5-4107-4FEC-AEDC-1716B250A1EF}</a:tableStyleId>
              </a:tblPr>
              <a:tblGrid>
                <a:gridCol w="1733408">
                  <a:extLst>
                    <a:ext uri="{9D8B030D-6E8A-4147-A177-3AD203B41FA5}"/>
                  </a:extLst>
                </a:gridCol>
                <a:gridCol w="1733408">
                  <a:extLst>
                    <a:ext uri="{9D8B030D-6E8A-4147-A177-3AD203B41FA5}"/>
                  </a:extLst>
                </a:gridCol>
                <a:gridCol w="1733408">
                  <a:extLst>
                    <a:ext uri="{9D8B030D-6E8A-4147-A177-3AD203B41FA5}"/>
                  </a:extLst>
                </a:gridCol>
              </a:tblGrid>
              <a:tr h="142876">
                <a:tc gridSpan="3">
                  <a:txBody>
                    <a:bodyPr/>
                    <a:lstStyle/>
                    <a:p>
                      <a:endParaRPr lang="zh-CN" altLang="en-US" sz="100" dirty="0"/>
                    </a:p>
                  </a:txBody>
                  <a:tcPr marL="112571" marR="112571">
                    <a:lnT w="57150" cap="flat" cmpd="sng" algn="ctr">
                      <a:solidFill>
                        <a:srgbClr val="C00000"/>
                      </a:solidFill>
                      <a:prstDash val="solid"/>
                      <a:round/>
                      <a:headEnd type="none" w="med" len="med"/>
                      <a:tailEnd type="none" w="med" len="med"/>
                    </a:lnT>
                    <a:lnB w="28575" cap="flat" cmpd="sng" algn="ctr">
                      <a:solidFill>
                        <a:srgbClr val="C00000"/>
                      </a:solidFill>
                      <a:prstDash val="solid"/>
                      <a:round/>
                      <a:headEnd type="none" w="med" len="med"/>
                      <a:tailEnd type="none" w="med" len="med"/>
                    </a:lnB>
                    <a:solidFill>
                      <a:schemeClr val="bg1">
                        <a:alpha val="20000"/>
                      </a:schemeClr>
                    </a:solidFill>
                  </a:tcPr>
                </a:tc>
                <a:tc hMerge="1">
                  <a:txBody>
                    <a:bodyPr/>
                    <a:lstStyle/>
                    <a:p>
                      <a:endParaRPr lang="zh-CN" altLang="en-US" sz="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zh-CN" altLang="en-US" sz="100" b="1" dirty="0"/>
                    </a:p>
                  </a:txBody>
                  <a:tcPr>
                    <a:lnL w="12700" cap="flat" cmpd="sng" algn="ctr">
                      <a:solidFill>
                        <a:schemeClr val="tx1"/>
                      </a:solidFill>
                      <a:prstDash val="solid"/>
                      <a:round/>
                      <a:headEnd type="none" w="med" len="med"/>
                      <a:tailEnd type="none" w="med" len="med"/>
                    </a:lnL>
                  </a:tcPr>
                </a:tc>
                <a:extLst>
                  <a:ext uri="{0D108BD9-81ED-4DB2-BD59-A6C34878D82A}"/>
                </a:extLst>
              </a:tr>
              <a:tr h="300040">
                <a:tc>
                  <a:txBody>
                    <a:bodyPr/>
                    <a:lstStyle/>
                    <a:p>
                      <a:pPr algn="ctr"/>
                      <a:r>
                        <a:rPr lang="zh-CN" altLang="en-US" sz="2000" b="1" dirty="0" smtClean="0"/>
                        <a:t>权责单位</a:t>
                      </a:r>
                      <a:endParaRPr lang="zh-CN" altLang="en-US" sz="2000" b="1" dirty="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tcPr>
                </a:tc>
                <a:tc>
                  <a:txBody>
                    <a:bodyPr/>
                    <a:lstStyle/>
                    <a:p>
                      <a:pPr algn="ctr"/>
                      <a:r>
                        <a:rPr lang="zh-CN" altLang="en-US" sz="2000" b="1" dirty="0" smtClean="0"/>
                        <a:t>流程步骤</a:t>
                      </a:r>
                      <a:endParaRPr lang="zh-CN" altLang="en-US" sz="2000" b="1" dirty="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tcPr>
                </a:tc>
                <a:tc>
                  <a:txBody>
                    <a:bodyPr/>
                    <a:lstStyle/>
                    <a:p>
                      <a:pPr algn="ctr"/>
                      <a:r>
                        <a:rPr lang="zh-CN" altLang="en-US" sz="2000" b="1" dirty="0" smtClean="0"/>
                        <a:t>相关文件</a:t>
                      </a:r>
                      <a:endParaRPr lang="zh-CN" altLang="en-US" sz="2000" b="1" dirty="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tcPr>
                </a:tc>
                <a:extLst>
                  <a:ext uri="{0D108BD9-81ED-4DB2-BD59-A6C34878D82A}"/>
                </a:extLst>
              </a:tr>
              <a:tr h="300040">
                <a:tc>
                  <a:txBody>
                    <a:bodyPr/>
                    <a:lstStyle/>
                    <a:p>
                      <a:pPr algn="ctr"/>
                      <a:endParaRPr lang="en-US" altLang="zh-CN" sz="1400" dirty="0" smtClean="0"/>
                    </a:p>
                    <a:p>
                      <a:pPr algn="ctr"/>
                      <a:endParaRPr lang="en-US" altLang="zh-CN" sz="1400" dirty="0" smtClean="0"/>
                    </a:p>
                    <a:p>
                      <a:pPr algn="ctr"/>
                      <a:endParaRPr lang="en-US" altLang="zh-CN" sz="1400" dirty="0" smtClean="0"/>
                    </a:p>
                    <a:p>
                      <a:pPr algn="ctr"/>
                      <a:endParaRPr lang="en-US" altLang="zh-CN" sz="1400" dirty="0" smtClean="0"/>
                    </a:p>
                    <a:p>
                      <a:pPr algn="ctr"/>
                      <a:endParaRPr lang="en-US" altLang="zh-CN" sz="1400" dirty="0" smtClean="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solidFill>
                      <a:schemeClr val="accent2">
                        <a:lumMod val="60000"/>
                        <a:lumOff val="40000"/>
                        <a:alpha val="20000"/>
                      </a:schemeClr>
                    </a:solidFill>
                  </a:tcPr>
                </a:tc>
                <a:tc>
                  <a:txBody>
                    <a:bodyPr/>
                    <a:lstStyle/>
                    <a:p>
                      <a:pPr algn="ctr"/>
                      <a:endParaRPr lang="en-US" altLang="zh-CN" sz="1400" dirty="0" smtClean="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solidFill>
                      <a:schemeClr val="accent2">
                        <a:lumMod val="60000"/>
                        <a:lumOff val="40000"/>
                        <a:alpha val="20000"/>
                      </a:schemeClr>
                    </a:solidFill>
                  </a:tcPr>
                </a:tc>
                <a:tc>
                  <a:txBody>
                    <a:bodyPr/>
                    <a:lstStyle/>
                    <a:p>
                      <a:pPr algn="ctr"/>
                      <a:endParaRPr lang="en-US" altLang="zh-CN" sz="1400" dirty="0" smtClean="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solidFill>
                      <a:schemeClr val="accent2">
                        <a:lumMod val="60000"/>
                        <a:lumOff val="40000"/>
                        <a:alpha val="20000"/>
                      </a:schemeClr>
                    </a:solidFill>
                  </a:tcPr>
                </a:tc>
                <a:extLst>
                  <a:ext uri="{0D108BD9-81ED-4DB2-BD59-A6C34878D82A}"/>
                </a:extLst>
              </a:tr>
              <a:tr h="300040">
                <a:tc>
                  <a:txBody>
                    <a:bodyPr/>
                    <a:lstStyle/>
                    <a:p>
                      <a:endParaRPr lang="zh-CN" altLang="en-US" sz="1400" dirty="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B w="28575" cap="flat" cmpd="sng" algn="ctr">
                      <a:solidFill>
                        <a:srgbClr val="C00000"/>
                      </a:solidFill>
                      <a:prstDash val="solid"/>
                      <a:round/>
                      <a:headEnd type="none" w="med" len="med"/>
                      <a:tailEnd type="none" w="med" len="med"/>
                    </a:lnB>
                  </a:tcPr>
                </a:tc>
                <a:tc>
                  <a:txBody>
                    <a:bodyPr/>
                    <a:lstStyle/>
                    <a:p>
                      <a:endParaRPr lang="zh-CN" altLang="en-US" sz="1400" dirty="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B w="28575" cap="flat" cmpd="sng" algn="ctr">
                      <a:solidFill>
                        <a:srgbClr val="C00000"/>
                      </a:solidFill>
                      <a:prstDash val="solid"/>
                      <a:round/>
                      <a:headEnd type="none" w="med" len="med"/>
                      <a:tailEnd type="none" w="med" len="med"/>
                    </a:lnB>
                  </a:tcPr>
                </a:tc>
                <a:tc>
                  <a:txBody>
                    <a:bodyPr/>
                    <a:lstStyle/>
                    <a:p>
                      <a:endParaRPr lang="zh-CN" altLang="en-US" sz="1400" dirty="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B w="28575" cap="flat" cmpd="sng" algn="ctr">
                      <a:solidFill>
                        <a:srgbClr val="C00000"/>
                      </a:solidFill>
                      <a:prstDash val="solid"/>
                      <a:round/>
                      <a:headEnd type="none" w="med" len="med"/>
                      <a:tailEnd type="none" w="med" len="med"/>
                    </a:lnB>
                  </a:tcPr>
                </a:tc>
                <a:extLst>
                  <a:ext uri="{0D108BD9-81ED-4DB2-BD59-A6C34878D82A}"/>
                </a:extLst>
              </a:tr>
            </a:tbl>
          </a:graphicData>
        </a:graphic>
      </p:graphicFrame>
      <p:graphicFrame>
        <p:nvGraphicFramePr>
          <p:cNvPr id="14" name="表格 13"/>
          <p:cNvGraphicFramePr>
            <a:graphicFrameLocks noGrp="1"/>
          </p:cNvGraphicFramePr>
          <p:nvPr/>
        </p:nvGraphicFramePr>
        <p:xfrm>
          <a:off x="1679575" y="4465638"/>
          <a:ext cx="9898063" cy="2003425"/>
        </p:xfrm>
        <a:graphic>
          <a:graphicData uri="http://schemas.openxmlformats.org/drawingml/2006/table">
            <a:tbl>
              <a:tblPr bandRow="1">
                <a:tableStyleId>{9D7B26C5-4107-4FEC-AEDC-1716B250A1EF}</a:tableStyleId>
              </a:tblPr>
              <a:tblGrid>
                <a:gridCol w="2106199">
                  <a:extLst>
                    <a:ext uri="{9D8B030D-6E8A-4147-A177-3AD203B41FA5}"/>
                  </a:extLst>
                </a:gridCol>
                <a:gridCol w="2644436">
                  <a:extLst>
                    <a:ext uri="{9D8B030D-6E8A-4147-A177-3AD203B41FA5}"/>
                  </a:extLst>
                </a:gridCol>
                <a:gridCol w="2561277">
                  <a:extLst>
                    <a:ext uri="{9D8B030D-6E8A-4147-A177-3AD203B41FA5}"/>
                  </a:extLst>
                </a:gridCol>
                <a:gridCol w="2586379">
                  <a:extLst>
                    <a:ext uri="{9D8B030D-6E8A-4147-A177-3AD203B41FA5}"/>
                  </a:extLst>
                </a:gridCol>
              </a:tblGrid>
              <a:tr h="142876">
                <a:tc gridSpan="4">
                  <a:txBody>
                    <a:bodyPr/>
                    <a:lstStyle/>
                    <a:p>
                      <a:endParaRPr lang="zh-CN" altLang="en-US" sz="100" dirty="0"/>
                    </a:p>
                  </a:txBody>
                  <a:tcPr marL="112571" marR="112571">
                    <a:lnT w="57150" cap="flat" cmpd="sng" algn="ctr">
                      <a:solidFill>
                        <a:srgbClr val="C00000"/>
                      </a:solidFill>
                      <a:prstDash val="solid"/>
                      <a:round/>
                      <a:headEnd type="none" w="med" len="med"/>
                      <a:tailEnd type="none" w="med" len="med"/>
                    </a:lnT>
                    <a:lnB w="28575" cap="flat" cmpd="sng" algn="ctr">
                      <a:solidFill>
                        <a:srgbClr val="C00000"/>
                      </a:solidFill>
                      <a:prstDash val="solid"/>
                      <a:round/>
                      <a:headEnd type="none" w="med" len="med"/>
                      <a:tailEnd type="none" w="med" len="med"/>
                    </a:lnB>
                    <a:solidFill>
                      <a:schemeClr val="bg1">
                        <a:alpha val="20000"/>
                      </a:schemeClr>
                    </a:solidFill>
                  </a:tcPr>
                </a:tc>
                <a:tc hMerge="1">
                  <a:txBody>
                    <a:bodyPr/>
                    <a:lstStyle/>
                    <a:p>
                      <a:endParaRPr lang="zh-CN" altLang="en-US" sz="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zh-CN" altLang="en-US" sz="1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zh-CN" altLang="en-US" sz="100" b="1" dirty="0"/>
                    </a:p>
                  </a:txBody>
                  <a:tcPr>
                    <a:lnL w="12700" cap="flat" cmpd="sng" algn="ctr">
                      <a:solidFill>
                        <a:schemeClr val="tx1"/>
                      </a:solidFill>
                      <a:prstDash val="solid"/>
                      <a:round/>
                      <a:headEnd type="none" w="med" len="med"/>
                      <a:tailEnd type="none" w="med" len="med"/>
                    </a:lnL>
                  </a:tcPr>
                </a:tc>
                <a:extLst>
                  <a:ext uri="{0D108BD9-81ED-4DB2-BD59-A6C34878D82A}"/>
                </a:extLst>
              </a:tr>
              <a:tr h="300040">
                <a:tc>
                  <a:txBody>
                    <a:bodyPr/>
                    <a:lstStyle/>
                    <a:p>
                      <a:pPr marL="0" algn="ctr" defTabSz="914400" rtl="0" eaLnBrk="1" latinLnBrk="0" hangingPunct="1"/>
                      <a:r>
                        <a:rPr lang="zh-CN" altLang="en-US" sz="2000" b="1" kern="1200" dirty="0" smtClean="0">
                          <a:solidFill>
                            <a:schemeClr val="tx1"/>
                          </a:solidFill>
                          <a:latin typeface="+mn-lt"/>
                          <a:ea typeface="+mn-ea"/>
                          <a:cs typeface="+mn-cs"/>
                        </a:rPr>
                        <a:t>输入资料</a:t>
                      </a:r>
                      <a:endParaRPr lang="zh-CN" altLang="en-US" sz="2000" b="1" kern="1200" dirty="0">
                        <a:solidFill>
                          <a:schemeClr val="tx1"/>
                        </a:solidFill>
                        <a:latin typeface="+mn-lt"/>
                        <a:ea typeface="+mn-ea"/>
                        <a:cs typeface="+mn-cs"/>
                      </a:endParaRPr>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tcPr>
                </a:tc>
                <a:tc>
                  <a:txBody>
                    <a:bodyPr/>
                    <a:lstStyle/>
                    <a:p>
                      <a:pPr marL="0" algn="ctr" defTabSz="914400" rtl="0" eaLnBrk="1" latinLnBrk="0" hangingPunct="1"/>
                      <a:r>
                        <a:rPr lang="zh-CN" altLang="en-US" sz="2000" b="1" kern="1200" dirty="0" smtClean="0">
                          <a:solidFill>
                            <a:schemeClr val="tx1"/>
                          </a:solidFill>
                          <a:latin typeface="+mn-lt"/>
                          <a:ea typeface="+mn-ea"/>
                          <a:cs typeface="+mn-cs"/>
                        </a:rPr>
                        <a:t>流程步骤</a:t>
                      </a:r>
                      <a:endParaRPr lang="zh-CN" altLang="en-US" sz="2000" b="1" kern="1200" dirty="0">
                        <a:solidFill>
                          <a:schemeClr val="tx1"/>
                        </a:solidFill>
                        <a:latin typeface="+mn-lt"/>
                        <a:ea typeface="+mn-ea"/>
                        <a:cs typeface="+mn-cs"/>
                      </a:endParaRPr>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tcPr>
                </a:tc>
                <a:tc>
                  <a:txBody>
                    <a:bodyPr/>
                    <a:lstStyle/>
                    <a:p>
                      <a:pPr marL="0" algn="ctr" defTabSz="914400" rtl="0" eaLnBrk="1" latinLnBrk="0" hangingPunct="1"/>
                      <a:r>
                        <a:rPr lang="zh-CN" altLang="en-US" sz="2000" b="1" kern="1200" dirty="0" smtClean="0">
                          <a:solidFill>
                            <a:schemeClr val="tx1"/>
                          </a:solidFill>
                          <a:latin typeface="+mn-lt"/>
                          <a:ea typeface="+mn-ea"/>
                          <a:cs typeface="+mn-cs"/>
                        </a:rPr>
                        <a:t>权责单位</a:t>
                      </a:r>
                      <a:endParaRPr lang="zh-CN" altLang="en-US" sz="2000" b="1" kern="1200" dirty="0">
                        <a:solidFill>
                          <a:schemeClr val="tx1"/>
                        </a:solidFill>
                        <a:latin typeface="+mn-lt"/>
                        <a:ea typeface="+mn-ea"/>
                        <a:cs typeface="+mn-cs"/>
                      </a:endParaRPr>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tcPr>
                </a:tc>
                <a:tc>
                  <a:txBody>
                    <a:bodyPr/>
                    <a:lstStyle/>
                    <a:p>
                      <a:pPr marL="0" algn="ctr" defTabSz="914400" rtl="0" eaLnBrk="1" latinLnBrk="0" hangingPunct="1"/>
                      <a:r>
                        <a:rPr lang="zh-CN" altLang="en-US" sz="2000" b="1" kern="1200" dirty="0" smtClean="0">
                          <a:solidFill>
                            <a:schemeClr val="tx1"/>
                          </a:solidFill>
                          <a:latin typeface="+mn-lt"/>
                          <a:ea typeface="+mn-ea"/>
                          <a:cs typeface="+mn-cs"/>
                        </a:rPr>
                        <a:t>输出资料</a:t>
                      </a:r>
                      <a:endParaRPr lang="zh-CN" altLang="en-US" sz="2000" b="1" kern="1200" dirty="0">
                        <a:solidFill>
                          <a:schemeClr val="tx1"/>
                        </a:solidFill>
                        <a:latin typeface="+mn-lt"/>
                        <a:ea typeface="+mn-ea"/>
                        <a:cs typeface="+mn-cs"/>
                      </a:endParaRPr>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tcPr>
                </a:tc>
                <a:extLst>
                  <a:ext uri="{0D108BD9-81ED-4DB2-BD59-A6C34878D82A}"/>
                </a:extLst>
              </a:tr>
              <a:tr h="300040">
                <a:tc>
                  <a:txBody>
                    <a:bodyPr/>
                    <a:lstStyle/>
                    <a:p>
                      <a:endParaRPr lang="en-US" altLang="zh-CN" sz="1400" dirty="0" smtClean="0"/>
                    </a:p>
                    <a:p>
                      <a:endParaRPr lang="en-US" altLang="zh-CN" sz="1400" dirty="0" smtClean="0"/>
                    </a:p>
                    <a:p>
                      <a:endParaRPr lang="en-US" altLang="zh-CN" sz="1400" dirty="0" smtClean="0"/>
                    </a:p>
                    <a:p>
                      <a:endParaRPr lang="en-US" altLang="zh-CN" sz="1400" dirty="0" smtClean="0"/>
                    </a:p>
                    <a:p>
                      <a:endParaRPr lang="zh-CN" altLang="en-US" sz="1400" dirty="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solidFill>
                      <a:schemeClr val="accent2">
                        <a:lumMod val="60000"/>
                        <a:lumOff val="40000"/>
                        <a:alpha val="20000"/>
                      </a:schemeClr>
                    </a:solidFill>
                  </a:tcPr>
                </a:tc>
                <a:tc>
                  <a:txBody>
                    <a:bodyPr/>
                    <a:lstStyle/>
                    <a:p>
                      <a:endParaRPr lang="en-US" altLang="zh-CN" sz="1400" dirty="0" smtClean="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solidFill>
                      <a:schemeClr val="accent2">
                        <a:lumMod val="60000"/>
                        <a:lumOff val="40000"/>
                        <a:alpha val="20000"/>
                      </a:schemeClr>
                    </a:solidFill>
                  </a:tcPr>
                </a:tc>
                <a:tc>
                  <a:txBody>
                    <a:bodyPr/>
                    <a:lstStyle/>
                    <a:p>
                      <a:endParaRPr lang="en-US" altLang="zh-CN" sz="1400" dirty="0" smtClean="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solidFill>
                      <a:schemeClr val="accent2">
                        <a:lumMod val="60000"/>
                        <a:lumOff val="40000"/>
                        <a:alpha val="20000"/>
                      </a:schemeClr>
                    </a:solidFill>
                  </a:tcPr>
                </a:tc>
                <a:tc>
                  <a:txBody>
                    <a:bodyPr/>
                    <a:lstStyle/>
                    <a:p>
                      <a:endParaRPr lang="en-US" altLang="zh-CN" sz="1400" dirty="0" smtClean="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solidFill>
                      <a:schemeClr val="accent2">
                        <a:lumMod val="60000"/>
                        <a:lumOff val="40000"/>
                        <a:alpha val="20000"/>
                      </a:schemeClr>
                    </a:solidFill>
                  </a:tcPr>
                </a:tc>
                <a:extLst>
                  <a:ext uri="{0D108BD9-81ED-4DB2-BD59-A6C34878D82A}"/>
                </a:extLst>
              </a:tr>
              <a:tr h="300040">
                <a:tc>
                  <a:txBody>
                    <a:bodyPr/>
                    <a:lstStyle/>
                    <a:p>
                      <a:endParaRPr lang="zh-CN" altLang="en-US" sz="1400" dirty="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B w="28575" cap="flat" cmpd="sng" algn="ctr">
                      <a:solidFill>
                        <a:srgbClr val="C00000"/>
                      </a:solidFill>
                      <a:prstDash val="solid"/>
                      <a:round/>
                      <a:headEnd type="none" w="med" len="med"/>
                      <a:tailEnd type="none" w="med" len="med"/>
                    </a:lnB>
                  </a:tcPr>
                </a:tc>
                <a:tc>
                  <a:txBody>
                    <a:bodyPr/>
                    <a:lstStyle/>
                    <a:p>
                      <a:endParaRPr lang="zh-CN" altLang="en-US" sz="1400" dirty="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B w="28575" cap="flat" cmpd="sng" algn="ctr">
                      <a:solidFill>
                        <a:srgbClr val="C00000"/>
                      </a:solidFill>
                      <a:prstDash val="solid"/>
                      <a:round/>
                      <a:headEnd type="none" w="med" len="med"/>
                      <a:tailEnd type="none" w="med" len="med"/>
                    </a:lnB>
                  </a:tcPr>
                </a:tc>
                <a:tc>
                  <a:txBody>
                    <a:bodyPr/>
                    <a:lstStyle/>
                    <a:p>
                      <a:endParaRPr lang="zh-CN" altLang="en-US" sz="1400" dirty="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B w="28575" cap="flat" cmpd="sng" algn="ctr">
                      <a:solidFill>
                        <a:srgbClr val="C00000"/>
                      </a:solidFill>
                      <a:prstDash val="solid"/>
                      <a:round/>
                      <a:headEnd type="none" w="med" len="med"/>
                      <a:tailEnd type="none" w="med" len="med"/>
                    </a:lnB>
                  </a:tcPr>
                </a:tc>
                <a:tc>
                  <a:txBody>
                    <a:bodyPr/>
                    <a:lstStyle/>
                    <a:p>
                      <a:endParaRPr lang="zh-CN" altLang="en-US" sz="1400" dirty="0"/>
                    </a:p>
                  </a:txBody>
                  <a:tcPr marL="112571" marR="112571">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B w="28575" cap="flat" cmpd="sng" algn="ctr">
                      <a:solidFill>
                        <a:srgbClr val="C00000"/>
                      </a:solidFill>
                      <a:prstDash val="solid"/>
                      <a:round/>
                      <a:headEnd type="none" w="med" len="med"/>
                      <a:tailEnd type="none" w="med" len="med"/>
                    </a:lnB>
                  </a:tcPr>
                </a:tc>
                <a:extLst>
                  <a:ext uri="{0D108BD9-81ED-4DB2-BD59-A6C34878D82A}"/>
                </a:extLst>
              </a:tr>
            </a:tbl>
          </a:graphicData>
        </a:graphic>
      </p:graphicFrame>
      <p:sp>
        <p:nvSpPr>
          <p:cNvPr id="12" name="矩形 11"/>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5" name="Rectangle 2"/>
          <p:cNvSpPr txBox="1">
            <a:spLocks noChangeArrowheads="1"/>
          </p:cNvSpPr>
          <p:nvPr/>
        </p:nvSpPr>
        <p:spPr>
          <a:xfrm>
            <a:off x="63182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七、建设任务 </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6" name="矩形 15"/>
          <p:cNvSpPr/>
          <p:nvPr/>
        </p:nvSpPr>
        <p:spPr>
          <a:xfrm>
            <a:off x="3144838" y="692150"/>
            <a:ext cx="9050337" cy="68263"/>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5" name="组合 2"/>
          <p:cNvGrpSpPr>
            <a:grpSpLocks/>
          </p:cNvGrpSpPr>
          <p:nvPr/>
        </p:nvGrpSpPr>
        <p:grpSpPr bwMode="auto">
          <a:xfrm>
            <a:off x="1776413" y="2997200"/>
            <a:ext cx="2233612" cy="2243138"/>
            <a:chOff x="2275819" y="3403514"/>
            <a:chExt cx="1734754" cy="1742560"/>
          </a:xfrm>
        </p:grpSpPr>
        <p:pic>
          <p:nvPicPr>
            <p:cNvPr id="62501" name="Oval 2"/>
            <p:cNvPicPr>
              <a:picLocks noChangeAspect="1" noChangeArrowheads="1"/>
            </p:cNvPicPr>
            <p:nvPr/>
          </p:nvPicPr>
          <p:blipFill>
            <a:blip r:embed="rId2"/>
            <a:srcRect/>
            <a:stretch>
              <a:fillRect/>
            </a:stretch>
          </p:blipFill>
          <p:spPr bwMode="auto">
            <a:xfrm>
              <a:off x="2275819" y="3403514"/>
              <a:ext cx="1734754" cy="1742560"/>
            </a:xfrm>
            <a:prstGeom prst="rect">
              <a:avLst/>
            </a:prstGeom>
            <a:noFill/>
            <a:ln w="9525">
              <a:noFill/>
              <a:miter lim="800000"/>
              <a:headEnd/>
              <a:tailEnd/>
            </a:ln>
          </p:spPr>
        </p:pic>
        <p:sp>
          <p:nvSpPr>
            <p:cNvPr id="45" name="椭圆 44"/>
            <p:cNvSpPr>
              <a:spLocks noChangeArrowheads="1"/>
            </p:cNvSpPr>
            <p:nvPr/>
          </p:nvSpPr>
          <p:spPr bwMode="auto">
            <a:xfrm rot="19388639">
              <a:off x="2558354" y="3715796"/>
              <a:ext cx="794281" cy="546402"/>
            </a:xfrm>
            <a:prstGeom prst="ellipse">
              <a:avLst/>
            </a:prstGeom>
            <a:gradFill rotWithShape="1">
              <a:gsLst>
                <a:gs pos="0">
                  <a:srgbClr val="FFFFFF"/>
                </a:gs>
                <a:gs pos="45000">
                  <a:srgbClr val="FFFFFF">
                    <a:alpha val="55000"/>
                  </a:srgbClr>
                </a:gs>
                <a:gs pos="100000">
                  <a:schemeClr val="bg1">
                    <a:alpha val="0"/>
                  </a:schemeClr>
                </a:gs>
              </a:gsLst>
              <a:lin ang="5400000" scaled="1"/>
            </a:gradFill>
            <a:ln>
              <a:noFill/>
            </a:ln>
            <a:effectLst/>
            <a:extLst>
              <a:ext uri="{91240B29-F687-4f45-9708-019B960494DF}"/>
              <a:ext uri="{AF507438-7753-43e0-B8FC-AC1667EBCBE1}"/>
            </a:extLst>
          </p:spPr>
          <p:txBody>
            <a:bodyPr anchor="ct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gn="ctr">
                <a:defRPr/>
              </a:pPr>
              <a:endParaRPr lang="zh-CN" altLang="en-US">
                <a:solidFill>
                  <a:srgbClr val="FFFFFF"/>
                </a:solidFill>
                <a:latin typeface="Calibri" pitchFamily="34" charset="0"/>
              </a:endParaRPr>
            </a:p>
          </p:txBody>
        </p:sp>
        <p:grpSp>
          <p:nvGrpSpPr>
            <p:cNvPr id="62505" name="Group 8"/>
            <p:cNvGrpSpPr>
              <a:grpSpLocks/>
            </p:cNvGrpSpPr>
            <p:nvPr/>
          </p:nvGrpSpPr>
          <p:grpSpPr bwMode="auto">
            <a:xfrm>
              <a:off x="2275819" y="3766251"/>
              <a:ext cx="1734754" cy="938849"/>
              <a:chOff x="0" y="0"/>
              <a:chExt cx="798576" cy="804672"/>
            </a:xfrm>
          </p:grpSpPr>
          <p:pic>
            <p:nvPicPr>
              <p:cNvPr id="62506" name="椭圆 72"/>
              <p:cNvPicPr>
                <a:picLocks noChangeAspect="1" noChangeArrowheads="1"/>
              </p:cNvPicPr>
              <p:nvPr/>
            </p:nvPicPr>
            <p:blipFill>
              <a:blip r:embed="rId3"/>
              <a:srcRect/>
              <a:stretch>
                <a:fillRect/>
              </a:stretch>
            </p:blipFill>
            <p:spPr bwMode="auto">
              <a:xfrm>
                <a:off x="0" y="0"/>
                <a:ext cx="798576" cy="804672"/>
              </a:xfrm>
              <a:prstGeom prst="rect">
                <a:avLst/>
              </a:prstGeom>
              <a:noFill/>
              <a:ln w="9525">
                <a:noFill/>
                <a:miter lim="800000"/>
                <a:headEnd/>
                <a:tailEnd/>
              </a:ln>
            </p:spPr>
          </p:pic>
          <p:sp>
            <p:nvSpPr>
              <p:cNvPr id="62507" name="Text Box 10"/>
              <p:cNvSpPr txBox="1">
                <a:spLocks noChangeArrowheads="1"/>
              </p:cNvSpPr>
              <p:nvPr/>
            </p:nvSpPr>
            <p:spPr bwMode="auto">
              <a:xfrm>
                <a:off x="122008" y="122019"/>
                <a:ext cx="557757" cy="560064"/>
              </a:xfrm>
              <a:prstGeom prst="rect">
                <a:avLst/>
              </a:prstGeom>
              <a:noFill/>
              <a:ln w="9525">
                <a:noFill/>
                <a:miter lim="800000"/>
                <a:headEnd/>
                <a:tailEnd/>
              </a:ln>
            </p:spPr>
            <p:txBody>
              <a:bodyPr anchor="ctr"/>
              <a:lstStyle/>
              <a:p>
                <a:pPr algn="ctr"/>
                <a:r>
                  <a:rPr lang="zh-CN" altLang="en-US" sz="1600" b="1">
                    <a:solidFill>
                      <a:srgbClr val="FFFFFF"/>
                    </a:solidFill>
                    <a:latin typeface="微软雅黑"/>
                    <a:ea typeface="微软雅黑"/>
                    <a:cs typeface="微软雅黑"/>
                  </a:rPr>
                  <a:t>数据采集与管理平台</a:t>
                </a:r>
              </a:p>
            </p:txBody>
          </p:sp>
        </p:grpSp>
      </p:grpSp>
      <p:pic>
        <p:nvPicPr>
          <p:cNvPr id="62466" name="AutoShape 593"/>
          <p:cNvPicPr>
            <a:picLocks noChangeArrowheads="1"/>
          </p:cNvPicPr>
          <p:nvPr/>
        </p:nvPicPr>
        <p:blipFill>
          <a:blip r:embed="rId4"/>
          <a:srcRect/>
          <a:stretch>
            <a:fillRect/>
          </a:stretch>
        </p:blipFill>
        <p:spPr bwMode="auto">
          <a:xfrm>
            <a:off x="3649663" y="3840163"/>
            <a:ext cx="1023937" cy="979487"/>
          </a:xfrm>
          <a:prstGeom prst="rect">
            <a:avLst/>
          </a:prstGeom>
          <a:noFill/>
          <a:ln w="9525">
            <a:noFill/>
            <a:miter lim="800000"/>
            <a:headEnd/>
            <a:tailEnd/>
          </a:ln>
        </p:spPr>
      </p:pic>
      <p:grpSp>
        <p:nvGrpSpPr>
          <p:cNvPr id="62467" name="组合 7"/>
          <p:cNvGrpSpPr>
            <a:grpSpLocks/>
          </p:cNvGrpSpPr>
          <p:nvPr/>
        </p:nvGrpSpPr>
        <p:grpSpPr bwMode="auto">
          <a:xfrm>
            <a:off x="4040188" y="3089275"/>
            <a:ext cx="2466975" cy="2219325"/>
            <a:chOff x="4438893" y="3403514"/>
            <a:chExt cx="1937624" cy="1742560"/>
          </a:xfrm>
        </p:grpSpPr>
        <p:pic>
          <p:nvPicPr>
            <p:cNvPr id="62494" name="Oval 2"/>
            <p:cNvPicPr>
              <a:picLocks noChangeAspect="1" noChangeArrowheads="1"/>
            </p:cNvPicPr>
            <p:nvPr/>
          </p:nvPicPr>
          <p:blipFill>
            <a:blip r:embed="rId5"/>
            <a:srcRect/>
            <a:stretch>
              <a:fillRect/>
            </a:stretch>
          </p:blipFill>
          <p:spPr bwMode="auto">
            <a:xfrm>
              <a:off x="4543660" y="3403514"/>
              <a:ext cx="1728091" cy="1742560"/>
            </a:xfrm>
            <a:prstGeom prst="rect">
              <a:avLst/>
            </a:prstGeom>
            <a:noFill/>
            <a:ln w="9525">
              <a:noFill/>
              <a:miter lim="800000"/>
              <a:headEnd/>
              <a:tailEnd/>
            </a:ln>
          </p:spPr>
        </p:pic>
        <p:sp>
          <p:nvSpPr>
            <p:cNvPr id="51" name="椭圆 50"/>
            <p:cNvSpPr>
              <a:spLocks noChangeArrowheads="1"/>
            </p:cNvSpPr>
            <p:nvPr/>
          </p:nvSpPr>
          <p:spPr bwMode="auto">
            <a:xfrm rot="19388639">
              <a:off x="4819971" y="3715796"/>
              <a:ext cx="794487" cy="546402"/>
            </a:xfrm>
            <a:prstGeom prst="ellipse">
              <a:avLst/>
            </a:prstGeom>
            <a:gradFill rotWithShape="1">
              <a:gsLst>
                <a:gs pos="0">
                  <a:srgbClr val="FFFFFF"/>
                </a:gs>
                <a:gs pos="45000">
                  <a:srgbClr val="FFFFFF">
                    <a:alpha val="55000"/>
                  </a:srgbClr>
                </a:gs>
                <a:gs pos="100000">
                  <a:schemeClr val="bg1">
                    <a:alpha val="0"/>
                  </a:schemeClr>
                </a:gs>
              </a:gsLst>
              <a:lin ang="5400000" scaled="1"/>
            </a:gradFill>
            <a:ln>
              <a:noFill/>
            </a:ln>
            <a:effectLst/>
            <a:extLst>
              <a:ext uri="{91240B29-F687-4f45-9708-019B960494DF}"/>
              <a:ext uri="{AF507438-7753-43e0-B8FC-AC1667EBCBE1}"/>
            </a:extLst>
          </p:spPr>
          <p:txBody>
            <a:bodyPr anchor="ct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gn="ctr">
                <a:defRPr/>
              </a:pPr>
              <a:endParaRPr lang="zh-CN" altLang="en-US">
                <a:solidFill>
                  <a:srgbClr val="FFFFFF"/>
                </a:solidFill>
                <a:latin typeface="微软雅黑" pitchFamily="34" charset="-122"/>
                <a:ea typeface="微软雅黑" pitchFamily="34" charset="-122"/>
              </a:endParaRPr>
            </a:p>
          </p:txBody>
        </p:sp>
        <p:grpSp>
          <p:nvGrpSpPr>
            <p:cNvPr id="62498" name="Group 15"/>
            <p:cNvGrpSpPr>
              <a:grpSpLocks/>
            </p:cNvGrpSpPr>
            <p:nvPr/>
          </p:nvGrpSpPr>
          <p:grpSpPr bwMode="auto">
            <a:xfrm>
              <a:off x="4438893" y="3766251"/>
              <a:ext cx="1937624" cy="938849"/>
              <a:chOff x="0" y="0"/>
              <a:chExt cx="804672" cy="804672"/>
            </a:xfrm>
          </p:grpSpPr>
          <p:pic>
            <p:nvPicPr>
              <p:cNvPr id="62499" name="椭圆 53"/>
              <p:cNvPicPr>
                <a:picLocks noChangeAspect="1" noChangeArrowheads="1"/>
              </p:cNvPicPr>
              <p:nvPr/>
            </p:nvPicPr>
            <p:blipFill>
              <a:blip r:embed="rId6"/>
              <a:srcRect/>
              <a:stretch>
                <a:fillRect/>
              </a:stretch>
            </p:blipFill>
            <p:spPr bwMode="auto">
              <a:xfrm>
                <a:off x="0" y="0"/>
                <a:ext cx="804672" cy="804672"/>
              </a:xfrm>
              <a:prstGeom prst="rect">
                <a:avLst/>
              </a:prstGeom>
              <a:noFill/>
              <a:ln w="9525">
                <a:noFill/>
                <a:miter lim="800000"/>
                <a:headEnd/>
                <a:tailEnd/>
              </a:ln>
            </p:spPr>
          </p:pic>
          <p:sp>
            <p:nvSpPr>
              <p:cNvPr id="62500" name="Text Box 17"/>
              <p:cNvSpPr txBox="1">
                <a:spLocks noChangeArrowheads="1"/>
              </p:cNvSpPr>
              <p:nvPr/>
            </p:nvSpPr>
            <p:spPr bwMode="auto">
              <a:xfrm>
                <a:off x="122706" y="122019"/>
                <a:ext cx="557757" cy="560064"/>
              </a:xfrm>
              <a:prstGeom prst="rect">
                <a:avLst/>
              </a:prstGeom>
              <a:noFill/>
              <a:ln w="9525">
                <a:noFill/>
                <a:miter lim="800000"/>
                <a:headEnd/>
                <a:tailEnd/>
              </a:ln>
            </p:spPr>
            <p:txBody>
              <a:bodyPr anchor="ctr"/>
              <a:lstStyle/>
              <a:p>
                <a:pPr algn="ctr"/>
                <a:r>
                  <a:rPr lang="zh-CN" altLang="en-US" sz="1600" b="1">
                    <a:solidFill>
                      <a:srgbClr val="FFFFFF"/>
                    </a:solidFill>
                    <a:latin typeface="微软雅黑"/>
                    <a:ea typeface="微软雅黑"/>
                    <a:cs typeface="微软雅黑"/>
                  </a:rPr>
                  <a:t>平台分析与预警功能</a:t>
                </a:r>
              </a:p>
            </p:txBody>
          </p:sp>
        </p:grpSp>
      </p:grpSp>
      <p:grpSp>
        <p:nvGrpSpPr>
          <p:cNvPr id="62468" name="组合 8"/>
          <p:cNvGrpSpPr>
            <a:grpSpLocks/>
          </p:cNvGrpSpPr>
          <p:nvPr/>
        </p:nvGrpSpPr>
        <p:grpSpPr bwMode="auto">
          <a:xfrm>
            <a:off x="6513513" y="1916113"/>
            <a:ext cx="2247900" cy="2265362"/>
            <a:chOff x="6802616" y="2094928"/>
            <a:chExt cx="1728091" cy="1742560"/>
          </a:xfrm>
        </p:grpSpPr>
        <p:pic>
          <p:nvPicPr>
            <p:cNvPr id="62487" name="Oval 2"/>
            <p:cNvPicPr>
              <a:picLocks noChangeAspect="1" noChangeArrowheads="1"/>
            </p:cNvPicPr>
            <p:nvPr/>
          </p:nvPicPr>
          <p:blipFill>
            <a:blip r:embed="rId7"/>
            <a:srcRect/>
            <a:stretch>
              <a:fillRect/>
            </a:stretch>
          </p:blipFill>
          <p:spPr bwMode="auto">
            <a:xfrm>
              <a:off x="6802616" y="2094928"/>
              <a:ext cx="1728091" cy="1742560"/>
            </a:xfrm>
            <a:prstGeom prst="rect">
              <a:avLst/>
            </a:prstGeom>
            <a:noFill/>
            <a:ln w="9525">
              <a:noFill/>
              <a:miter lim="800000"/>
              <a:headEnd/>
              <a:tailEnd/>
            </a:ln>
          </p:spPr>
        </p:pic>
        <p:sp>
          <p:nvSpPr>
            <p:cNvPr id="56" name="椭圆 55"/>
            <p:cNvSpPr>
              <a:spLocks noChangeArrowheads="1"/>
            </p:cNvSpPr>
            <p:nvPr/>
          </p:nvSpPr>
          <p:spPr bwMode="auto">
            <a:xfrm rot="19388639">
              <a:off x="7080704" y="2406322"/>
              <a:ext cx="794487" cy="546402"/>
            </a:xfrm>
            <a:prstGeom prst="ellipse">
              <a:avLst/>
            </a:prstGeom>
            <a:gradFill rotWithShape="1">
              <a:gsLst>
                <a:gs pos="0">
                  <a:srgbClr val="FFFFFF"/>
                </a:gs>
                <a:gs pos="45000">
                  <a:srgbClr val="FFFFFF">
                    <a:alpha val="55000"/>
                  </a:srgbClr>
                </a:gs>
                <a:gs pos="100000">
                  <a:schemeClr val="bg1">
                    <a:alpha val="0"/>
                  </a:schemeClr>
                </a:gs>
              </a:gsLst>
              <a:lin ang="5400000" scaled="1"/>
            </a:gradFill>
            <a:ln>
              <a:noFill/>
            </a:ln>
            <a:effectLst/>
            <a:extLst>
              <a:ext uri="{91240B29-F687-4f45-9708-019B960494DF}"/>
              <a:ext uri="{AF507438-7753-43e0-B8FC-AC1667EBCBE1}"/>
            </a:extLst>
          </p:spPr>
          <p:txBody>
            <a:bodyPr anchor="ct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gn="ctr">
                <a:defRPr/>
              </a:pPr>
              <a:endParaRPr lang="zh-CN" altLang="en-US" sz="2000">
                <a:solidFill>
                  <a:srgbClr val="FFFFFF"/>
                </a:solidFill>
                <a:latin typeface="Calibri" pitchFamily="34" charset="0"/>
              </a:endParaRPr>
            </a:p>
          </p:txBody>
        </p:sp>
        <p:grpSp>
          <p:nvGrpSpPr>
            <p:cNvPr id="62491" name="Group 21"/>
            <p:cNvGrpSpPr>
              <a:grpSpLocks/>
            </p:cNvGrpSpPr>
            <p:nvPr/>
          </p:nvGrpSpPr>
          <p:grpSpPr bwMode="auto">
            <a:xfrm>
              <a:off x="7200859" y="2457666"/>
              <a:ext cx="938716" cy="938849"/>
              <a:chOff x="0" y="0"/>
              <a:chExt cx="804672" cy="804672"/>
            </a:xfrm>
          </p:grpSpPr>
          <p:pic>
            <p:nvPicPr>
              <p:cNvPr id="62492" name="椭圆 64"/>
              <p:cNvPicPr>
                <a:picLocks noChangeAspect="1" noChangeArrowheads="1"/>
              </p:cNvPicPr>
              <p:nvPr/>
            </p:nvPicPr>
            <p:blipFill>
              <a:blip r:embed="rId8"/>
              <a:srcRect/>
              <a:stretch>
                <a:fillRect/>
              </a:stretch>
            </p:blipFill>
            <p:spPr bwMode="auto">
              <a:xfrm>
                <a:off x="0" y="0"/>
                <a:ext cx="804672" cy="804672"/>
              </a:xfrm>
              <a:prstGeom prst="rect">
                <a:avLst/>
              </a:prstGeom>
              <a:noFill/>
              <a:ln w="9525">
                <a:noFill/>
                <a:miter lim="800000"/>
                <a:headEnd/>
                <a:tailEnd/>
              </a:ln>
            </p:spPr>
          </p:pic>
          <p:sp>
            <p:nvSpPr>
              <p:cNvPr id="62493" name="Text Box 23"/>
              <p:cNvSpPr txBox="1">
                <a:spLocks noChangeArrowheads="1"/>
              </p:cNvSpPr>
              <p:nvPr/>
            </p:nvSpPr>
            <p:spPr bwMode="auto">
              <a:xfrm>
                <a:off x="19714" y="121256"/>
                <a:ext cx="765243" cy="560064"/>
              </a:xfrm>
              <a:prstGeom prst="rect">
                <a:avLst/>
              </a:prstGeom>
              <a:noFill/>
              <a:ln w="9525">
                <a:noFill/>
                <a:miter lim="800000"/>
                <a:headEnd/>
                <a:tailEnd/>
              </a:ln>
            </p:spPr>
            <p:txBody>
              <a:bodyPr anchor="ctr"/>
              <a:lstStyle/>
              <a:p>
                <a:pPr algn="ctr"/>
                <a:r>
                  <a:rPr lang="zh-CN" altLang="en-US" b="1">
                    <a:solidFill>
                      <a:srgbClr val="FFFFFF"/>
                    </a:solidFill>
                    <a:latin typeface="微软雅黑"/>
                    <a:ea typeface="微软雅黑"/>
                    <a:cs typeface="微软雅黑"/>
                  </a:rPr>
                  <a:t>定期</a:t>
                </a:r>
                <a:endParaRPr lang="en-US" altLang="zh-CN" b="1">
                  <a:solidFill>
                    <a:srgbClr val="FFFFFF"/>
                  </a:solidFill>
                  <a:latin typeface="微软雅黑"/>
                  <a:ea typeface="微软雅黑"/>
                  <a:cs typeface="微软雅黑"/>
                </a:endParaRPr>
              </a:p>
              <a:p>
                <a:pPr algn="ctr"/>
                <a:r>
                  <a:rPr lang="zh-CN" altLang="en-US" b="1">
                    <a:solidFill>
                      <a:srgbClr val="FFFFFF"/>
                    </a:solidFill>
                    <a:latin typeface="微软雅黑"/>
                    <a:ea typeface="微软雅黑"/>
                    <a:cs typeface="微软雅黑"/>
                  </a:rPr>
                  <a:t>分析制度</a:t>
                </a:r>
              </a:p>
            </p:txBody>
          </p:sp>
        </p:grpSp>
      </p:grpSp>
      <p:grpSp>
        <p:nvGrpSpPr>
          <p:cNvPr id="62469" name="组合 9"/>
          <p:cNvGrpSpPr>
            <a:grpSpLocks/>
          </p:cNvGrpSpPr>
          <p:nvPr/>
        </p:nvGrpSpPr>
        <p:grpSpPr bwMode="auto">
          <a:xfrm>
            <a:off x="6605588" y="4143375"/>
            <a:ext cx="2392362" cy="2411413"/>
            <a:chOff x="6802616" y="4615826"/>
            <a:chExt cx="1728091" cy="1742560"/>
          </a:xfrm>
        </p:grpSpPr>
        <p:pic>
          <p:nvPicPr>
            <p:cNvPr id="62480" name="Oval 2"/>
            <p:cNvPicPr>
              <a:picLocks noChangeAspect="1" noChangeArrowheads="1"/>
            </p:cNvPicPr>
            <p:nvPr/>
          </p:nvPicPr>
          <p:blipFill>
            <a:blip r:embed="rId7"/>
            <a:srcRect/>
            <a:stretch>
              <a:fillRect/>
            </a:stretch>
          </p:blipFill>
          <p:spPr bwMode="auto">
            <a:xfrm>
              <a:off x="6802616" y="4615826"/>
              <a:ext cx="1728091" cy="1742560"/>
            </a:xfrm>
            <a:prstGeom prst="rect">
              <a:avLst/>
            </a:prstGeom>
            <a:noFill/>
            <a:ln w="9525">
              <a:noFill/>
              <a:miter lim="800000"/>
              <a:headEnd/>
              <a:tailEnd/>
            </a:ln>
          </p:spPr>
        </p:pic>
        <p:sp>
          <p:nvSpPr>
            <p:cNvPr id="61" name="椭圆 60"/>
            <p:cNvSpPr>
              <a:spLocks noChangeArrowheads="1"/>
            </p:cNvSpPr>
            <p:nvPr/>
          </p:nvSpPr>
          <p:spPr bwMode="auto">
            <a:xfrm rot="19388639">
              <a:off x="7080704" y="4927220"/>
              <a:ext cx="794487" cy="546402"/>
            </a:xfrm>
            <a:prstGeom prst="ellipse">
              <a:avLst/>
            </a:prstGeom>
            <a:gradFill rotWithShape="1">
              <a:gsLst>
                <a:gs pos="0">
                  <a:srgbClr val="FFFFFF"/>
                </a:gs>
                <a:gs pos="45000">
                  <a:srgbClr val="FFFFFF">
                    <a:alpha val="55000"/>
                  </a:srgbClr>
                </a:gs>
                <a:gs pos="100000">
                  <a:schemeClr val="bg1">
                    <a:alpha val="0"/>
                  </a:schemeClr>
                </a:gs>
              </a:gsLst>
              <a:lin ang="5400000" scaled="1"/>
            </a:gradFill>
            <a:ln>
              <a:noFill/>
            </a:ln>
            <a:effectLst/>
            <a:extLst>
              <a:ext uri="{91240B29-F687-4f45-9708-019B960494DF}"/>
              <a:ext uri="{AF507438-7753-43e0-B8FC-AC1667EBCBE1}"/>
            </a:extLst>
          </p:spPr>
          <p:txBody>
            <a:bodyPr anchor="ctr"/>
            <a:ls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lgn="ctr">
                <a:defRPr/>
              </a:pPr>
              <a:endParaRPr lang="zh-CN" altLang="en-US" sz="2000">
                <a:solidFill>
                  <a:srgbClr val="FFFFFF"/>
                </a:solidFill>
                <a:latin typeface="Calibri" pitchFamily="34" charset="0"/>
              </a:endParaRPr>
            </a:p>
          </p:txBody>
        </p:sp>
        <p:grpSp>
          <p:nvGrpSpPr>
            <p:cNvPr id="62484" name="Group 27"/>
            <p:cNvGrpSpPr>
              <a:grpSpLocks/>
            </p:cNvGrpSpPr>
            <p:nvPr/>
          </p:nvGrpSpPr>
          <p:grpSpPr bwMode="auto">
            <a:xfrm>
              <a:off x="7200859" y="4978563"/>
              <a:ext cx="938716" cy="938849"/>
              <a:chOff x="0" y="0"/>
              <a:chExt cx="804672" cy="804672"/>
            </a:xfrm>
          </p:grpSpPr>
          <p:pic>
            <p:nvPicPr>
              <p:cNvPr id="62485" name="椭圆 64"/>
              <p:cNvPicPr>
                <a:picLocks noChangeAspect="1" noChangeArrowheads="1"/>
              </p:cNvPicPr>
              <p:nvPr/>
            </p:nvPicPr>
            <p:blipFill>
              <a:blip r:embed="rId8"/>
              <a:srcRect/>
              <a:stretch>
                <a:fillRect/>
              </a:stretch>
            </p:blipFill>
            <p:spPr bwMode="auto">
              <a:xfrm>
                <a:off x="0" y="0"/>
                <a:ext cx="804672" cy="804672"/>
              </a:xfrm>
              <a:prstGeom prst="rect">
                <a:avLst/>
              </a:prstGeom>
              <a:noFill/>
              <a:ln w="9525">
                <a:noFill/>
                <a:miter lim="800000"/>
                <a:headEnd/>
                <a:tailEnd/>
              </a:ln>
            </p:spPr>
          </p:pic>
          <p:sp>
            <p:nvSpPr>
              <p:cNvPr id="62486" name="Text Box 29"/>
              <p:cNvSpPr txBox="1">
                <a:spLocks noChangeArrowheads="1"/>
              </p:cNvSpPr>
              <p:nvPr/>
            </p:nvSpPr>
            <p:spPr bwMode="auto">
              <a:xfrm>
                <a:off x="19714" y="96532"/>
                <a:ext cx="709200" cy="560064"/>
              </a:xfrm>
              <a:prstGeom prst="rect">
                <a:avLst/>
              </a:prstGeom>
              <a:noFill/>
              <a:ln w="9525">
                <a:noFill/>
                <a:miter lim="800000"/>
                <a:headEnd/>
                <a:tailEnd/>
              </a:ln>
            </p:spPr>
            <p:txBody>
              <a:bodyPr anchor="ctr"/>
              <a:lstStyle/>
              <a:p>
                <a:pPr algn="ctr"/>
                <a:r>
                  <a:rPr lang="zh-CN" altLang="en-US" b="1">
                    <a:solidFill>
                      <a:srgbClr val="FFFFFF"/>
                    </a:solidFill>
                    <a:latin typeface="微软雅黑"/>
                    <a:ea typeface="微软雅黑"/>
                    <a:cs typeface="微软雅黑"/>
                  </a:rPr>
                  <a:t>信息发布制度</a:t>
                </a:r>
              </a:p>
            </p:txBody>
          </p:sp>
        </p:grpSp>
      </p:grpSp>
      <p:pic>
        <p:nvPicPr>
          <p:cNvPr id="62470" name="AutoShape 593"/>
          <p:cNvPicPr>
            <a:picLocks noChangeArrowheads="1"/>
          </p:cNvPicPr>
          <p:nvPr/>
        </p:nvPicPr>
        <p:blipFill>
          <a:blip r:embed="rId4"/>
          <a:srcRect/>
          <a:stretch>
            <a:fillRect/>
          </a:stretch>
        </p:blipFill>
        <p:spPr bwMode="auto">
          <a:xfrm rot="-1800000">
            <a:off x="6046788" y="3133725"/>
            <a:ext cx="1023937" cy="979488"/>
          </a:xfrm>
          <a:prstGeom prst="rect">
            <a:avLst/>
          </a:prstGeom>
          <a:noFill/>
          <a:ln w="9525">
            <a:noFill/>
            <a:miter lim="800000"/>
            <a:headEnd/>
            <a:tailEnd/>
          </a:ln>
        </p:spPr>
      </p:pic>
      <p:pic>
        <p:nvPicPr>
          <p:cNvPr id="62471" name="AutoShape 593"/>
          <p:cNvPicPr>
            <a:picLocks noChangeArrowheads="1"/>
          </p:cNvPicPr>
          <p:nvPr/>
        </p:nvPicPr>
        <p:blipFill>
          <a:blip r:embed="rId4"/>
          <a:srcRect/>
          <a:stretch>
            <a:fillRect/>
          </a:stretch>
        </p:blipFill>
        <p:spPr bwMode="auto">
          <a:xfrm rot="1800000">
            <a:off x="5969000" y="4449763"/>
            <a:ext cx="1023938" cy="979487"/>
          </a:xfrm>
          <a:prstGeom prst="rect">
            <a:avLst/>
          </a:prstGeom>
          <a:noFill/>
          <a:ln w="9525">
            <a:noFill/>
            <a:miter lim="800000"/>
            <a:headEnd/>
            <a:tailEnd/>
          </a:ln>
        </p:spPr>
      </p:pic>
      <p:sp>
        <p:nvSpPr>
          <p:cNvPr id="62472" name="TextBox 31"/>
          <p:cNvSpPr txBox="1">
            <a:spLocks noChangeArrowheads="1"/>
          </p:cNvSpPr>
          <p:nvPr/>
        </p:nvSpPr>
        <p:spPr bwMode="auto">
          <a:xfrm>
            <a:off x="876300" y="4776788"/>
            <a:ext cx="3587750" cy="1568450"/>
          </a:xfrm>
          <a:prstGeom prst="rect">
            <a:avLst/>
          </a:prstGeom>
          <a:noFill/>
          <a:ln w="9525">
            <a:noFill/>
            <a:miter lim="800000"/>
            <a:headEnd/>
            <a:tailEnd/>
          </a:ln>
        </p:spPr>
        <p:txBody>
          <a:bodyPr>
            <a:spAutoFit/>
          </a:bodyPr>
          <a:lstStyle/>
          <a:p>
            <a:pPr>
              <a:lnSpc>
                <a:spcPct val="150000"/>
              </a:lnSpc>
              <a:buFont typeface="Wingdings" pitchFamily="2" charset="2"/>
              <a:buChar char="²"/>
            </a:pPr>
            <a:r>
              <a:rPr lang="zh-CN" altLang="zh-CN" sz="1600">
                <a:latin typeface="微软雅黑"/>
                <a:ea typeface="微软雅黑"/>
                <a:cs typeface="微软雅黑"/>
              </a:rPr>
              <a:t>研究</a:t>
            </a:r>
            <a:r>
              <a:rPr lang="zh-CN" altLang="en-US" sz="1600">
                <a:latin typeface="微软雅黑"/>
                <a:ea typeface="微软雅黑"/>
                <a:cs typeface="微软雅黑"/>
              </a:rPr>
              <a:t>关键监控指标</a:t>
            </a:r>
            <a:endParaRPr lang="en-US" altLang="zh-CN" sz="1600">
              <a:latin typeface="微软雅黑"/>
              <a:ea typeface="微软雅黑"/>
              <a:cs typeface="微软雅黑"/>
            </a:endParaRPr>
          </a:p>
          <a:p>
            <a:pPr>
              <a:lnSpc>
                <a:spcPct val="150000"/>
              </a:lnSpc>
              <a:buFont typeface="Wingdings" pitchFamily="2" charset="2"/>
              <a:buChar char="²"/>
            </a:pPr>
            <a:r>
              <a:rPr lang="zh-CN" altLang="en-US" sz="1600">
                <a:latin typeface="微软雅黑"/>
                <a:ea typeface="微软雅黑"/>
                <a:cs typeface="微软雅黑"/>
              </a:rPr>
              <a:t>信息来源和基本依据</a:t>
            </a:r>
            <a:endParaRPr lang="en-US" altLang="zh-CN" sz="1600">
              <a:latin typeface="微软雅黑"/>
              <a:ea typeface="微软雅黑"/>
              <a:cs typeface="微软雅黑"/>
            </a:endParaRPr>
          </a:p>
          <a:p>
            <a:pPr>
              <a:lnSpc>
                <a:spcPct val="150000"/>
              </a:lnSpc>
              <a:buFont typeface="Wingdings" pitchFamily="2" charset="2"/>
              <a:buChar char="²"/>
            </a:pPr>
            <a:r>
              <a:rPr lang="zh-CN" altLang="en-US" sz="1600">
                <a:latin typeface="微软雅黑"/>
                <a:ea typeface="微软雅黑"/>
                <a:cs typeface="微软雅黑"/>
              </a:rPr>
              <a:t>平台信息采集责任制</a:t>
            </a:r>
            <a:endParaRPr lang="en-US" altLang="zh-CN" sz="1600">
              <a:latin typeface="微软雅黑"/>
              <a:ea typeface="微软雅黑"/>
              <a:cs typeface="微软雅黑"/>
            </a:endParaRPr>
          </a:p>
          <a:p>
            <a:pPr>
              <a:lnSpc>
                <a:spcPct val="150000"/>
              </a:lnSpc>
              <a:buFont typeface="Wingdings" pitchFamily="2" charset="2"/>
              <a:buChar char="²"/>
            </a:pPr>
            <a:r>
              <a:rPr lang="zh-CN" altLang="en-US" sz="1600">
                <a:latin typeface="微软雅黑"/>
                <a:ea typeface="微软雅黑"/>
                <a:cs typeface="微软雅黑"/>
              </a:rPr>
              <a:t>平台信息采集督促机制</a:t>
            </a:r>
            <a:endParaRPr lang="zh-CN" altLang="zh-CN" sz="1600">
              <a:latin typeface="微软雅黑"/>
              <a:ea typeface="微软雅黑"/>
              <a:cs typeface="微软雅黑"/>
            </a:endParaRPr>
          </a:p>
        </p:txBody>
      </p:sp>
      <p:sp>
        <p:nvSpPr>
          <p:cNvPr id="62473" name="TextBox 32"/>
          <p:cNvSpPr txBox="1">
            <a:spLocks noChangeArrowheads="1"/>
          </p:cNvSpPr>
          <p:nvPr/>
        </p:nvSpPr>
        <p:spPr bwMode="auto">
          <a:xfrm>
            <a:off x="4040188" y="5040313"/>
            <a:ext cx="3778250" cy="1200150"/>
          </a:xfrm>
          <a:prstGeom prst="rect">
            <a:avLst/>
          </a:prstGeom>
          <a:noFill/>
          <a:ln w="9525">
            <a:noFill/>
            <a:miter lim="800000"/>
            <a:headEnd/>
            <a:tailEnd/>
          </a:ln>
        </p:spPr>
        <p:txBody>
          <a:bodyPr>
            <a:spAutoFit/>
          </a:bodyPr>
          <a:lstStyle/>
          <a:p>
            <a:pPr>
              <a:lnSpc>
                <a:spcPct val="150000"/>
              </a:lnSpc>
              <a:buFont typeface="Wingdings" pitchFamily="2" charset="2"/>
              <a:buChar char="²"/>
            </a:pPr>
            <a:r>
              <a:rPr lang="zh-CN" altLang="en-US" sz="1600">
                <a:latin typeface="微软雅黑"/>
                <a:ea typeface="微软雅黑"/>
                <a:cs typeface="微软雅黑"/>
              </a:rPr>
              <a:t>满足常规监控要求</a:t>
            </a:r>
            <a:endParaRPr lang="en-US" altLang="zh-CN" sz="1600">
              <a:latin typeface="微软雅黑"/>
              <a:ea typeface="微软雅黑"/>
              <a:cs typeface="微软雅黑"/>
            </a:endParaRPr>
          </a:p>
          <a:p>
            <a:pPr>
              <a:lnSpc>
                <a:spcPct val="150000"/>
              </a:lnSpc>
              <a:buFont typeface="Wingdings" pitchFamily="2" charset="2"/>
              <a:buChar char="²"/>
            </a:pPr>
            <a:r>
              <a:rPr lang="zh-CN" altLang="en-US" sz="1600">
                <a:latin typeface="微软雅黑"/>
                <a:ea typeface="微软雅黑"/>
                <a:cs typeface="微软雅黑"/>
              </a:rPr>
              <a:t>日常管理和教学质量监控</a:t>
            </a:r>
            <a:endParaRPr lang="en-US" altLang="zh-CN" sz="1600">
              <a:latin typeface="微软雅黑"/>
              <a:ea typeface="微软雅黑"/>
              <a:cs typeface="微软雅黑"/>
            </a:endParaRPr>
          </a:p>
          <a:p>
            <a:pPr>
              <a:lnSpc>
                <a:spcPct val="150000"/>
              </a:lnSpc>
              <a:buFont typeface="Wingdings" pitchFamily="2" charset="2"/>
              <a:buChar char="²"/>
            </a:pPr>
            <a:r>
              <a:rPr lang="zh-CN" altLang="en-US" sz="1600">
                <a:latin typeface="微软雅黑"/>
                <a:ea typeface="微软雅黑"/>
                <a:cs typeface="微软雅黑"/>
              </a:rPr>
              <a:t>数据平台动态化管理</a:t>
            </a:r>
            <a:endParaRPr lang="zh-CN" altLang="zh-CN" sz="1600">
              <a:latin typeface="微软雅黑"/>
              <a:ea typeface="微软雅黑"/>
              <a:cs typeface="微软雅黑"/>
            </a:endParaRPr>
          </a:p>
        </p:txBody>
      </p:sp>
      <p:sp>
        <p:nvSpPr>
          <p:cNvPr id="62474" name="TextBox 33"/>
          <p:cNvSpPr txBox="1">
            <a:spLocks noChangeArrowheads="1"/>
          </p:cNvSpPr>
          <p:nvPr/>
        </p:nvSpPr>
        <p:spPr bwMode="auto">
          <a:xfrm>
            <a:off x="8618538" y="2271713"/>
            <a:ext cx="3841750" cy="1939925"/>
          </a:xfrm>
          <a:prstGeom prst="rect">
            <a:avLst/>
          </a:prstGeom>
          <a:noFill/>
          <a:ln w="9525">
            <a:noFill/>
            <a:miter lim="800000"/>
            <a:headEnd/>
            <a:tailEnd/>
          </a:ln>
        </p:spPr>
        <p:txBody>
          <a:bodyPr>
            <a:spAutoFit/>
          </a:bodyPr>
          <a:lstStyle/>
          <a:p>
            <a:pPr>
              <a:lnSpc>
                <a:spcPct val="150000"/>
              </a:lnSpc>
              <a:buFont typeface="Wingdings" pitchFamily="2" charset="2"/>
              <a:buChar char="²"/>
            </a:pPr>
            <a:r>
              <a:rPr lang="zh-CN" altLang="en-US" sz="1600">
                <a:latin typeface="微软雅黑"/>
                <a:ea typeface="微软雅黑"/>
                <a:cs typeface="微软雅黑"/>
              </a:rPr>
              <a:t>以平台信息为基础</a:t>
            </a:r>
            <a:endParaRPr lang="en-US" altLang="zh-CN" sz="1600">
              <a:latin typeface="微软雅黑"/>
              <a:ea typeface="微软雅黑"/>
              <a:cs typeface="微软雅黑"/>
            </a:endParaRPr>
          </a:p>
          <a:p>
            <a:pPr>
              <a:lnSpc>
                <a:spcPct val="150000"/>
              </a:lnSpc>
              <a:buFont typeface="Wingdings" pitchFamily="2" charset="2"/>
              <a:buChar char="²"/>
            </a:pPr>
            <a:r>
              <a:rPr lang="zh-CN" altLang="en-US" sz="1600">
                <a:latin typeface="微软雅黑"/>
                <a:ea typeface="微软雅黑"/>
                <a:cs typeface="微软雅黑"/>
              </a:rPr>
              <a:t>找薄弱环节、规范行为</a:t>
            </a:r>
            <a:endParaRPr lang="en-US" altLang="zh-CN" sz="1600">
              <a:latin typeface="微软雅黑"/>
              <a:ea typeface="微软雅黑"/>
              <a:cs typeface="微软雅黑"/>
            </a:endParaRPr>
          </a:p>
          <a:p>
            <a:pPr>
              <a:lnSpc>
                <a:spcPct val="150000"/>
              </a:lnSpc>
              <a:buFont typeface="Wingdings" pitchFamily="2" charset="2"/>
              <a:buChar char="²"/>
            </a:pPr>
            <a:r>
              <a:rPr lang="zh-CN" altLang="en-US" sz="1600">
                <a:latin typeface="微软雅黑"/>
                <a:ea typeface="微软雅黑"/>
                <a:cs typeface="微软雅黑"/>
              </a:rPr>
              <a:t>推进各项建设工作</a:t>
            </a:r>
            <a:endParaRPr lang="en-US" altLang="zh-CN" sz="1600">
              <a:latin typeface="微软雅黑"/>
              <a:ea typeface="微软雅黑"/>
              <a:cs typeface="微软雅黑"/>
            </a:endParaRPr>
          </a:p>
          <a:p>
            <a:pPr>
              <a:lnSpc>
                <a:spcPct val="150000"/>
              </a:lnSpc>
              <a:buFont typeface="Wingdings" pitchFamily="2" charset="2"/>
              <a:buChar char="²"/>
            </a:pPr>
            <a:r>
              <a:rPr lang="zh-CN" altLang="en-US" sz="1600">
                <a:latin typeface="微软雅黑"/>
                <a:ea typeface="微软雅黑"/>
                <a:cs typeface="微软雅黑"/>
              </a:rPr>
              <a:t>人才培养质量考评依据</a:t>
            </a:r>
            <a:endParaRPr lang="en-US" altLang="zh-CN" sz="1600">
              <a:latin typeface="微软雅黑"/>
              <a:ea typeface="微软雅黑"/>
              <a:cs typeface="微软雅黑"/>
            </a:endParaRPr>
          </a:p>
          <a:p>
            <a:pPr>
              <a:lnSpc>
                <a:spcPct val="150000"/>
              </a:lnSpc>
              <a:buFont typeface="Wingdings" pitchFamily="2" charset="2"/>
              <a:buChar char="²"/>
            </a:pPr>
            <a:r>
              <a:rPr lang="zh-CN" altLang="en-US" sz="1600">
                <a:latin typeface="微软雅黑"/>
                <a:ea typeface="微软雅黑"/>
                <a:cs typeface="微软雅黑"/>
              </a:rPr>
              <a:t>学校发展决策基本依据</a:t>
            </a:r>
            <a:endParaRPr lang="zh-CN" altLang="zh-CN" sz="1600">
              <a:latin typeface="微软雅黑"/>
              <a:ea typeface="微软雅黑"/>
              <a:cs typeface="微软雅黑"/>
            </a:endParaRPr>
          </a:p>
        </p:txBody>
      </p:sp>
      <p:sp>
        <p:nvSpPr>
          <p:cNvPr id="70" name="矩形 69"/>
          <p:cNvSpPr/>
          <p:nvPr/>
        </p:nvSpPr>
        <p:spPr>
          <a:xfrm>
            <a:off x="-1551275" y="1735063"/>
            <a:ext cx="11091498" cy="400110"/>
          </a:xfrm>
          <a:prstGeom prst="rect">
            <a:avLst/>
          </a:prstGeom>
        </p:spPr>
        <p:txBody>
          <a:bodyPr wrap="none">
            <a:spAutoFit/>
          </a:bodyPr>
          <a:lstStyle/>
          <a:p>
            <a:pPr marL="3943350" lvl="8" indent="-285750">
              <a:buFont typeface="Wingdings" charset="2"/>
              <a:buChar char="u"/>
              <a:defRPr/>
            </a:pPr>
            <a:r>
              <a:rPr lang="zh-CN" altLang="zh-CN" sz="2000" dirty="0">
                <a:solidFill>
                  <a:prstClr val="black"/>
                </a:solidFill>
                <a:latin typeface="微软雅黑" pitchFamily="34" charset="-122"/>
                <a:ea typeface="微软雅黑" pitchFamily="34" charset="-122"/>
              </a:rPr>
              <a:t>建立基于人才培养状态数据分析的质量监控、评价与反馈机制</a:t>
            </a:r>
          </a:p>
        </p:txBody>
      </p:sp>
      <p:sp>
        <p:nvSpPr>
          <p:cNvPr id="37" name="矩形 36"/>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38"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七、建设任务</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9" name="矩形 38"/>
          <p:cNvSpPr/>
          <p:nvPr/>
        </p:nvSpPr>
        <p:spPr>
          <a:xfrm>
            <a:off x="3144838" y="676275"/>
            <a:ext cx="9050337" cy="698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40" name="Rectangle 3"/>
          <p:cNvSpPr txBox="1">
            <a:spLocks noChangeArrowheads="1"/>
          </p:cNvSpPr>
          <p:nvPr/>
        </p:nvSpPr>
        <p:spPr bwMode="auto">
          <a:xfrm>
            <a:off x="1319213" y="1125538"/>
            <a:ext cx="9937750" cy="609600"/>
          </a:xfrm>
          <a:prstGeom prst="rect">
            <a:avLst/>
          </a:prstGeom>
          <a:noFill/>
          <a:ln w="9525">
            <a:noFill/>
            <a:miter lim="800000"/>
            <a:headEnd/>
            <a:tailEnd/>
          </a:ln>
        </p:spPr>
        <p:txBody>
          <a:bodyPr/>
          <a:lstStyle/>
          <a:p>
            <a:pPr>
              <a:spcBef>
                <a:spcPct val="20000"/>
              </a:spcBef>
              <a:buFont typeface="Arial" charset="0"/>
              <a:buNone/>
            </a:pPr>
            <a:r>
              <a:rPr lang="zh-CN" altLang="en-US" sz="2800" b="1">
                <a:solidFill>
                  <a:srgbClr val="F68426"/>
                </a:solidFill>
                <a:latin typeface="微软雅黑"/>
                <a:ea typeface="微软雅黑"/>
                <a:cs typeface="微软雅黑"/>
              </a:rPr>
              <a:t>（</a:t>
            </a:r>
            <a:r>
              <a:rPr lang="en-US" altLang="zh-CN" sz="2800" b="1">
                <a:solidFill>
                  <a:srgbClr val="F68426"/>
                </a:solidFill>
                <a:latin typeface="微软雅黑"/>
                <a:ea typeface="微软雅黑"/>
                <a:cs typeface="微软雅黑"/>
              </a:rPr>
              <a:t>5</a:t>
            </a:r>
            <a:r>
              <a:rPr lang="zh-CN" altLang="en-US" sz="2800" b="1">
                <a:solidFill>
                  <a:srgbClr val="F68426"/>
                </a:solidFill>
                <a:latin typeface="微软雅黑"/>
                <a:ea typeface="微软雅黑"/>
                <a:cs typeface="微软雅黑"/>
              </a:rPr>
              <a:t>）建设校本质量监控数据平台</a:t>
            </a:r>
            <a:endParaRPr lang="en-US" altLang="zh-CN" sz="2800" b="1">
              <a:solidFill>
                <a:srgbClr val="F68426"/>
              </a:solidFill>
              <a:latin typeface="微软雅黑"/>
              <a:ea typeface="微软雅黑"/>
              <a:cs typeface="微软雅黑"/>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anim calcmode="lin" valueType="num">
                                      <p:cBhvr additive="base">
                                        <p:cTn id="7"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89" name="组合 1"/>
          <p:cNvGrpSpPr>
            <a:grpSpLocks/>
          </p:cNvGrpSpPr>
          <p:nvPr/>
        </p:nvGrpSpPr>
        <p:grpSpPr bwMode="auto">
          <a:xfrm>
            <a:off x="2174875" y="2060575"/>
            <a:ext cx="8459788" cy="3968750"/>
            <a:chOff x="2175197" y="2711771"/>
            <a:chExt cx="7246602" cy="3399989"/>
          </a:xfrm>
        </p:grpSpPr>
        <p:sp>
          <p:nvSpPr>
            <p:cNvPr id="7" name="Rectangle 3"/>
            <p:cNvSpPr>
              <a:spLocks noChangeArrowheads="1"/>
            </p:cNvSpPr>
            <p:nvPr/>
          </p:nvSpPr>
          <p:spPr bwMode="auto">
            <a:xfrm>
              <a:off x="2175197" y="4133600"/>
              <a:ext cx="1581150" cy="128509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fontAlgn="auto">
                <a:spcBef>
                  <a:spcPts val="0"/>
                </a:spcBef>
                <a:spcAft>
                  <a:spcPts val="0"/>
                </a:spcAft>
                <a:defRPr/>
              </a:pPr>
              <a:r>
                <a:rPr lang="zh-CN" altLang="en-US" sz="2000" dirty="0">
                  <a:solidFill>
                    <a:schemeClr val="bg1"/>
                  </a:solidFill>
                  <a:latin typeface="微软雅黑" panose="020B0503020204020204" pitchFamily="34" charset="-122"/>
                  <a:ea typeface="微软雅黑" panose="020B0503020204020204" pitchFamily="34" charset="-122"/>
                </a:rPr>
                <a:t>质量</a:t>
              </a:r>
              <a:r>
                <a:rPr lang="zh-CN" altLang="en-US" sz="2000" dirty="0">
                  <a:solidFill>
                    <a:schemeClr val="bg1"/>
                  </a:solidFill>
                  <a:latin typeface="微软雅黑" panose="020B0503020204020204" pitchFamily="34" charset="-122"/>
                  <a:ea typeface="微软雅黑" panose="020B0503020204020204" pitchFamily="34" charset="-122"/>
                </a:rPr>
                <a:t>方针</a:t>
              </a:r>
              <a:endParaRPr lang="en-US" altLang="zh-CN" sz="2000" dirty="0">
                <a:solidFill>
                  <a:schemeClr val="bg1"/>
                </a:solidFill>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2000" dirty="0">
                  <a:solidFill>
                    <a:schemeClr val="bg1"/>
                  </a:solidFill>
                  <a:latin typeface="微软雅黑" panose="020B0503020204020204" pitchFamily="34" charset="-122"/>
                  <a:ea typeface="微软雅黑" panose="020B0503020204020204" pitchFamily="34" charset="-122"/>
                </a:rPr>
                <a:t>和</a:t>
              </a:r>
              <a:r>
                <a:rPr lang="zh-CN" altLang="en-US" sz="2000" dirty="0">
                  <a:solidFill>
                    <a:schemeClr val="bg1"/>
                  </a:solidFill>
                  <a:latin typeface="微软雅黑" panose="020B0503020204020204" pitchFamily="34" charset="-122"/>
                  <a:ea typeface="微软雅黑" panose="020B0503020204020204" pitchFamily="34" charset="-122"/>
                </a:rPr>
                <a:t>目标</a:t>
              </a:r>
            </a:p>
          </p:txBody>
        </p:sp>
        <p:sp>
          <p:nvSpPr>
            <p:cNvPr id="8" name="Rectangle 6"/>
            <p:cNvSpPr>
              <a:spLocks noChangeArrowheads="1"/>
            </p:cNvSpPr>
            <p:nvPr/>
          </p:nvSpPr>
          <p:spPr bwMode="auto">
            <a:xfrm>
              <a:off x="3824642" y="4429646"/>
              <a:ext cx="811742" cy="419100"/>
            </a:xfrm>
            <a:prstGeom prst="rect">
              <a:avLst/>
            </a:prstGeom>
            <a:solidFill>
              <a:schemeClr val="bg1">
                <a:lumMod val="50000"/>
              </a:schemeClr>
            </a:solidFill>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pPr algn="ctr" fontAlgn="auto">
                <a:spcBef>
                  <a:spcPts val="0"/>
                </a:spcBef>
                <a:spcAft>
                  <a:spcPts val="0"/>
                </a:spcAft>
                <a:defRPr/>
              </a:pPr>
              <a:r>
                <a:rPr lang="zh-CN" altLang="en-US" dirty="0">
                  <a:solidFill>
                    <a:prstClr val="white"/>
                  </a:solidFill>
                  <a:latin typeface="微软雅黑" panose="020B0503020204020204" pitchFamily="34" charset="-122"/>
                  <a:ea typeface="微软雅黑" panose="020B0503020204020204" pitchFamily="34" charset="-122"/>
                  <a:cs typeface="微软雅黑"/>
                </a:rPr>
                <a:t>输入</a:t>
              </a:r>
            </a:p>
          </p:txBody>
        </p:sp>
        <p:sp>
          <p:nvSpPr>
            <p:cNvPr id="9" name="Rectangle 9"/>
            <p:cNvSpPr>
              <a:spLocks noChangeArrowheads="1"/>
            </p:cNvSpPr>
            <p:nvPr/>
          </p:nvSpPr>
          <p:spPr bwMode="auto">
            <a:xfrm>
              <a:off x="6765837" y="4417755"/>
              <a:ext cx="811391" cy="419100"/>
            </a:xfrm>
            <a:prstGeom prst="rect">
              <a:avLst/>
            </a:prstGeom>
            <a:solidFill>
              <a:schemeClr val="bg1">
                <a:lumMod val="50000"/>
              </a:schemeClr>
            </a:solidFill>
            <a:ln>
              <a:headEnd/>
              <a:tailEnd/>
            </a:ln>
            <a:extLst/>
          </p:spPr>
          <p:style>
            <a:lnRef idx="0">
              <a:schemeClr val="accent6"/>
            </a:lnRef>
            <a:fillRef idx="3">
              <a:schemeClr val="accent6"/>
            </a:fillRef>
            <a:effectRef idx="3">
              <a:schemeClr val="accent6"/>
            </a:effectRef>
            <a:fontRef idx="minor">
              <a:schemeClr val="lt1"/>
            </a:fontRef>
          </p:style>
          <p:txBody>
            <a:bodyPr wrap="none" anchor="ctr"/>
            <a:lstStyle/>
            <a:p>
              <a:pPr algn="ctr" fontAlgn="auto">
                <a:spcBef>
                  <a:spcPts val="0"/>
                </a:spcBef>
                <a:spcAft>
                  <a:spcPts val="0"/>
                </a:spcAft>
                <a:defRPr/>
              </a:pPr>
              <a:r>
                <a:rPr lang="zh-CN" altLang="en-US" dirty="0">
                  <a:solidFill>
                    <a:srgbClr val="FFFFFF"/>
                  </a:solidFill>
                  <a:latin typeface="微软雅黑" panose="020B0503020204020204" pitchFamily="34" charset="-122"/>
                  <a:ea typeface="微软雅黑" panose="020B0503020204020204" pitchFamily="34" charset="-122"/>
                  <a:cs typeface="微软雅黑"/>
                </a:rPr>
                <a:t>输出</a:t>
              </a:r>
            </a:p>
          </p:txBody>
        </p:sp>
        <p:sp>
          <p:nvSpPr>
            <p:cNvPr id="10" name="Rectangle 10"/>
            <p:cNvSpPr>
              <a:spLocks noChangeArrowheads="1"/>
            </p:cNvSpPr>
            <p:nvPr/>
          </p:nvSpPr>
          <p:spPr bwMode="auto">
            <a:xfrm>
              <a:off x="7814029" y="4133599"/>
              <a:ext cx="1607770" cy="1310467"/>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fontAlgn="auto">
                <a:spcBef>
                  <a:spcPts val="0"/>
                </a:spcBef>
                <a:spcAft>
                  <a:spcPts val="0"/>
                </a:spcAft>
                <a:defRPr/>
              </a:pPr>
              <a:r>
                <a:rPr lang="zh-CN" altLang="en-US" sz="2000" dirty="0">
                  <a:solidFill>
                    <a:schemeClr val="bg1"/>
                  </a:solidFill>
                  <a:latin typeface="微软雅黑" panose="020B0503020204020204" pitchFamily="34" charset="-122"/>
                  <a:ea typeface="微软雅黑" panose="020B0503020204020204" pitchFamily="34" charset="-122"/>
                </a:rPr>
                <a:t>社会满意度</a:t>
              </a:r>
              <a:endParaRPr lang="en-US" altLang="zh-CN" sz="2000" dirty="0">
                <a:solidFill>
                  <a:schemeClr val="bg1"/>
                </a:solidFill>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2000" dirty="0">
                  <a:solidFill>
                    <a:schemeClr val="bg1"/>
                  </a:solidFill>
                  <a:latin typeface="微软雅黑" panose="020B0503020204020204" pitchFamily="34" charset="-122"/>
                  <a:ea typeface="微软雅黑" panose="020B0503020204020204" pitchFamily="34" charset="-122"/>
                </a:rPr>
                <a:t>企业满意度</a:t>
              </a:r>
              <a:endParaRPr lang="en-US" altLang="zh-CN" sz="2000" dirty="0">
                <a:solidFill>
                  <a:schemeClr val="bg1"/>
                </a:solidFill>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2000" dirty="0">
                  <a:solidFill>
                    <a:schemeClr val="bg1"/>
                  </a:solidFill>
                  <a:latin typeface="微软雅黑" panose="020B0503020204020204" pitchFamily="34" charset="-122"/>
                  <a:ea typeface="微软雅黑" panose="020B0503020204020204" pitchFamily="34" charset="-122"/>
                </a:rPr>
                <a:t>学生满意度</a:t>
              </a:r>
              <a:endParaRPr lang="en-US" altLang="zh-CN" sz="2000" dirty="0">
                <a:solidFill>
                  <a:schemeClr val="bg1"/>
                </a:solidFill>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2000" dirty="0">
                  <a:solidFill>
                    <a:schemeClr val="bg1"/>
                  </a:solidFill>
                  <a:latin typeface="微软雅黑" panose="020B0503020204020204" pitchFamily="34" charset="-122"/>
                  <a:ea typeface="微软雅黑" panose="020B0503020204020204" pitchFamily="34" charset="-122"/>
                </a:rPr>
                <a:t>家长满意度</a:t>
              </a:r>
            </a:p>
          </p:txBody>
        </p:sp>
        <p:sp>
          <p:nvSpPr>
            <p:cNvPr id="11" name="AutoShape 17"/>
            <p:cNvSpPr>
              <a:spLocks noChangeArrowheads="1"/>
            </p:cNvSpPr>
            <p:nvPr/>
          </p:nvSpPr>
          <p:spPr bwMode="auto">
            <a:xfrm>
              <a:off x="4502815" y="5175742"/>
              <a:ext cx="2706787" cy="936018"/>
            </a:xfrm>
            <a:prstGeom prst="upArrowCallout">
              <a:avLst>
                <a:gd name="adj1" fmla="val 50232"/>
                <a:gd name="adj2" fmla="val 109025"/>
                <a:gd name="adj3" fmla="val 22500"/>
                <a:gd name="adj4" fmla="val 61940"/>
              </a:avLst>
            </a:prstGeom>
            <a:ln>
              <a:headEnd/>
              <a:tailEnd/>
            </a:ln>
            <a:extLst/>
          </p:spPr>
          <p:style>
            <a:lnRef idx="0">
              <a:schemeClr val="accent3"/>
            </a:lnRef>
            <a:fillRef idx="3">
              <a:schemeClr val="accent3"/>
            </a:fillRef>
            <a:effectRef idx="3">
              <a:schemeClr val="accent3"/>
            </a:effectRef>
            <a:fontRef idx="minor">
              <a:schemeClr val="lt1"/>
            </a:fontRef>
          </p:style>
          <p:txBody>
            <a:bodyPr wrap="none" anchor="ctr"/>
            <a:lstStyle/>
            <a:p>
              <a:pPr algn="ctr" fontAlgn="auto">
                <a:spcBef>
                  <a:spcPts val="0"/>
                </a:spcBef>
                <a:spcAft>
                  <a:spcPts val="0"/>
                </a:spcAft>
                <a:defRPr/>
              </a:pPr>
              <a:r>
                <a:rPr lang="zh-CN" altLang="en-US" sz="2400" dirty="0">
                  <a:solidFill>
                    <a:schemeClr val="bg1"/>
                  </a:solidFill>
                  <a:latin typeface="微软雅黑" panose="020B0503020204020204" pitchFamily="34" charset="-122"/>
                  <a:ea typeface="微软雅黑" panose="020B0503020204020204" pitchFamily="34" charset="-122"/>
                  <a:cs typeface="微软雅黑"/>
                </a:rPr>
                <a:t>监督控制</a:t>
              </a:r>
            </a:p>
          </p:txBody>
        </p:sp>
        <p:sp>
          <p:nvSpPr>
            <p:cNvPr id="12" name="Rectangle 19"/>
            <p:cNvSpPr>
              <a:spLocks noChangeArrowheads="1"/>
            </p:cNvSpPr>
            <p:nvPr/>
          </p:nvSpPr>
          <p:spPr bwMode="auto">
            <a:xfrm>
              <a:off x="4893523" y="2711771"/>
              <a:ext cx="1664447" cy="382159"/>
            </a:xfrm>
            <a:prstGeom prst="rect">
              <a:avLst/>
            </a:prstGeom>
            <a:ln>
              <a:headEnd/>
              <a:tailEnd/>
            </a:ln>
            <a:extLst/>
          </p:spPr>
          <p:style>
            <a:lnRef idx="1">
              <a:schemeClr val="accent3"/>
            </a:lnRef>
            <a:fillRef idx="3">
              <a:schemeClr val="accent3"/>
            </a:fillRef>
            <a:effectRef idx="2">
              <a:schemeClr val="accent3"/>
            </a:effectRef>
            <a:fontRef idx="minor">
              <a:schemeClr val="lt1"/>
            </a:fontRef>
          </p:style>
          <p:txBody>
            <a:bodyPr wrap="none" anchor="ctr"/>
            <a:lstStyle/>
            <a:p>
              <a:pPr algn="ctr" fontAlgn="auto">
                <a:spcBef>
                  <a:spcPts val="0"/>
                </a:spcBef>
                <a:spcAft>
                  <a:spcPts val="0"/>
                </a:spcAft>
                <a:defRPr/>
              </a:pPr>
              <a:r>
                <a:rPr lang="zh-CN" altLang="en-US" dirty="0">
                  <a:solidFill>
                    <a:schemeClr val="bg1"/>
                  </a:solidFill>
                  <a:latin typeface="微软雅黑" panose="020B0503020204020204" pitchFamily="34" charset="-122"/>
                  <a:ea typeface="微软雅黑" panose="020B0503020204020204" pitchFamily="34" charset="-122"/>
                  <a:cs typeface="微软雅黑"/>
                </a:rPr>
                <a:t>决策指挥</a:t>
              </a:r>
            </a:p>
          </p:txBody>
        </p:sp>
        <p:sp>
          <p:nvSpPr>
            <p:cNvPr id="13" name="AutoShape 17"/>
            <p:cNvSpPr>
              <a:spLocks noChangeArrowheads="1"/>
            </p:cNvSpPr>
            <p:nvPr/>
          </p:nvSpPr>
          <p:spPr bwMode="auto">
            <a:xfrm rot="10800000">
              <a:off x="4584838" y="3404009"/>
              <a:ext cx="1135469" cy="837757"/>
            </a:xfrm>
            <a:prstGeom prst="upArrowCallout">
              <a:avLst>
                <a:gd name="adj1" fmla="val 50232"/>
                <a:gd name="adj2" fmla="val 109025"/>
                <a:gd name="adj3" fmla="val 22500"/>
                <a:gd name="adj4" fmla="val 61940"/>
              </a:avLst>
            </a:prstGeom>
            <a:ln>
              <a:headEnd/>
              <a:tailEnd/>
            </a:ln>
          </p:spPr>
          <p:style>
            <a:lnRef idx="1">
              <a:schemeClr val="accent6"/>
            </a:lnRef>
            <a:fillRef idx="3">
              <a:schemeClr val="accent6"/>
            </a:fillRef>
            <a:effectRef idx="2">
              <a:schemeClr val="accent6"/>
            </a:effectRef>
            <a:fontRef idx="minor">
              <a:schemeClr val="lt1"/>
            </a:fontRef>
          </p:style>
          <p:txBody>
            <a:bodyPr wrap="none" anchor="ctr"/>
            <a:lstStyle/>
            <a:p>
              <a:pPr algn="ctr" fontAlgn="auto">
                <a:spcBef>
                  <a:spcPts val="0"/>
                </a:spcBef>
                <a:spcAft>
                  <a:spcPts val="0"/>
                </a:spcAft>
                <a:defRPr/>
              </a:pPr>
              <a:endParaRPr lang="zh-CN" altLang="en-US" sz="2400" dirty="0">
                <a:solidFill>
                  <a:prstClr val="black"/>
                </a:solidFill>
                <a:latin typeface="微软雅黑" panose="020B0503020204020204" pitchFamily="34" charset="-122"/>
                <a:ea typeface="微软雅黑" panose="020B0503020204020204" pitchFamily="34" charset="-122"/>
              </a:endParaRPr>
            </a:p>
          </p:txBody>
        </p:sp>
        <p:sp>
          <p:nvSpPr>
            <p:cNvPr id="14" name="Rectangle 11"/>
            <p:cNvSpPr>
              <a:spLocks noChangeArrowheads="1"/>
            </p:cNvSpPr>
            <p:nvPr/>
          </p:nvSpPr>
          <p:spPr bwMode="auto">
            <a:xfrm>
              <a:off x="4557641" y="3420329"/>
              <a:ext cx="1165386" cy="512718"/>
            </a:xfrm>
            <a:prstGeom prst="rect">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pPr algn="ctr" fontAlgn="auto">
                <a:spcBef>
                  <a:spcPts val="0"/>
                </a:spcBef>
                <a:spcAft>
                  <a:spcPts val="0"/>
                </a:spcAft>
                <a:defRPr/>
              </a:pPr>
              <a:r>
                <a:rPr lang="zh-CN" altLang="en-US" dirty="0">
                  <a:solidFill>
                    <a:schemeClr val="bg1"/>
                  </a:solidFill>
                  <a:latin typeface="微软雅黑" panose="020B0503020204020204" pitchFamily="34" charset="-122"/>
                  <a:ea typeface="微软雅黑" panose="020B0503020204020204" pitchFamily="34" charset="-122"/>
                  <a:cs typeface="微软雅黑"/>
                </a:rPr>
                <a:t>资源建设</a:t>
              </a:r>
            </a:p>
          </p:txBody>
        </p:sp>
        <p:sp>
          <p:nvSpPr>
            <p:cNvPr id="15" name="AutoShape 17"/>
            <p:cNvSpPr>
              <a:spLocks noChangeArrowheads="1"/>
            </p:cNvSpPr>
            <p:nvPr/>
          </p:nvSpPr>
          <p:spPr bwMode="auto">
            <a:xfrm rot="10800000">
              <a:off x="5925643" y="3408089"/>
              <a:ext cx="1135469" cy="837757"/>
            </a:xfrm>
            <a:prstGeom prst="upArrowCallout">
              <a:avLst>
                <a:gd name="adj1" fmla="val 50232"/>
                <a:gd name="adj2" fmla="val 109025"/>
                <a:gd name="adj3" fmla="val 22500"/>
                <a:gd name="adj4" fmla="val 61940"/>
              </a:avLst>
            </a:prstGeom>
            <a:ln>
              <a:headEnd/>
              <a:tailEnd/>
            </a:ln>
          </p:spPr>
          <p:style>
            <a:lnRef idx="1">
              <a:schemeClr val="accent6"/>
            </a:lnRef>
            <a:fillRef idx="3">
              <a:schemeClr val="accent6"/>
            </a:fillRef>
            <a:effectRef idx="2">
              <a:schemeClr val="accent6"/>
            </a:effectRef>
            <a:fontRef idx="minor">
              <a:schemeClr val="lt1"/>
            </a:fontRef>
          </p:style>
          <p:txBody>
            <a:bodyPr wrap="none" anchor="ctr"/>
            <a:lstStyle/>
            <a:p>
              <a:pPr algn="ctr" fontAlgn="auto">
                <a:spcBef>
                  <a:spcPts val="0"/>
                </a:spcBef>
                <a:spcAft>
                  <a:spcPts val="0"/>
                </a:spcAft>
                <a:defRPr/>
              </a:pPr>
              <a:endParaRPr lang="zh-CN" altLang="en-US" sz="2400" dirty="0">
                <a:solidFill>
                  <a:prstClr val="black"/>
                </a:solidFill>
                <a:latin typeface="微软雅黑" panose="020B0503020204020204" pitchFamily="34" charset="-122"/>
                <a:ea typeface="微软雅黑" panose="020B0503020204020204" pitchFamily="34" charset="-122"/>
              </a:endParaRPr>
            </a:p>
          </p:txBody>
        </p:sp>
        <p:sp>
          <p:nvSpPr>
            <p:cNvPr id="16" name="Rectangle 11"/>
            <p:cNvSpPr>
              <a:spLocks noChangeArrowheads="1"/>
            </p:cNvSpPr>
            <p:nvPr/>
          </p:nvSpPr>
          <p:spPr bwMode="auto">
            <a:xfrm>
              <a:off x="5899806" y="3424409"/>
              <a:ext cx="1165385" cy="511358"/>
            </a:xfrm>
            <a:prstGeom prst="rect">
              <a:avLst/>
            </a:prstGeom>
            <a:ln>
              <a:headEnd/>
              <a:tailEnd/>
            </a:ln>
            <a:extLst/>
          </p:spPr>
          <p:style>
            <a:lnRef idx="1">
              <a:schemeClr val="accent6"/>
            </a:lnRef>
            <a:fillRef idx="3">
              <a:schemeClr val="accent6"/>
            </a:fillRef>
            <a:effectRef idx="2">
              <a:schemeClr val="accent6"/>
            </a:effectRef>
            <a:fontRef idx="minor">
              <a:schemeClr val="lt1"/>
            </a:fontRef>
          </p:style>
          <p:txBody>
            <a:bodyPr wrap="none" anchor="ctr"/>
            <a:lstStyle/>
            <a:p>
              <a:pPr algn="ctr" fontAlgn="auto">
                <a:spcBef>
                  <a:spcPts val="0"/>
                </a:spcBef>
                <a:spcAft>
                  <a:spcPts val="0"/>
                </a:spcAft>
                <a:defRPr/>
              </a:pPr>
              <a:r>
                <a:rPr lang="zh-CN" altLang="en-US" dirty="0">
                  <a:solidFill>
                    <a:schemeClr val="bg1"/>
                  </a:solidFill>
                  <a:latin typeface="微软雅黑" panose="020B0503020204020204" pitchFamily="34" charset="-122"/>
                  <a:ea typeface="微软雅黑" panose="020B0503020204020204" pitchFamily="34" charset="-122"/>
                  <a:cs typeface="微软雅黑"/>
                </a:rPr>
                <a:t>支持服务</a:t>
              </a:r>
            </a:p>
          </p:txBody>
        </p:sp>
        <p:cxnSp>
          <p:nvCxnSpPr>
            <p:cNvPr id="17" name="直接箭头连接符 17"/>
            <p:cNvCxnSpPr/>
            <p:nvPr/>
          </p:nvCxnSpPr>
          <p:spPr>
            <a:xfrm flipH="1">
              <a:off x="6564769" y="2877690"/>
              <a:ext cx="2114556"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8" name="直接连接符 21"/>
            <p:cNvCxnSpPr/>
            <p:nvPr/>
          </p:nvCxnSpPr>
          <p:spPr>
            <a:xfrm flipH="1">
              <a:off x="8646689" y="2850491"/>
              <a:ext cx="0" cy="1259356"/>
            </a:xfrm>
            <a:prstGeom prst="line">
              <a:avLst/>
            </a:prstGeom>
            <a:ln/>
          </p:spPr>
          <p:style>
            <a:lnRef idx="2">
              <a:schemeClr val="accent4"/>
            </a:lnRef>
            <a:fillRef idx="0">
              <a:schemeClr val="accent4"/>
            </a:fillRef>
            <a:effectRef idx="1">
              <a:schemeClr val="accent4"/>
            </a:effectRef>
            <a:fontRef idx="minor">
              <a:schemeClr val="tx1"/>
            </a:fontRef>
          </p:style>
        </p:cxnSp>
        <p:sp>
          <p:nvSpPr>
            <p:cNvPr id="19" name="五边形 18"/>
            <p:cNvSpPr/>
            <p:nvPr/>
          </p:nvSpPr>
          <p:spPr bwMode="auto">
            <a:xfrm>
              <a:off x="4747433" y="4322738"/>
              <a:ext cx="1864341" cy="770070"/>
            </a:xfrm>
            <a:prstGeom prst="homePlate">
              <a:avLst/>
            </a:prstGeom>
            <a:ln>
              <a:headEnd type="none" w="med" len="med"/>
              <a:tailEnd type="none" w="med" len="med"/>
            </a:ln>
            <a:extLst/>
          </p:spPr>
          <p:style>
            <a:lnRef idx="0">
              <a:schemeClr val="accent4"/>
            </a:lnRef>
            <a:fillRef idx="3">
              <a:schemeClr val="accent4"/>
            </a:fillRef>
            <a:effectRef idx="3">
              <a:schemeClr val="accent4"/>
            </a:effectRef>
            <a:fontRef idx="minor">
              <a:schemeClr val="lt1"/>
            </a:fontRef>
          </p:style>
          <p:txBody>
            <a:bodyPr vert="eaVert" wrap="none" anchor="ctr"/>
            <a:lstStyle/>
            <a:p>
              <a:pPr>
                <a:defRPr/>
              </a:pPr>
              <a:endParaRPr kumimoji="1" lang="zh-CN" altLang="en-US" sz="1600" dirty="0">
                <a:solidFill>
                  <a:prstClr val="black"/>
                </a:solidFill>
                <a:latin typeface="微软雅黑" panose="020B0503020204020204" pitchFamily="34" charset="-122"/>
                <a:ea typeface="微软雅黑" panose="020B0503020204020204" pitchFamily="34" charset="-122"/>
                <a:cs typeface="MS PGothic" charset="0"/>
              </a:endParaRPr>
            </a:p>
          </p:txBody>
        </p:sp>
        <p:sp>
          <p:nvSpPr>
            <p:cNvPr id="63519" name="Rectangle 2"/>
            <p:cNvSpPr>
              <a:spLocks noChangeArrowheads="1"/>
            </p:cNvSpPr>
            <p:nvPr/>
          </p:nvSpPr>
          <p:spPr bwMode="auto">
            <a:xfrm>
              <a:off x="4917084" y="4400524"/>
              <a:ext cx="1296933" cy="592371"/>
            </a:xfrm>
            <a:prstGeom prst="rect">
              <a:avLst/>
            </a:prstGeom>
            <a:noFill/>
            <a:ln w="9525">
              <a:noFill/>
              <a:miter lim="800000"/>
              <a:headEnd/>
              <a:tailEnd/>
            </a:ln>
          </p:spPr>
          <p:txBody>
            <a:bodyPr wrap="none" anchor="ctr"/>
            <a:lstStyle/>
            <a:p>
              <a:pPr algn="ctr"/>
              <a:r>
                <a:rPr lang="zh-CN" altLang="en-US" sz="2400">
                  <a:solidFill>
                    <a:schemeClr val="bg1"/>
                  </a:solidFill>
                  <a:latin typeface="微软雅黑"/>
                  <a:ea typeface="微软雅黑"/>
                  <a:cs typeface="微软雅黑"/>
                </a:rPr>
                <a:t>教育教学</a:t>
              </a:r>
              <a:endParaRPr lang="en-US" altLang="zh-CN" sz="2400">
                <a:solidFill>
                  <a:schemeClr val="bg1"/>
                </a:solidFill>
                <a:latin typeface="微软雅黑"/>
                <a:ea typeface="微软雅黑"/>
                <a:cs typeface="微软雅黑"/>
              </a:endParaRPr>
            </a:p>
            <a:p>
              <a:pPr algn="ctr"/>
              <a:r>
                <a:rPr lang="zh-CN" altLang="en-US">
                  <a:solidFill>
                    <a:schemeClr val="bg1"/>
                  </a:solidFill>
                  <a:latin typeface="微软雅黑"/>
                  <a:ea typeface="微软雅黑"/>
                  <a:cs typeface="微软雅黑"/>
                </a:rPr>
                <a:t>（质量生成）</a:t>
              </a:r>
            </a:p>
          </p:txBody>
        </p:sp>
        <p:cxnSp>
          <p:nvCxnSpPr>
            <p:cNvPr id="21" name="直接箭头连接符 17"/>
            <p:cNvCxnSpPr/>
            <p:nvPr/>
          </p:nvCxnSpPr>
          <p:spPr>
            <a:xfrm flipH="1">
              <a:off x="2772168" y="2894010"/>
              <a:ext cx="2114555" cy="0"/>
            </a:xfrm>
            <a:prstGeom prst="straightConnector1">
              <a:avLst/>
            </a:prstGeom>
            <a:ln>
              <a:tailEnd type="none"/>
            </a:ln>
          </p:spPr>
          <p:style>
            <a:lnRef idx="2">
              <a:schemeClr val="accent4"/>
            </a:lnRef>
            <a:fillRef idx="0">
              <a:schemeClr val="accent4"/>
            </a:fillRef>
            <a:effectRef idx="1">
              <a:schemeClr val="accent4"/>
            </a:effectRef>
            <a:fontRef idx="minor">
              <a:schemeClr val="tx1"/>
            </a:fontRef>
          </p:style>
        </p:cxnSp>
        <p:cxnSp>
          <p:nvCxnSpPr>
            <p:cNvPr id="22" name="直接连接符 21"/>
            <p:cNvCxnSpPr/>
            <p:nvPr/>
          </p:nvCxnSpPr>
          <p:spPr>
            <a:xfrm>
              <a:off x="2792566" y="2866810"/>
              <a:ext cx="4080" cy="1243036"/>
            </a:xfrm>
            <a:prstGeom prst="line">
              <a:avLst/>
            </a:prstGeom>
            <a:ln>
              <a:tailEnd type="arrow"/>
            </a:ln>
          </p:spPr>
          <p:style>
            <a:lnRef idx="2">
              <a:schemeClr val="accent4"/>
            </a:lnRef>
            <a:fillRef idx="0">
              <a:schemeClr val="accent4"/>
            </a:fillRef>
            <a:effectRef idx="1">
              <a:schemeClr val="accent4"/>
            </a:effectRef>
            <a:fontRef idx="minor">
              <a:schemeClr val="tx1"/>
            </a:fontRef>
          </p:style>
        </p:cxnSp>
        <p:cxnSp>
          <p:nvCxnSpPr>
            <p:cNvPr id="23" name="直接箭头连接符 17"/>
            <p:cNvCxnSpPr/>
            <p:nvPr/>
          </p:nvCxnSpPr>
          <p:spPr>
            <a:xfrm flipH="1" flipV="1">
              <a:off x="3762134" y="4957124"/>
              <a:ext cx="931492" cy="0"/>
            </a:xfrm>
            <a:prstGeom prst="straightConnector1">
              <a:avLst/>
            </a:prstGeom>
            <a:ln>
              <a:headEnd type="arrow"/>
              <a:tailEnd type="none"/>
            </a:ln>
          </p:spPr>
          <p:style>
            <a:lnRef idx="2">
              <a:schemeClr val="accent4"/>
            </a:lnRef>
            <a:fillRef idx="0">
              <a:schemeClr val="accent4"/>
            </a:fillRef>
            <a:effectRef idx="1">
              <a:schemeClr val="accent4"/>
            </a:effectRef>
            <a:fontRef idx="minor">
              <a:schemeClr val="tx1"/>
            </a:fontRef>
          </p:style>
        </p:cxnSp>
        <p:cxnSp>
          <p:nvCxnSpPr>
            <p:cNvPr id="24" name="直接箭头连接符 17"/>
            <p:cNvCxnSpPr/>
            <p:nvPr/>
          </p:nvCxnSpPr>
          <p:spPr>
            <a:xfrm flipH="1" flipV="1">
              <a:off x="6643640" y="4920404"/>
              <a:ext cx="1184423" cy="1360"/>
            </a:xfrm>
            <a:prstGeom prst="straightConnector1">
              <a:avLst/>
            </a:prstGeom>
            <a:ln>
              <a:headEnd type="arrow"/>
              <a:tailEnd type="none"/>
            </a:ln>
          </p:spPr>
          <p:style>
            <a:lnRef idx="2">
              <a:schemeClr val="accent4"/>
            </a:lnRef>
            <a:fillRef idx="0">
              <a:schemeClr val="accent4"/>
            </a:fillRef>
            <a:effectRef idx="1">
              <a:schemeClr val="accent4"/>
            </a:effectRef>
            <a:fontRef idx="minor">
              <a:schemeClr val="tx1"/>
            </a:fontRef>
          </p:style>
        </p:cxnSp>
        <p:cxnSp>
          <p:nvCxnSpPr>
            <p:cNvPr id="25" name="直接箭头连接符 17"/>
            <p:cNvCxnSpPr/>
            <p:nvPr/>
          </p:nvCxnSpPr>
          <p:spPr>
            <a:xfrm flipH="1">
              <a:off x="2788486" y="5862881"/>
              <a:ext cx="1714761" cy="0"/>
            </a:xfrm>
            <a:prstGeom prst="straightConnector1">
              <a:avLst/>
            </a:prstGeom>
            <a:ln>
              <a:tailEnd type="none"/>
            </a:ln>
          </p:spPr>
          <p:style>
            <a:lnRef idx="2">
              <a:schemeClr val="accent4"/>
            </a:lnRef>
            <a:fillRef idx="0">
              <a:schemeClr val="accent4"/>
            </a:fillRef>
            <a:effectRef idx="1">
              <a:schemeClr val="accent4"/>
            </a:effectRef>
            <a:fontRef idx="minor">
              <a:schemeClr val="tx1"/>
            </a:fontRef>
          </p:style>
        </p:cxnSp>
        <p:cxnSp>
          <p:nvCxnSpPr>
            <p:cNvPr id="26" name="直接箭头连接符 17"/>
            <p:cNvCxnSpPr/>
            <p:nvPr/>
          </p:nvCxnSpPr>
          <p:spPr>
            <a:xfrm flipH="1">
              <a:off x="7209335" y="5907761"/>
              <a:ext cx="1378880" cy="0"/>
            </a:xfrm>
            <a:prstGeom prst="straightConnector1">
              <a:avLst/>
            </a:prstGeom>
            <a:ln>
              <a:tailEnd type="none"/>
            </a:ln>
          </p:spPr>
          <p:style>
            <a:lnRef idx="2">
              <a:schemeClr val="accent4"/>
            </a:lnRef>
            <a:fillRef idx="0">
              <a:schemeClr val="accent4"/>
            </a:fillRef>
            <a:effectRef idx="1">
              <a:schemeClr val="accent4"/>
            </a:effectRef>
            <a:fontRef idx="minor">
              <a:schemeClr val="tx1"/>
            </a:fontRef>
          </p:style>
        </p:cxnSp>
        <p:cxnSp>
          <p:nvCxnSpPr>
            <p:cNvPr id="27" name="直接连接符 21"/>
            <p:cNvCxnSpPr/>
            <p:nvPr/>
          </p:nvCxnSpPr>
          <p:spPr>
            <a:xfrm>
              <a:off x="2796646" y="5411363"/>
              <a:ext cx="0" cy="465118"/>
            </a:xfrm>
            <a:prstGeom prst="line">
              <a:avLst/>
            </a:prstGeom>
            <a:ln>
              <a:headEnd type="arrow"/>
              <a:tailEnd type="none"/>
            </a:ln>
          </p:spPr>
          <p:style>
            <a:lnRef idx="2">
              <a:schemeClr val="accent4"/>
            </a:lnRef>
            <a:fillRef idx="0">
              <a:schemeClr val="accent4"/>
            </a:fillRef>
            <a:effectRef idx="1">
              <a:schemeClr val="accent4"/>
            </a:effectRef>
            <a:fontRef idx="minor">
              <a:schemeClr val="tx1"/>
            </a:fontRef>
          </p:style>
        </p:cxnSp>
        <p:cxnSp>
          <p:nvCxnSpPr>
            <p:cNvPr id="28" name="直接连接符 21"/>
            <p:cNvCxnSpPr/>
            <p:nvPr/>
          </p:nvCxnSpPr>
          <p:spPr>
            <a:xfrm>
              <a:off x="8581416" y="5441283"/>
              <a:ext cx="0" cy="466478"/>
            </a:xfrm>
            <a:prstGeom prst="line">
              <a:avLst/>
            </a:prstGeom>
            <a:ln>
              <a:headEnd type="arrow"/>
              <a:tailEnd type="arrow"/>
            </a:ln>
          </p:spPr>
          <p:style>
            <a:lnRef idx="2">
              <a:schemeClr val="accent4"/>
            </a:lnRef>
            <a:fillRef idx="0">
              <a:schemeClr val="accent4"/>
            </a:fillRef>
            <a:effectRef idx="1">
              <a:schemeClr val="accent4"/>
            </a:effectRef>
            <a:fontRef idx="minor">
              <a:schemeClr val="tx1"/>
            </a:fontRef>
          </p:style>
        </p:cxnSp>
      </p:grpSp>
      <p:sp>
        <p:nvSpPr>
          <p:cNvPr id="32" name="内容占位符 2"/>
          <p:cNvSpPr txBox="1">
            <a:spLocks/>
          </p:cNvSpPr>
          <p:nvPr/>
        </p:nvSpPr>
        <p:spPr bwMode="auto">
          <a:xfrm>
            <a:off x="1355725" y="1249363"/>
            <a:ext cx="8342313" cy="1085850"/>
          </a:xfrm>
          <a:prstGeom prst="rect">
            <a:avLst/>
          </a:prstGeom>
          <a:noFill/>
          <a:ln w="9525">
            <a:noFill/>
            <a:miter lim="800000"/>
            <a:headEnd/>
            <a:tailEnd/>
          </a:ln>
        </p:spPr>
        <p:txBody>
          <a:bodyPr/>
          <a:lstStyle/>
          <a:p>
            <a:pPr>
              <a:spcBef>
                <a:spcPct val="20000"/>
              </a:spcBef>
              <a:buFont typeface="Arial" charset="0"/>
              <a:buNone/>
            </a:pPr>
            <a:r>
              <a:rPr lang="en-US" altLang="zh-CN" sz="2800" b="1">
                <a:solidFill>
                  <a:srgbClr val="C00000"/>
                </a:solidFill>
                <a:latin typeface="微软雅黑"/>
                <a:ea typeface="微软雅黑"/>
                <a:cs typeface="微软雅黑"/>
              </a:rPr>
              <a:t>1. </a:t>
            </a:r>
            <a:r>
              <a:rPr lang="zh-CN" altLang="zh-CN" sz="2800" b="1">
                <a:solidFill>
                  <a:srgbClr val="C00000"/>
                </a:solidFill>
                <a:latin typeface="微软雅黑"/>
                <a:ea typeface="微软雅黑"/>
                <a:cs typeface="微软雅黑"/>
              </a:rPr>
              <a:t>加强质量保证的规划落实与资源统筹</a:t>
            </a:r>
            <a:endParaRPr lang="en-US" altLang="zh-CN" sz="2400" b="1">
              <a:solidFill>
                <a:srgbClr val="C00000"/>
              </a:solidFill>
              <a:latin typeface="微软雅黑"/>
              <a:ea typeface="微软雅黑"/>
              <a:cs typeface="微软雅黑"/>
            </a:endParaRPr>
          </a:p>
        </p:txBody>
      </p:sp>
      <p:sp>
        <p:nvSpPr>
          <p:cNvPr id="34" name="矩形 33"/>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35"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八</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、建设</a:t>
            </a: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措施</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6" name="矩形 35"/>
          <p:cNvSpPr/>
          <p:nvPr/>
        </p:nvSpPr>
        <p:spPr>
          <a:xfrm>
            <a:off x="3289300" y="669925"/>
            <a:ext cx="8905875" cy="7620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 calcmode="lin" valueType="num">
                                      <p:cBhvr additive="base">
                                        <p:cTn id="7"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幻灯片编号占位符 5"/>
          <p:cNvSpPr>
            <a:spLocks noGrp="1"/>
          </p:cNvSpPr>
          <p:nvPr>
            <p:ph type="sldNum" sz="quarter" idx="4294967295"/>
          </p:nvPr>
        </p:nvSpPr>
        <p:spPr bwMode="auto">
          <a:xfrm>
            <a:off x="9348788" y="6356350"/>
            <a:ext cx="2846387" cy="365125"/>
          </a:xfrm>
          <a:noFill/>
          <a:ln>
            <a:miter lim="800000"/>
            <a:headEnd/>
            <a:tailEnd/>
          </a:ln>
        </p:spPr>
        <p:txBody>
          <a:bodyPr wrap="square" numCol="1" anchorCtr="0" compatLnSpc="1">
            <a:prstTxWarp prst="textNoShape">
              <a:avLst/>
            </a:prstTxWarp>
          </a:bodyPr>
          <a:lstStyle/>
          <a:p>
            <a:pPr defTabSz="957263" fontAlgn="base">
              <a:spcBef>
                <a:spcPct val="0"/>
              </a:spcBef>
              <a:spcAft>
                <a:spcPct val="0"/>
              </a:spcAft>
            </a:pPr>
            <a:fld id="{FFC5F962-FDA0-458F-9621-6199BADEA17A}" type="slidenum">
              <a:rPr kumimoji="1" lang="en-US" altLang="ja-JP" sz="1000">
                <a:solidFill>
                  <a:schemeClr val="bg1"/>
                </a:solidFill>
                <a:latin typeface="Arial" charset="0"/>
                <a:ea typeface="Gungsuh" pitchFamily="18" charset="-127"/>
              </a:rPr>
              <a:pPr defTabSz="957263" fontAlgn="base">
                <a:spcBef>
                  <a:spcPct val="0"/>
                </a:spcBef>
                <a:spcAft>
                  <a:spcPct val="0"/>
                </a:spcAft>
              </a:pPr>
              <a:t>39</a:t>
            </a:fld>
            <a:endParaRPr kumimoji="1" lang="en-US" altLang="ja-JP" sz="1000">
              <a:solidFill>
                <a:schemeClr val="bg1"/>
              </a:solidFill>
              <a:latin typeface="Arial" charset="0"/>
              <a:ea typeface="Gungsuh" pitchFamily="18" charset="-127"/>
            </a:endParaRPr>
          </a:p>
        </p:txBody>
      </p:sp>
      <p:sp>
        <p:nvSpPr>
          <p:cNvPr id="12" name="矩形 11"/>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13" name="Rectangle 2"/>
          <p:cNvSpPr txBox="1">
            <a:spLocks noChangeArrowheads="1"/>
          </p:cNvSpPr>
          <p:nvPr/>
        </p:nvSpPr>
        <p:spPr>
          <a:xfrm>
            <a:off x="63182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八、建设措施 </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4" name="矩形 13"/>
          <p:cNvSpPr/>
          <p:nvPr/>
        </p:nvSpPr>
        <p:spPr>
          <a:xfrm>
            <a:off x="3144838" y="692150"/>
            <a:ext cx="9337675" cy="46038"/>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64517" name="矩形 14"/>
          <p:cNvSpPr>
            <a:spLocks noChangeArrowheads="1"/>
          </p:cNvSpPr>
          <p:nvPr/>
        </p:nvSpPr>
        <p:spPr bwMode="auto">
          <a:xfrm>
            <a:off x="1344613" y="892175"/>
            <a:ext cx="10656887" cy="738188"/>
          </a:xfrm>
          <a:prstGeom prst="rect">
            <a:avLst/>
          </a:prstGeom>
          <a:noFill/>
          <a:ln w="9525">
            <a:noFill/>
            <a:miter lim="800000"/>
            <a:headEnd/>
            <a:tailEnd/>
          </a:ln>
        </p:spPr>
        <p:txBody>
          <a:bodyPr>
            <a:spAutoFit/>
          </a:bodyPr>
          <a:lstStyle/>
          <a:p>
            <a:pPr>
              <a:lnSpc>
                <a:spcPct val="150000"/>
              </a:lnSpc>
            </a:pPr>
            <a:r>
              <a:rPr lang="en-US" altLang="zh-CN" sz="2800" b="1">
                <a:solidFill>
                  <a:srgbClr val="C00000"/>
                </a:solidFill>
                <a:latin typeface="微软雅黑"/>
                <a:ea typeface="微软雅黑"/>
                <a:cs typeface="微软雅黑"/>
              </a:rPr>
              <a:t>2. </a:t>
            </a:r>
            <a:r>
              <a:rPr lang="zh-CN" altLang="en-US" sz="2800" b="1">
                <a:solidFill>
                  <a:srgbClr val="C00000"/>
                </a:solidFill>
                <a:latin typeface="微软雅黑"/>
                <a:ea typeface="微软雅黑"/>
                <a:cs typeface="微软雅黑"/>
              </a:rPr>
              <a:t>将部门绩效考核与质量保证工作衔接</a:t>
            </a:r>
          </a:p>
        </p:txBody>
      </p:sp>
      <p:pic>
        <p:nvPicPr>
          <p:cNvPr id="64518" name="图片 1" descr="部门绩效考核（300+Ｘ）.bmp"/>
          <p:cNvPicPr>
            <a:picLocks noChangeAspect="1"/>
          </p:cNvPicPr>
          <p:nvPr/>
        </p:nvPicPr>
        <p:blipFill>
          <a:blip r:embed="rId3"/>
          <a:srcRect/>
          <a:stretch>
            <a:fillRect/>
          </a:stretch>
        </p:blipFill>
        <p:spPr bwMode="auto">
          <a:xfrm>
            <a:off x="336550" y="1628775"/>
            <a:ext cx="11368088" cy="4824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1"/>
          <p:cNvSpPr>
            <a:spLocks noGrp="1"/>
          </p:cNvSpPr>
          <p:nvPr>
            <p:ph type="title" idx="4294967295"/>
          </p:nvPr>
        </p:nvSpPr>
        <p:spPr>
          <a:xfrm>
            <a:off x="1320800" y="1628775"/>
            <a:ext cx="10874375" cy="4657725"/>
          </a:xfrm>
        </p:spPr>
        <p:txBody>
          <a:bodyPr rtlCol="0">
            <a:noAutofit/>
          </a:bodyPr>
          <a:lstStyle/>
          <a:p>
            <a:pPr fontAlgn="auto">
              <a:lnSpc>
                <a:spcPct val="150000"/>
              </a:lnSpc>
              <a:spcAft>
                <a:spcPts val="0"/>
              </a:spcAft>
              <a:defRPr/>
            </a:pPr>
            <a:r>
              <a:rPr lang="en-US" altLang="zh-CN" sz="2800" dirty="0" smtClean="0">
                <a:solidFill>
                  <a:srgbClr val="C00000"/>
                </a:solidFill>
                <a:latin typeface="微软雅黑" panose="020B0503020204020204" pitchFamily="34" charset="-122"/>
                <a:ea typeface="微软雅黑" panose="020B0503020204020204" pitchFamily="34" charset="-122"/>
              </a:rPr>
              <a:t>《</a:t>
            </a:r>
            <a:r>
              <a:rPr lang="zh-CN" altLang="zh-CN" sz="2800" dirty="0" smtClean="0">
                <a:solidFill>
                  <a:srgbClr val="C00000"/>
                </a:solidFill>
                <a:latin typeface="微软雅黑" panose="020B0503020204020204" pitchFamily="34" charset="-122"/>
                <a:ea typeface="微软雅黑" panose="020B0503020204020204" pitchFamily="34" charset="-122"/>
              </a:rPr>
              <a:t>教育部办公厅关于建立职业院校教学工作诊断与改进制度的通知</a:t>
            </a:r>
            <a:r>
              <a:rPr lang="en-US" altLang="zh-CN" sz="2800" dirty="0" smtClean="0">
                <a:solidFill>
                  <a:srgbClr val="C00000"/>
                </a:solidFill>
                <a:latin typeface="微软雅黑" panose="020B0503020204020204" pitchFamily="34" charset="-122"/>
                <a:ea typeface="微软雅黑" panose="020B0503020204020204" pitchFamily="34" charset="-122"/>
              </a:rPr>
              <a:t>》</a:t>
            </a:r>
            <a:br>
              <a:rPr lang="en-US" altLang="zh-CN" sz="2800" dirty="0" smtClean="0">
                <a:solidFill>
                  <a:srgbClr val="C00000"/>
                </a:solidFill>
                <a:latin typeface="微软雅黑" panose="020B0503020204020204" pitchFamily="34" charset="-122"/>
                <a:ea typeface="微软雅黑" panose="020B0503020204020204" pitchFamily="34" charset="-122"/>
              </a:rPr>
            </a:br>
            <a:r>
              <a:rPr lang="zh-CN" altLang="en-US" sz="2800" dirty="0" smtClean="0">
                <a:latin typeface="微软雅黑" panose="020B0503020204020204" pitchFamily="34" charset="-122"/>
                <a:ea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rPr>
              <a:t>教职成厅</a:t>
            </a:r>
            <a:r>
              <a:rPr lang="en-US" altLang="zh-CN" sz="2800" dirty="0">
                <a:latin typeface="微软雅黑" panose="020B0503020204020204" pitchFamily="34" charset="-122"/>
                <a:ea typeface="微软雅黑" panose="020B0503020204020204" pitchFamily="34" charset="-122"/>
              </a:rPr>
              <a:t>【2015】2</a:t>
            </a:r>
            <a:r>
              <a:rPr lang="zh-CN" altLang="en-US" sz="2800" dirty="0">
                <a:latin typeface="微软雅黑" panose="020B0503020204020204" pitchFamily="34" charset="-122"/>
                <a:ea typeface="微软雅黑" panose="020B0503020204020204" pitchFamily="34" charset="-122"/>
              </a:rPr>
              <a:t>号</a:t>
            </a:r>
            <a:r>
              <a:rPr lang="zh-CN" altLang="en-US" sz="2800" dirty="0" smtClean="0">
                <a:latin typeface="微软雅黑" panose="020B0503020204020204" pitchFamily="34" charset="-122"/>
                <a:ea typeface="微软雅黑" panose="020B0503020204020204" pitchFamily="34" charset="-122"/>
              </a:rPr>
              <a:t>）</a:t>
            </a:r>
            <a:r>
              <a:rPr lang="en-US" altLang="zh-CN" sz="2800" dirty="0" smtClean="0">
                <a:latin typeface="微软雅黑" panose="020B0503020204020204" pitchFamily="34" charset="-122"/>
                <a:ea typeface="微软雅黑" panose="020B0503020204020204" pitchFamily="34" charset="-122"/>
              </a:rPr>
              <a:t/>
            </a:r>
            <a:br>
              <a:rPr lang="en-US" altLang="zh-CN" sz="2800" dirty="0" smtClean="0">
                <a:latin typeface="微软雅黑" panose="020B0503020204020204" pitchFamily="34" charset="-122"/>
                <a:ea typeface="微软雅黑" panose="020B0503020204020204" pitchFamily="34" charset="-122"/>
              </a:rPr>
            </a:br>
            <a:r>
              <a:rPr lang="en-US" altLang="zh-CN" sz="2400" dirty="0">
                <a:solidFill>
                  <a:schemeClr val="accent1">
                    <a:lumMod val="75000"/>
                  </a:schemeClr>
                </a:solidFill>
                <a:latin typeface="微软雅黑" panose="020B0503020204020204" pitchFamily="34" charset="-122"/>
                <a:ea typeface="微软雅黑" panose="020B0503020204020204" pitchFamily="34" charset="-122"/>
              </a:rPr>
              <a:t/>
            </a:r>
            <a:br>
              <a:rPr lang="en-US" altLang="zh-CN" sz="2400" dirty="0">
                <a:solidFill>
                  <a:schemeClr val="accent1">
                    <a:lumMod val="75000"/>
                  </a:schemeClr>
                </a:solidFill>
                <a:latin typeface="微软雅黑" panose="020B0503020204020204" pitchFamily="34" charset="-122"/>
                <a:ea typeface="微软雅黑" panose="020B0503020204020204" pitchFamily="34" charset="-122"/>
              </a:rPr>
            </a:br>
            <a:r>
              <a:rPr lang="zh-CN" altLang="en-US" sz="2800" dirty="0">
                <a:solidFill>
                  <a:schemeClr val="bg2">
                    <a:lumMod val="25000"/>
                  </a:schemeClr>
                </a:solidFill>
                <a:latin typeface="微软雅黑" panose="020B0503020204020204" pitchFamily="34" charset="-122"/>
                <a:ea typeface="微软雅黑" panose="020B0503020204020204" pitchFamily="34" charset="-122"/>
              </a:rPr>
              <a:t>关于印发</a:t>
            </a:r>
            <a:r>
              <a:rPr lang="en-US" altLang="zh-CN" sz="2800" dirty="0">
                <a:solidFill>
                  <a:schemeClr val="bg2">
                    <a:lumMod val="25000"/>
                  </a:schemeClr>
                </a:solidFill>
                <a:latin typeface="微软雅黑" panose="020B0503020204020204" pitchFamily="34" charset="-122"/>
                <a:ea typeface="微软雅黑" panose="020B0503020204020204" pitchFamily="34" charset="-122"/>
              </a:rPr>
              <a:t>《</a:t>
            </a:r>
            <a:r>
              <a:rPr lang="zh-CN" altLang="en-US" sz="2800" dirty="0">
                <a:solidFill>
                  <a:schemeClr val="bg2">
                    <a:lumMod val="25000"/>
                  </a:schemeClr>
                </a:solidFill>
                <a:latin typeface="微软雅黑" panose="020B0503020204020204" pitchFamily="34" charset="-122"/>
                <a:ea typeface="微软雅黑" panose="020B0503020204020204" pitchFamily="34" charset="-122"/>
              </a:rPr>
              <a:t>高等职业院校</a:t>
            </a:r>
            <a:r>
              <a:rPr lang="zh-CN" altLang="en-US" sz="2800" b="1" dirty="0">
                <a:solidFill>
                  <a:srgbClr val="C00000"/>
                </a:solidFill>
                <a:latin typeface="微软雅黑" panose="020B0503020204020204" pitchFamily="34" charset="-122"/>
                <a:ea typeface="微软雅黑" panose="020B0503020204020204" pitchFamily="34" charset="-122"/>
              </a:rPr>
              <a:t>内部质量保证</a:t>
            </a:r>
            <a:r>
              <a:rPr lang="zh-CN" altLang="en-US" sz="2800" b="1" dirty="0" smtClean="0">
                <a:solidFill>
                  <a:srgbClr val="C00000"/>
                </a:solidFill>
                <a:latin typeface="微软雅黑" panose="020B0503020204020204" pitchFamily="34" charset="-122"/>
                <a:ea typeface="微软雅黑" panose="020B0503020204020204" pitchFamily="34" charset="-122"/>
              </a:rPr>
              <a:t>体系</a:t>
            </a:r>
            <a:r>
              <a:rPr lang="zh-CN" altLang="en-US" sz="2800" b="1" dirty="0" smtClean="0">
                <a:solidFill>
                  <a:srgbClr val="00B050"/>
                </a:solidFill>
                <a:latin typeface="微软雅黑" panose="020B0503020204020204" pitchFamily="34" charset="-122"/>
                <a:ea typeface="微软雅黑" panose="020B0503020204020204" pitchFamily="34" charset="-122"/>
              </a:rPr>
              <a:t>诊断与改进</a:t>
            </a:r>
            <a:r>
              <a:rPr lang="zh-CN" altLang="en-US" sz="2800" dirty="0" smtClean="0">
                <a:solidFill>
                  <a:schemeClr val="bg2">
                    <a:lumMod val="25000"/>
                  </a:schemeClr>
                </a:solidFill>
                <a:latin typeface="微软雅黑" panose="020B0503020204020204" pitchFamily="34" charset="-122"/>
                <a:ea typeface="微软雅黑" panose="020B0503020204020204" pitchFamily="34" charset="-122"/>
              </a:rPr>
              <a:t>指导</a:t>
            </a:r>
            <a:r>
              <a:rPr lang="zh-CN" altLang="en-US" sz="2800" dirty="0">
                <a:solidFill>
                  <a:schemeClr val="bg2">
                    <a:lumMod val="25000"/>
                  </a:schemeClr>
                </a:solidFill>
                <a:latin typeface="微软雅黑" panose="020B0503020204020204" pitchFamily="34" charset="-122"/>
                <a:ea typeface="微软雅黑" panose="020B0503020204020204" pitchFamily="34" charset="-122"/>
              </a:rPr>
              <a:t>方案（试行）</a:t>
            </a:r>
            <a:r>
              <a:rPr lang="en-US" altLang="zh-CN" sz="2800" dirty="0">
                <a:solidFill>
                  <a:schemeClr val="bg2">
                    <a:lumMod val="25000"/>
                  </a:schemeClr>
                </a:solidFill>
                <a:latin typeface="微软雅黑" panose="020B0503020204020204" pitchFamily="34" charset="-122"/>
                <a:ea typeface="微软雅黑" panose="020B0503020204020204" pitchFamily="34" charset="-122"/>
              </a:rPr>
              <a:t>》</a:t>
            </a:r>
            <a:r>
              <a:rPr lang="zh-CN" altLang="en-US" sz="2800" dirty="0">
                <a:solidFill>
                  <a:schemeClr val="bg2">
                    <a:lumMod val="25000"/>
                  </a:schemeClr>
                </a:solidFill>
                <a:latin typeface="微软雅黑" panose="020B0503020204020204" pitchFamily="34" charset="-122"/>
                <a:ea typeface="微软雅黑" panose="020B0503020204020204" pitchFamily="34" charset="-122"/>
              </a:rPr>
              <a:t>启动相关工作的通知</a:t>
            </a:r>
            <a:br>
              <a:rPr lang="zh-CN" altLang="en-US" sz="2800" dirty="0">
                <a:solidFill>
                  <a:schemeClr val="bg2">
                    <a:lumMod val="25000"/>
                  </a:schemeClr>
                </a:solidFill>
                <a:latin typeface="微软雅黑" panose="020B0503020204020204" pitchFamily="34" charset="-122"/>
                <a:ea typeface="微软雅黑" panose="020B0503020204020204" pitchFamily="34" charset="-122"/>
              </a:rPr>
            </a:br>
            <a:r>
              <a:rPr lang="zh-CN" altLang="en-US" sz="2800" dirty="0">
                <a:latin typeface="微软雅黑" panose="020B0503020204020204" pitchFamily="34" charset="-122"/>
                <a:ea typeface="微软雅黑" panose="020B0503020204020204" pitchFamily="34" charset="-122"/>
              </a:rPr>
              <a:t>（教职成司函</a:t>
            </a:r>
            <a:r>
              <a:rPr lang="en-US" altLang="zh-CN" sz="2800" dirty="0">
                <a:latin typeface="微软雅黑" panose="020B0503020204020204" pitchFamily="34" charset="-122"/>
                <a:ea typeface="微软雅黑" panose="020B0503020204020204" pitchFamily="34" charset="-122"/>
              </a:rPr>
              <a:t>[2015]168</a:t>
            </a:r>
            <a:r>
              <a:rPr lang="zh-CN" altLang="en-US" sz="2800" dirty="0">
                <a:latin typeface="微软雅黑" panose="020B0503020204020204" pitchFamily="34" charset="-122"/>
                <a:ea typeface="微软雅黑" panose="020B0503020204020204" pitchFamily="34" charset="-122"/>
              </a:rPr>
              <a:t>号）</a:t>
            </a:r>
            <a:br>
              <a:rPr lang="zh-CN" altLang="en-US" sz="2800" dirty="0">
                <a:latin typeface="微软雅黑" panose="020B0503020204020204" pitchFamily="34" charset="-122"/>
                <a:ea typeface="微软雅黑" panose="020B0503020204020204" pitchFamily="34" charset="-122"/>
              </a:rPr>
            </a:br>
            <a:r>
              <a:rPr lang="en-US" altLang="zh-CN" sz="2400" dirty="0">
                <a:solidFill>
                  <a:schemeClr val="accent1">
                    <a:lumMod val="75000"/>
                  </a:schemeClr>
                </a:solidFill>
                <a:latin typeface="微软雅黑" panose="020B0503020204020204" pitchFamily="34" charset="-122"/>
                <a:ea typeface="微软雅黑" panose="020B0503020204020204" pitchFamily="34" charset="-122"/>
              </a:rPr>
              <a:t/>
            </a:r>
            <a:br>
              <a:rPr lang="en-US" altLang="zh-CN" sz="2400" dirty="0">
                <a:solidFill>
                  <a:schemeClr val="accent1">
                    <a:lumMod val="75000"/>
                  </a:schemeClr>
                </a:solidFill>
                <a:latin typeface="微软雅黑" panose="020B0503020204020204" pitchFamily="34" charset="-122"/>
                <a:ea typeface="微软雅黑" panose="020B0503020204020204" pitchFamily="34" charset="-122"/>
              </a:rPr>
            </a:br>
            <a:endParaRPr lang="zh-CN" altLang="en-US" sz="240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5" name="Rectangle 2"/>
          <p:cNvSpPr txBox="1">
            <a:spLocks noChangeArrowheads="1"/>
          </p:cNvSpPr>
          <p:nvPr/>
        </p:nvSpPr>
        <p:spPr>
          <a:xfrm>
            <a:off x="84137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相关</a:t>
            </a: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背景</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6" name="矩形 5"/>
          <p:cNvSpPr/>
          <p:nvPr/>
        </p:nvSpPr>
        <p:spPr>
          <a:xfrm>
            <a:off x="2784475" y="692150"/>
            <a:ext cx="9410700" cy="793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2353171" y="1628800"/>
            <a:ext cx="7632848" cy="707886"/>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lgn="ctr" fontAlgn="auto">
              <a:spcBef>
                <a:spcPts val="0"/>
              </a:spcBef>
              <a:spcAft>
                <a:spcPts val="0"/>
              </a:spcAft>
              <a:defRPr/>
            </a:pPr>
            <a:r>
              <a:rPr lang="zh-CN" alt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itchFamily="34" charset="-122"/>
                <a:ea typeface="微软雅黑" pitchFamily="34" charset="-122"/>
              </a:rPr>
              <a:t>三</a:t>
            </a:r>
            <a:r>
              <a:rPr lang="zh-CN" alt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itchFamily="34" charset="-122"/>
                <a:ea typeface="微软雅黑" pitchFamily="34" charset="-122"/>
              </a:rPr>
              <a:t>、校本数据平台（中心）建设</a:t>
            </a:r>
            <a:endParaRPr lang="zh-CN" alt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itchFamily="34" charset="-122"/>
              <a:ea typeface="微软雅黑" pitchFamily="34" charset="-122"/>
            </a:endParaRPr>
          </a:p>
        </p:txBody>
      </p:sp>
      <p:grpSp>
        <p:nvGrpSpPr>
          <p:cNvPr id="66562" name="组合 2"/>
          <p:cNvGrpSpPr>
            <a:grpSpLocks/>
          </p:cNvGrpSpPr>
          <p:nvPr/>
        </p:nvGrpSpPr>
        <p:grpSpPr bwMode="auto">
          <a:xfrm>
            <a:off x="5162550" y="3614738"/>
            <a:ext cx="1557338" cy="1527175"/>
            <a:chOff x="3131840" y="1557663"/>
            <a:chExt cx="1540556" cy="1540560"/>
          </a:xfrm>
        </p:grpSpPr>
        <p:sp>
          <p:nvSpPr>
            <p:cNvPr id="4" name="椭圆 3"/>
            <p:cNvSpPr/>
            <p:nvPr/>
          </p:nvSpPr>
          <p:spPr bwMode="auto">
            <a:xfrm rot="1267204">
              <a:off x="3131840" y="1557663"/>
              <a:ext cx="1540556" cy="1540560"/>
            </a:xfrm>
            <a:prstGeom prst="ellipse">
              <a:avLst/>
            </a:prstGeom>
            <a:gradFill flip="none" rotWithShape="1">
              <a:gsLst>
                <a:gs pos="2000">
                  <a:srgbClr val="60A929"/>
                </a:gs>
                <a:gs pos="100000">
                  <a:srgbClr val="B8EB15"/>
                </a:gs>
              </a:gsLst>
              <a:lin ang="10800000" scaled="1"/>
              <a:tileRect/>
            </a:gradFill>
            <a:ln>
              <a:solidFill>
                <a:srgbClr val="92D050"/>
              </a:solidFill>
            </a:ln>
            <a:effectLst>
              <a:reflection blurRad="6350" stA="52000" endA="300" endPos="35000" dir="5400000" sy="-100000" algn="bl" rotWithShape="0"/>
            </a:effectLst>
            <a:scene3d>
              <a:camera prst="orthographicFront">
                <a:rot lat="0" lon="0" rev="0"/>
              </a:camera>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5" name="椭圆 4"/>
            <p:cNvSpPr/>
            <p:nvPr/>
          </p:nvSpPr>
          <p:spPr bwMode="auto">
            <a:xfrm rot="2140418">
              <a:off x="3303013" y="1624922"/>
              <a:ext cx="1268878" cy="1164227"/>
            </a:xfrm>
            <a:prstGeom prst="ellipse">
              <a:avLst/>
            </a:prstGeom>
            <a:gradFill flip="none" rotWithShape="1">
              <a:gsLst>
                <a:gs pos="0">
                  <a:schemeClr val="bg1">
                    <a:alpha val="0"/>
                  </a:schemeClr>
                </a:gs>
                <a:gs pos="16000">
                  <a:schemeClr val="bg1">
                    <a:alpha val="87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6" name="椭圆 5"/>
            <p:cNvSpPr/>
            <p:nvPr/>
          </p:nvSpPr>
          <p:spPr>
            <a:xfrm>
              <a:off x="3328140" y="1756238"/>
              <a:ext cx="1154238" cy="11546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grpSp>
      <p:grpSp>
        <p:nvGrpSpPr>
          <p:cNvPr id="66563" name="组合 6"/>
          <p:cNvGrpSpPr>
            <a:grpSpLocks/>
          </p:cNvGrpSpPr>
          <p:nvPr/>
        </p:nvGrpSpPr>
        <p:grpSpPr bwMode="auto">
          <a:xfrm>
            <a:off x="8866188" y="2584450"/>
            <a:ext cx="1557337" cy="1527175"/>
            <a:chOff x="6622059" y="1134528"/>
            <a:chExt cx="1540556" cy="1540560"/>
          </a:xfrm>
        </p:grpSpPr>
        <p:sp>
          <p:nvSpPr>
            <p:cNvPr id="8" name="椭圆 7"/>
            <p:cNvSpPr/>
            <p:nvPr/>
          </p:nvSpPr>
          <p:spPr bwMode="auto">
            <a:xfrm rot="1267204">
              <a:off x="6622059" y="1134528"/>
              <a:ext cx="1540556" cy="1540560"/>
            </a:xfrm>
            <a:prstGeom prst="ellipse">
              <a:avLst/>
            </a:prstGeom>
            <a:gradFill flip="none" rotWithShape="1">
              <a:gsLst>
                <a:gs pos="2000">
                  <a:srgbClr val="C63D18"/>
                </a:gs>
                <a:gs pos="100000">
                  <a:srgbClr val="FDA403"/>
                </a:gs>
              </a:gsLst>
              <a:lin ang="10800000" scaled="1"/>
              <a:tileRect/>
            </a:gradFill>
            <a:ln>
              <a:solidFill>
                <a:srgbClr val="E59609"/>
              </a:solidFill>
            </a:ln>
            <a:effectLst>
              <a:reflection blurRad="6350" stA="52000" endA="300" endPos="35000" dir="5400000" sy="-100000" algn="bl" rotWithShape="0"/>
            </a:effectLst>
            <a:scene3d>
              <a:camera prst="orthographicFront">
                <a:rot lat="0" lon="0" rev="0"/>
              </a:camera>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9" name="椭圆 8"/>
            <p:cNvSpPr/>
            <p:nvPr/>
          </p:nvSpPr>
          <p:spPr bwMode="auto">
            <a:xfrm rot="2140418">
              <a:off x="6816788" y="1201787"/>
              <a:ext cx="1268878" cy="1164228"/>
            </a:xfrm>
            <a:prstGeom prst="ellipse">
              <a:avLst/>
            </a:prstGeom>
            <a:gradFill flip="none" rotWithShape="1">
              <a:gsLst>
                <a:gs pos="0">
                  <a:schemeClr val="bg1">
                    <a:alpha val="0"/>
                  </a:schemeClr>
                </a:gs>
                <a:gs pos="16000">
                  <a:schemeClr val="bg1">
                    <a:alpha val="87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10" name="椭圆 9"/>
            <p:cNvSpPr/>
            <p:nvPr/>
          </p:nvSpPr>
          <p:spPr>
            <a:xfrm>
              <a:off x="6818358" y="1333103"/>
              <a:ext cx="1154240" cy="11546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grpSp>
      <p:sp>
        <p:nvSpPr>
          <p:cNvPr id="66564" name="TextBox 7"/>
          <p:cNvSpPr txBox="1">
            <a:spLocks noChangeArrowheads="1"/>
          </p:cNvSpPr>
          <p:nvPr/>
        </p:nvSpPr>
        <p:spPr bwMode="auto">
          <a:xfrm>
            <a:off x="5268913" y="3905250"/>
            <a:ext cx="1384300" cy="954088"/>
          </a:xfrm>
          <a:prstGeom prst="rect">
            <a:avLst/>
          </a:prstGeom>
          <a:noFill/>
          <a:ln w="9525">
            <a:noFill/>
            <a:miter lim="800000"/>
            <a:headEnd/>
            <a:tailEnd/>
          </a:ln>
        </p:spPr>
        <p:txBody>
          <a:bodyPr>
            <a:spAutoFit/>
          </a:bodyPr>
          <a:lstStyle/>
          <a:p>
            <a:pPr algn="ctr"/>
            <a:r>
              <a:rPr lang="zh-CN" altLang="en-US" sz="2800">
                <a:solidFill>
                  <a:srgbClr val="77933C"/>
                </a:solidFill>
                <a:latin typeface="微软雅黑"/>
                <a:ea typeface="微软雅黑"/>
                <a:cs typeface="微软雅黑"/>
              </a:rPr>
              <a:t>软件</a:t>
            </a:r>
            <a:endParaRPr lang="en-US" altLang="zh-CN" sz="2800">
              <a:solidFill>
                <a:srgbClr val="77933C"/>
              </a:solidFill>
              <a:latin typeface="微软雅黑"/>
              <a:ea typeface="微软雅黑"/>
              <a:cs typeface="微软雅黑"/>
            </a:endParaRPr>
          </a:p>
          <a:p>
            <a:pPr algn="ctr"/>
            <a:r>
              <a:rPr lang="zh-CN" altLang="en-US" sz="2800">
                <a:solidFill>
                  <a:srgbClr val="77933C"/>
                </a:solidFill>
                <a:latin typeface="微软雅黑"/>
                <a:ea typeface="微软雅黑"/>
                <a:cs typeface="微软雅黑"/>
              </a:rPr>
              <a:t>建设 </a:t>
            </a:r>
          </a:p>
        </p:txBody>
      </p:sp>
      <p:sp>
        <p:nvSpPr>
          <p:cNvPr id="66565" name="TextBox 10"/>
          <p:cNvSpPr txBox="1">
            <a:spLocks noChangeArrowheads="1"/>
          </p:cNvSpPr>
          <p:nvPr/>
        </p:nvSpPr>
        <p:spPr bwMode="auto">
          <a:xfrm>
            <a:off x="8953500" y="2852738"/>
            <a:ext cx="1382713" cy="954087"/>
          </a:xfrm>
          <a:prstGeom prst="rect">
            <a:avLst/>
          </a:prstGeom>
          <a:noFill/>
          <a:ln w="9525">
            <a:noFill/>
            <a:miter lim="800000"/>
            <a:headEnd/>
            <a:tailEnd/>
          </a:ln>
        </p:spPr>
        <p:txBody>
          <a:bodyPr>
            <a:spAutoFit/>
          </a:bodyPr>
          <a:lstStyle/>
          <a:p>
            <a:pPr algn="ctr"/>
            <a:r>
              <a:rPr lang="zh-CN" altLang="en-US" sz="2800">
                <a:solidFill>
                  <a:srgbClr val="FC5104"/>
                </a:solidFill>
                <a:latin typeface="微软雅黑"/>
                <a:ea typeface="微软雅黑"/>
                <a:cs typeface="微软雅黑"/>
              </a:rPr>
              <a:t>管理</a:t>
            </a:r>
            <a:endParaRPr lang="en-US" altLang="zh-CN" sz="2800">
              <a:solidFill>
                <a:srgbClr val="FC5104"/>
              </a:solidFill>
              <a:latin typeface="微软雅黑"/>
              <a:ea typeface="微软雅黑"/>
              <a:cs typeface="微软雅黑"/>
            </a:endParaRPr>
          </a:p>
          <a:p>
            <a:pPr algn="ctr"/>
            <a:r>
              <a:rPr lang="zh-CN" altLang="en-US" sz="2800">
                <a:solidFill>
                  <a:srgbClr val="FC5104"/>
                </a:solidFill>
                <a:latin typeface="微软雅黑"/>
                <a:ea typeface="微软雅黑"/>
                <a:cs typeface="微软雅黑"/>
              </a:rPr>
              <a:t>应用 </a:t>
            </a:r>
          </a:p>
        </p:txBody>
      </p:sp>
      <p:grpSp>
        <p:nvGrpSpPr>
          <p:cNvPr id="66566" name="组合 12"/>
          <p:cNvGrpSpPr>
            <a:grpSpLocks/>
          </p:cNvGrpSpPr>
          <p:nvPr/>
        </p:nvGrpSpPr>
        <p:grpSpPr bwMode="auto">
          <a:xfrm>
            <a:off x="1735138" y="2590800"/>
            <a:ext cx="1558925" cy="1527175"/>
            <a:chOff x="4683572" y="1140010"/>
            <a:chExt cx="1540556" cy="1540560"/>
          </a:xfrm>
        </p:grpSpPr>
        <p:sp>
          <p:nvSpPr>
            <p:cNvPr id="14" name="椭圆 13"/>
            <p:cNvSpPr/>
            <p:nvPr/>
          </p:nvSpPr>
          <p:spPr bwMode="auto">
            <a:xfrm rot="1267204">
              <a:off x="4683572" y="1140010"/>
              <a:ext cx="1540556" cy="1540560"/>
            </a:xfrm>
            <a:prstGeom prst="ellipse">
              <a:avLst/>
            </a:prstGeom>
            <a:gradFill flip="none" rotWithShape="1">
              <a:gsLst>
                <a:gs pos="2000">
                  <a:srgbClr val="0070C0"/>
                </a:gs>
                <a:gs pos="100000">
                  <a:srgbClr val="00B0F0"/>
                </a:gs>
              </a:gsLst>
              <a:lin ang="10800000" scaled="1"/>
              <a:tileRect/>
            </a:gradFill>
            <a:ln>
              <a:solidFill>
                <a:srgbClr val="0070C0"/>
              </a:solidFill>
            </a:ln>
            <a:effectLst>
              <a:reflection blurRad="6350" stA="52000" endA="300" endPos="35000" dir="5400000" sy="-100000" algn="bl" rotWithShape="0"/>
            </a:effectLst>
            <a:scene3d>
              <a:camera prst="orthographicFront">
                <a:rot lat="0" lon="0" rev="0"/>
              </a:camera>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15" name="椭圆 14"/>
            <p:cNvSpPr/>
            <p:nvPr/>
          </p:nvSpPr>
          <p:spPr bwMode="auto">
            <a:xfrm rot="2140418">
              <a:off x="4878102" y="1207269"/>
              <a:ext cx="1269154" cy="1164228"/>
            </a:xfrm>
            <a:prstGeom prst="ellipse">
              <a:avLst/>
            </a:prstGeom>
            <a:gradFill flip="none" rotWithShape="1">
              <a:gsLst>
                <a:gs pos="0">
                  <a:schemeClr val="bg1">
                    <a:alpha val="0"/>
                  </a:schemeClr>
                </a:gs>
                <a:gs pos="16000">
                  <a:schemeClr val="bg1">
                    <a:alpha val="87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16" name="椭圆 15"/>
            <p:cNvSpPr/>
            <p:nvPr/>
          </p:nvSpPr>
          <p:spPr>
            <a:xfrm>
              <a:off x="4879671" y="1338585"/>
              <a:ext cx="1154633" cy="11546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grpSp>
      <p:sp>
        <p:nvSpPr>
          <p:cNvPr id="66567" name="TextBox 32"/>
          <p:cNvSpPr txBox="1">
            <a:spLocks noChangeArrowheads="1"/>
          </p:cNvSpPr>
          <p:nvPr/>
        </p:nvSpPr>
        <p:spPr bwMode="auto">
          <a:xfrm>
            <a:off x="1843088" y="2879725"/>
            <a:ext cx="1384300" cy="954088"/>
          </a:xfrm>
          <a:prstGeom prst="rect">
            <a:avLst/>
          </a:prstGeom>
          <a:noFill/>
          <a:ln w="9525">
            <a:noFill/>
            <a:miter lim="800000"/>
            <a:headEnd/>
            <a:tailEnd/>
          </a:ln>
        </p:spPr>
        <p:txBody>
          <a:bodyPr>
            <a:spAutoFit/>
          </a:bodyPr>
          <a:lstStyle/>
          <a:p>
            <a:pPr algn="ctr"/>
            <a:r>
              <a:rPr lang="zh-CN" altLang="en-US" sz="2800">
                <a:solidFill>
                  <a:srgbClr val="0070C0"/>
                </a:solidFill>
                <a:latin typeface="微软雅黑"/>
                <a:ea typeface="微软雅黑"/>
                <a:cs typeface="微软雅黑"/>
              </a:rPr>
              <a:t>硬件</a:t>
            </a:r>
            <a:endParaRPr lang="en-US" altLang="zh-CN" sz="2800">
              <a:solidFill>
                <a:srgbClr val="0070C0"/>
              </a:solidFill>
              <a:latin typeface="微软雅黑"/>
              <a:ea typeface="微软雅黑"/>
              <a:cs typeface="微软雅黑"/>
            </a:endParaRPr>
          </a:p>
          <a:p>
            <a:pPr algn="ctr"/>
            <a:r>
              <a:rPr lang="zh-CN" altLang="en-US" sz="2800">
                <a:solidFill>
                  <a:srgbClr val="0070C0"/>
                </a:solidFill>
                <a:latin typeface="微软雅黑"/>
                <a:ea typeface="微软雅黑"/>
                <a:cs typeface="微软雅黑"/>
              </a:rPr>
              <a:t>建设</a:t>
            </a:r>
            <a:endParaRPr lang="en-US" altLang="zh-CN" sz="2800">
              <a:solidFill>
                <a:srgbClr val="0070C0"/>
              </a:solidFill>
              <a:latin typeface="微软雅黑"/>
              <a:ea typeface="微软雅黑"/>
              <a:cs typeface="微软雅黑"/>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10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1000" fill="hold"/>
                                        <p:tgtEl>
                                          <p:spTgt spid="34"/>
                                        </p:tgtEl>
                                        <p:attrNameLst>
                                          <p:attrName>ppt_x</p:attrName>
                                        </p:attrNameLst>
                                      </p:cBhvr>
                                      <p:tavLst>
                                        <p:tav tm="0">
                                          <p:val>
                                            <p:strVal val="1+#ppt_w/2"/>
                                          </p:val>
                                        </p:tav>
                                        <p:tav tm="100000">
                                          <p:val>
                                            <p:strVal val="#ppt_x"/>
                                          </p:val>
                                        </p:tav>
                                      </p:tavLst>
                                    </p:anim>
                                    <p:anim calcmode="lin" valueType="num">
                                      <p:cBhvr additive="base">
                                        <p:cTn id="8" dur="10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AutoShape 593"/>
          <p:cNvPicPr>
            <a:picLocks noChangeArrowheads="1"/>
          </p:cNvPicPr>
          <p:nvPr/>
        </p:nvPicPr>
        <p:blipFill>
          <a:blip r:embed="rId2"/>
          <a:srcRect/>
          <a:stretch>
            <a:fillRect/>
          </a:stretch>
        </p:blipFill>
        <p:spPr bwMode="auto">
          <a:xfrm>
            <a:off x="1417638" y="4752975"/>
            <a:ext cx="1023937" cy="979488"/>
          </a:xfrm>
          <a:prstGeom prst="rect">
            <a:avLst/>
          </a:prstGeom>
          <a:solidFill>
            <a:schemeClr val="bg1"/>
          </a:solidFill>
          <a:ln w="9525">
            <a:noFill/>
            <a:miter lim="800000"/>
            <a:headEnd/>
            <a:tailEnd/>
          </a:ln>
        </p:spPr>
      </p:pic>
      <p:pic>
        <p:nvPicPr>
          <p:cNvPr id="67586" name="AutoShape 593"/>
          <p:cNvPicPr>
            <a:picLocks noChangeArrowheads="1"/>
          </p:cNvPicPr>
          <p:nvPr/>
        </p:nvPicPr>
        <p:blipFill>
          <a:blip r:embed="rId2"/>
          <a:srcRect/>
          <a:stretch>
            <a:fillRect/>
          </a:stretch>
        </p:blipFill>
        <p:spPr bwMode="auto">
          <a:xfrm>
            <a:off x="1570038" y="3752850"/>
            <a:ext cx="1023937" cy="981075"/>
          </a:xfrm>
          <a:prstGeom prst="rect">
            <a:avLst/>
          </a:prstGeom>
          <a:solidFill>
            <a:schemeClr val="bg1"/>
          </a:solidFill>
          <a:ln w="9525">
            <a:noFill/>
            <a:miter lim="800000"/>
            <a:headEnd/>
            <a:tailEnd/>
          </a:ln>
        </p:spPr>
      </p:pic>
      <p:pic>
        <p:nvPicPr>
          <p:cNvPr id="67587" name="AutoShape 593"/>
          <p:cNvPicPr>
            <a:picLocks noChangeArrowheads="1"/>
          </p:cNvPicPr>
          <p:nvPr/>
        </p:nvPicPr>
        <p:blipFill>
          <a:blip r:embed="rId2"/>
          <a:srcRect/>
          <a:stretch>
            <a:fillRect/>
          </a:stretch>
        </p:blipFill>
        <p:spPr bwMode="auto">
          <a:xfrm>
            <a:off x="1417638" y="2492375"/>
            <a:ext cx="1023937" cy="981075"/>
          </a:xfrm>
          <a:prstGeom prst="rect">
            <a:avLst/>
          </a:prstGeom>
          <a:solidFill>
            <a:schemeClr val="bg1"/>
          </a:solidFill>
          <a:ln w="9525">
            <a:noFill/>
            <a:miter lim="800000"/>
            <a:headEnd/>
            <a:tailEnd/>
          </a:ln>
        </p:spPr>
      </p:pic>
      <p:pic>
        <p:nvPicPr>
          <p:cNvPr id="67588" name="AutoShape 593"/>
          <p:cNvPicPr>
            <a:picLocks noChangeArrowheads="1"/>
          </p:cNvPicPr>
          <p:nvPr/>
        </p:nvPicPr>
        <p:blipFill>
          <a:blip r:embed="rId2"/>
          <a:srcRect/>
          <a:stretch>
            <a:fillRect/>
          </a:stretch>
        </p:blipFill>
        <p:spPr bwMode="auto">
          <a:xfrm>
            <a:off x="1417638" y="3600450"/>
            <a:ext cx="1023937" cy="981075"/>
          </a:xfrm>
          <a:prstGeom prst="rect">
            <a:avLst/>
          </a:prstGeom>
          <a:solidFill>
            <a:schemeClr val="bg1"/>
          </a:solidFill>
          <a:ln w="9525">
            <a:noFill/>
            <a:miter lim="800000"/>
            <a:headEnd/>
            <a:tailEnd/>
          </a:ln>
        </p:spPr>
      </p:pic>
      <p:sp>
        <p:nvSpPr>
          <p:cNvPr id="67589" name="Text Box 3"/>
          <p:cNvSpPr txBox="1">
            <a:spLocks noChangeArrowheads="1"/>
          </p:cNvSpPr>
          <p:nvPr/>
        </p:nvSpPr>
        <p:spPr bwMode="auto">
          <a:xfrm>
            <a:off x="1063625" y="1106488"/>
            <a:ext cx="10637838" cy="1200150"/>
          </a:xfrm>
          <a:prstGeom prst="rect">
            <a:avLst/>
          </a:prstGeom>
          <a:noFill/>
          <a:ln w="9525">
            <a:noFill/>
            <a:miter lim="800000"/>
            <a:headEnd/>
            <a:tailEnd/>
          </a:ln>
        </p:spPr>
        <p:txBody>
          <a:bodyPr>
            <a:spAutoFit/>
          </a:bodyPr>
          <a:lstStyle/>
          <a:p>
            <a:pPr marL="342900" indent="-342900">
              <a:spcBef>
                <a:spcPct val="50000"/>
              </a:spcBef>
            </a:pPr>
            <a:r>
              <a:rPr lang="en-US" altLang="zh-CN" sz="2400">
                <a:latin typeface="微软雅黑"/>
                <a:ea typeface="微软雅黑"/>
                <a:cs typeface="微软雅黑"/>
              </a:rPr>
              <a:t>1</a:t>
            </a:r>
            <a:r>
              <a:rPr lang="zh-CN" altLang="en-US" sz="2400">
                <a:latin typeface="微软雅黑"/>
                <a:ea typeface="微软雅黑"/>
                <a:cs typeface="微软雅黑"/>
              </a:rPr>
              <a:t>、</a:t>
            </a:r>
            <a:r>
              <a:rPr lang="zh-CN" altLang="zh-CN" sz="2400">
                <a:latin typeface="微软雅黑"/>
                <a:ea typeface="微软雅黑"/>
                <a:cs typeface="微软雅黑"/>
              </a:rPr>
              <a:t>学校、省、国家三级数据中心数据自动同步：教师不再重复进行数据采集</a:t>
            </a:r>
          </a:p>
          <a:p>
            <a:pPr marL="342900" indent="-342900">
              <a:spcBef>
                <a:spcPct val="50000"/>
              </a:spcBef>
            </a:pPr>
            <a:endParaRPr lang="zh-CN" altLang="en-US" sz="3200">
              <a:latin typeface="微软雅黑"/>
              <a:ea typeface="微软雅黑"/>
              <a:cs typeface="微软雅黑"/>
            </a:endParaRPr>
          </a:p>
        </p:txBody>
      </p:sp>
      <p:pic>
        <p:nvPicPr>
          <p:cNvPr id="6146" name="Picture 2" descr="C:\Users\Administrator\Desktop\智慧校园建设\006软件中心.jpg"/>
          <p:cNvPicPr>
            <a:picLocks noChangeAspect="1" noChangeArrowheads="1"/>
          </p:cNvPicPr>
          <p:nvPr/>
        </p:nvPicPr>
        <p:blipFill>
          <a:blip r:embed="rId3" cstate="print"/>
          <a:srcRect/>
          <a:stretch>
            <a:fillRect/>
          </a:stretch>
        </p:blipFill>
        <p:spPr bwMode="auto">
          <a:xfrm>
            <a:off x="2083495" y="1556792"/>
            <a:ext cx="9486700" cy="4787761"/>
          </a:xfrm>
          <a:prstGeom prst="rect">
            <a:avLst/>
          </a:prstGeom>
          <a:ln>
            <a:noFill/>
          </a:ln>
          <a:effectLst>
            <a:softEdge rad="112500"/>
          </a:effectLst>
        </p:spPr>
      </p:pic>
      <p:sp>
        <p:nvSpPr>
          <p:cNvPr id="5" name="矩形 4"/>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6" name="Rectangle 2"/>
          <p:cNvSpPr txBox="1">
            <a:spLocks noChangeArrowheads="1"/>
          </p:cNvSpPr>
          <p:nvPr/>
        </p:nvSpPr>
        <p:spPr>
          <a:xfrm>
            <a:off x="63182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数据中心软件建设</a:t>
            </a:r>
          </a:p>
        </p:txBody>
      </p:sp>
      <p:sp>
        <p:nvSpPr>
          <p:cNvPr id="7" name="矩形 6"/>
          <p:cNvSpPr/>
          <p:nvPr/>
        </p:nvSpPr>
        <p:spPr>
          <a:xfrm>
            <a:off x="3792538" y="676275"/>
            <a:ext cx="84026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8" name="Rectangle 3"/>
          <p:cNvSpPr>
            <a:spLocks noChangeArrowheads="1"/>
          </p:cNvSpPr>
          <p:nvPr/>
        </p:nvSpPr>
        <p:spPr bwMode="auto">
          <a:xfrm>
            <a:off x="913011" y="2640508"/>
            <a:ext cx="792088" cy="2804716"/>
          </a:xfrm>
          <a:prstGeom prst="rect">
            <a:avLst/>
          </a:prstGeom>
          <a:solidFill>
            <a:schemeClr val="accent2"/>
          </a:solidFill>
          <a:ln>
            <a:solidFill>
              <a:schemeClr val="accent1"/>
            </a:solidFill>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fontAlgn="auto">
              <a:spcBef>
                <a:spcPts val="0"/>
              </a:spcBef>
              <a:spcAft>
                <a:spcPts val="0"/>
              </a:spcAft>
              <a:defRPr/>
            </a:pPr>
            <a:r>
              <a:rPr lang="zh-CN" altLang="en-US" sz="2000" b="1" dirty="0">
                <a:solidFill>
                  <a:schemeClr val="bg1"/>
                </a:solidFill>
                <a:latin typeface="微软雅黑" panose="020B0503020204020204" pitchFamily="34" charset="-122"/>
                <a:ea typeface="微软雅黑" panose="020B0503020204020204" pitchFamily="34" charset="-122"/>
              </a:rPr>
              <a:t>师</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2000" b="1" dirty="0">
                <a:solidFill>
                  <a:schemeClr val="bg1"/>
                </a:solidFill>
                <a:latin typeface="微软雅黑" panose="020B0503020204020204" pitchFamily="34" charset="-122"/>
                <a:ea typeface="微软雅黑" panose="020B0503020204020204" pitchFamily="34" charset="-122"/>
              </a:rPr>
              <a:t>生</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2000" b="1" dirty="0">
                <a:solidFill>
                  <a:schemeClr val="bg1"/>
                </a:solidFill>
                <a:latin typeface="微软雅黑" panose="020B0503020204020204" pitchFamily="34" charset="-122"/>
                <a:ea typeface="微软雅黑" panose="020B0503020204020204" pitchFamily="34" charset="-122"/>
              </a:rPr>
              <a:t>员</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2000" b="1" dirty="0">
                <a:solidFill>
                  <a:schemeClr val="bg1"/>
                </a:solidFill>
                <a:latin typeface="微软雅黑" panose="020B0503020204020204" pitchFamily="34" charset="-122"/>
                <a:ea typeface="微软雅黑" panose="020B0503020204020204" pitchFamily="34" charset="-122"/>
              </a:rPr>
              <a:t>工</a:t>
            </a:r>
            <a:endParaRPr lang="en-US" altLang="zh-CN" sz="2000" b="1" dirty="0">
              <a:solidFill>
                <a:schemeClr val="bg1"/>
              </a:solidFill>
              <a:latin typeface="微软雅黑" panose="020B0503020204020204" pitchFamily="34" charset="-122"/>
              <a:ea typeface="微软雅黑" panose="020B0503020204020204" pitchFamily="34" charset="-122"/>
            </a:endParaRPr>
          </a:p>
          <a:p>
            <a:pPr algn="ctr" fontAlgn="auto">
              <a:spcBef>
                <a:spcPts val="0"/>
              </a:spcBef>
              <a:spcAft>
                <a:spcPts val="0"/>
              </a:spcAft>
              <a:defRPr/>
            </a:pP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ext Box 3"/>
          <p:cNvSpPr txBox="1">
            <a:spLocks noChangeArrowheads="1"/>
          </p:cNvSpPr>
          <p:nvPr/>
        </p:nvSpPr>
        <p:spPr bwMode="auto">
          <a:xfrm>
            <a:off x="690563" y="1125538"/>
            <a:ext cx="10637837" cy="1568450"/>
          </a:xfrm>
          <a:prstGeom prst="rect">
            <a:avLst/>
          </a:prstGeom>
          <a:noFill/>
          <a:ln w="9525">
            <a:noFill/>
            <a:miter lim="800000"/>
            <a:headEnd/>
            <a:tailEnd/>
          </a:ln>
        </p:spPr>
        <p:txBody>
          <a:bodyPr>
            <a:spAutoFit/>
          </a:bodyPr>
          <a:lstStyle/>
          <a:p>
            <a:pPr marL="342900" indent="-342900">
              <a:spcBef>
                <a:spcPct val="50000"/>
              </a:spcBef>
            </a:pPr>
            <a:r>
              <a:rPr lang="en-US" altLang="zh-CN" sz="2400">
                <a:latin typeface="微软雅黑"/>
                <a:ea typeface="微软雅黑"/>
                <a:cs typeface="微软雅黑"/>
              </a:rPr>
              <a:t>2</a:t>
            </a:r>
            <a:r>
              <a:rPr lang="zh-CN" altLang="en-US" sz="2400">
                <a:latin typeface="微软雅黑"/>
                <a:ea typeface="微软雅黑"/>
                <a:cs typeface="微软雅黑"/>
              </a:rPr>
              <a:t>、</a:t>
            </a:r>
            <a:r>
              <a:rPr lang="zh-CN" altLang="zh-CN" sz="2400">
                <a:latin typeface="微软雅黑"/>
                <a:ea typeface="微软雅黑"/>
                <a:cs typeface="微软雅黑"/>
              </a:rPr>
              <a:t> 统一数据标准及数据交换和接口规则：打通信息孤岛，遵循教育部标准，体现学校个性化需求</a:t>
            </a:r>
          </a:p>
          <a:p>
            <a:pPr marL="342900" indent="-342900">
              <a:spcBef>
                <a:spcPct val="50000"/>
              </a:spcBef>
            </a:pPr>
            <a:endParaRPr lang="zh-CN" altLang="en-US" sz="3200">
              <a:latin typeface="微软雅黑"/>
              <a:ea typeface="微软雅黑"/>
              <a:cs typeface="微软雅黑"/>
            </a:endParaRPr>
          </a:p>
        </p:txBody>
      </p:sp>
      <p:pic>
        <p:nvPicPr>
          <p:cNvPr id="5" name="Picture 4"/>
          <p:cNvPicPr>
            <a:picLocks noChangeAspect="1" noChangeArrowheads="1"/>
          </p:cNvPicPr>
          <p:nvPr/>
        </p:nvPicPr>
        <p:blipFill>
          <a:blip r:embed="rId2"/>
          <a:srcRect/>
          <a:stretch>
            <a:fillRect/>
          </a:stretch>
        </p:blipFill>
        <p:spPr bwMode="auto">
          <a:xfrm>
            <a:off x="1630363" y="1909763"/>
            <a:ext cx="9698037" cy="4554537"/>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extLst/>
        </p:spPr>
      </p:pic>
      <p:sp>
        <p:nvSpPr>
          <p:cNvPr id="6" name="矩形 5"/>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7" name="Rectangle 2"/>
          <p:cNvSpPr txBox="1">
            <a:spLocks noChangeArrowheads="1"/>
          </p:cNvSpPr>
          <p:nvPr/>
        </p:nvSpPr>
        <p:spPr>
          <a:xfrm>
            <a:off x="63182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数据中心软件建设</a:t>
            </a:r>
          </a:p>
        </p:txBody>
      </p:sp>
      <p:sp>
        <p:nvSpPr>
          <p:cNvPr id="8" name="矩形 7"/>
          <p:cNvSpPr/>
          <p:nvPr/>
        </p:nvSpPr>
        <p:spPr>
          <a:xfrm>
            <a:off x="3792538" y="676275"/>
            <a:ext cx="84026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矩形 44"/>
          <p:cNvSpPr>
            <a:spLocks noChangeArrowheads="1"/>
          </p:cNvSpPr>
          <p:nvPr/>
        </p:nvSpPr>
        <p:spPr bwMode="auto">
          <a:xfrm>
            <a:off x="820738" y="1214438"/>
            <a:ext cx="3751262" cy="461962"/>
          </a:xfrm>
          <a:prstGeom prst="rect">
            <a:avLst/>
          </a:prstGeom>
          <a:noFill/>
          <a:ln w="9525">
            <a:noFill/>
            <a:miter lim="800000"/>
            <a:headEnd/>
            <a:tailEnd/>
          </a:ln>
        </p:spPr>
        <p:txBody>
          <a:bodyPr wrap="none">
            <a:spAutoFit/>
          </a:bodyPr>
          <a:lstStyle/>
          <a:p>
            <a:pPr>
              <a:spcBef>
                <a:spcPct val="50000"/>
              </a:spcBef>
            </a:pPr>
            <a:r>
              <a:rPr lang="en-US" altLang="zh-CN" sz="2400">
                <a:latin typeface="微软雅黑"/>
                <a:ea typeface="微软雅黑"/>
                <a:cs typeface="微软雅黑"/>
              </a:rPr>
              <a:t>3</a:t>
            </a:r>
            <a:r>
              <a:rPr lang="zh-CN" altLang="en-US" sz="2400">
                <a:latin typeface="微软雅黑"/>
                <a:ea typeface="微软雅黑"/>
                <a:cs typeface="微软雅黑"/>
              </a:rPr>
              <a:t>、统一身份认证单点登录</a:t>
            </a:r>
            <a:endParaRPr lang="en-US" altLang="zh-CN" sz="2400">
              <a:latin typeface="微软雅黑"/>
              <a:ea typeface="微软雅黑"/>
              <a:cs typeface="微软雅黑"/>
            </a:endParaRPr>
          </a:p>
        </p:txBody>
      </p:sp>
      <p:pic>
        <p:nvPicPr>
          <p:cNvPr id="7170" name="Picture 2" descr="C:\Users\Administrator\Desktop\智慧校园建设\统一身份认证.jpg"/>
          <p:cNvPicPr>
            <a:picLocks noChangeAspect="1" noChangeArrowheads="1"/>
          </p:cNvPicPr>
          <p:nvPr/>
        </p:nvPicPr>
        <p:blipFill>
          <a:blip r:embed="rId2"/>
          <a:srcRect/>
          <a:stretch>
            <a:fillRect/>
          </a:stretch>
        </p:blipFill>
        <p:spPr bwMode="auto">
          <a:xfrm>
            <a:off x="1725613" y="1747838"/>
            <a:ext cx="9196387" cy="461645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p:spPr>
      </p:pic>
      <p:sp>
        <p:nvSpPr>
          <p:cNvPr id="7" name="矩形 6"/>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8" name="Rectangle 2"/>
          <p:cNvSpPr txBox="1">
            <a:spLocks noChangeArrowheads="1"/>
          </p:cNvSpPr>
          <p:nvPr/>
        </p:nvSpPr>
        <p:spPr>
          <a:xfrm>
            <a:off x="63182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数据中心软件建设</a:t>
            </a:r>
          </a:p>
        </p:txBody>
      </p:sp>
      <p:sp>
        <p:nvSpPr>
          <p:cNvPr id="9" name="矩形 8"/>
          <p:cNvSpPr/>
          <p:nvPr/>
        </p:nvSpPr>
        <p:spPr>
          <a:xfrm>
            <a:off x="3792538" y="676275"/>
            <a:ext cx="84026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dministrator\Desktop\智慧校园建设\007统一服务门户4.jpg"/>
          <p:cNvPicPr>
            <a:picLocks noChangeAspect="1" noChangeArrowheads="1"/>
          </p:cNvPicPr>
          <p:nvPr/>
        </p:nvPicPr>
        <p:blipFill>
          <a:blip r:embed="rId2"/>
          <a:srcRect/>
          <a:stretch>
            <a:fillRect/>
          </a:stretch>
        </p:blipFill>
        <p:spPr bwMode="auto">
          <a:xfrm>
            <a:off x="4081463" y="925513"/>
            <a:ext cx="7361237" cy="5502275"/>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p:spPr>
      </p:pic>
      <p:sp>
        <p:nvSpPr>
          <p:cNvPr id="70658" name="矩形 5"/>
          <p:cNvSpPr>
            <a:spLocks noChangeArrowheads="1"/>
          </p:cNvSpPr>
          <p:nvPr/>
        </p:nvSpPr>
        <p:spPr bwMode="auto">
          <a:xfrm>
            <a:off x="820738" y="1214438"/>
            <a:ext cx="2827337" cy="1016000"/>
          </a:xfrm>
          <a:prstGeom prst="rect">
            <a:avLst/>
          </a:prstGeom>
          <a:noFill/>
          <a:ln w="9525">
            <a:noFill/>
            <a:miter lim="800000"/>
            <a:headEnd/>
            <a:tailEnd/>
          </a:ln>
        </p:spPr>
        <p:txBody>
          <a:bodyPr wrap="none">
            <a:spAutoFit/>
          </a:bodyPr>
          <a:lstStyle/>
          <a:p>
            <a:pPr>
              <a:spcBef>
                <a:spcPct val="50000"/>
              </a:spcBef>
            </a:pPr>
            <a:r>
              <a:rPr lang="en-US" altLang="zh-CN" sz="2400">
                <a:latin typeface="微软雅黑"/>
                <a:ea typeface="微软雅黑"/>
                <a:cs typeface="微软雅黑"/>
              </a:rPr>
              <a:t>4</a:t>
            </a:r>
            <a:r>
              <a:rPr lang="zh-CN" altLang="en-US" sz="2400">
                <a:latin typeface="微软雅黑"/>
                <a:ea typeface="微软雅黑"/>
                <a:cs typeface="微软雅黑"/>
              </a:rPr>
              <a:t>、</a:t>
            </a:r>
            <a:r>
              <a:rPr lang="zh-CN" altLang="zh-CN" sz="2400">
                <a:latin typeface="微软雅黑"/>
                <a:ea typeface="微软雅黑"/>
                <a:cs typeface="微软雅黑"/>
              </a:rPr>
              <a:t>统一服务门户：</a:t>
            </a:r>
            <a:endParaRPr lang="en-US" altLang="zh-CN" sz="2400">
              <a:latin typeface="微软雅黑"/>
              <a:ea typeface="微软雅黑"/>
              <a:cs typeface="微软雅黑"/>
            </a:endParaRPr>
          </a:p>
          <a:p>
            <a:pPr>
              <a:spcBef>
                <a:spcPct val="50000"/>
              </a:spcBef>
            </a:pPr>
            <a:r>
              <a:rPr lang="zh-CN" altLang="zh-CN" sz="2400">
                <a:latin typeface="微软雅黑"/>
                <a:ea typeface="微软雅黑"/>
                <a:cs typeface="微软雅黑"/>
              </a:rPr>
              <a:t>学生、教师</a:t>
            </a:r>
            <a:endParaRPr lang="en-US" altLang="zh-CN" sz="2400">
              <a:latin typeface="微软雅黑"/>
              <a:ea typeface="微软雅黑"/>
              <a:cs typeface="微软雅黑"/>
            </a:endParaRPr>
          </a:p>
        </p:txBody>
      </p:sp>
      <p:sp>
        <p:nvSpPr>
          <p:cNvPr id="7" name="矩形 6"/>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8" name="Rectangle 2"/>
          <p:cNvSpPr txBox="1">
            <a:spLocks noChangeArrowheads="1"/>
          </p:cNvSpPr>
          <p:nvPr/>
        </p:nvSpPr>
        <p:spPr>
          <a:xfrm>
            <a:off x="63182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数据中心软件建设</a:t>
            </a:r>
          </a:p>
        </p:txBody>
      </p:sp>
      <p:sp>
        <p:nvSpPr>
          <p:cNvPr id="9" name="矩形 8"/>
          <p:cNvSpPr/>
          <p:nvPr/>
        </p:nvSpPr>
        <p:spPr>
          <a:xfrm>
            <a:off x="3792538" y="676275"/>
            <a:ext cx="84026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extLst>
              <a:ext uri="{28A0092B-C50C-407E-A947-70E740481C1C}"/>
            </a:extLst>
          </a:blip>
          <a:srcRect/>
          <a:stretch>
            <a:fillRect/>
          </a:stretch>
        </p:blipFill>
        <p:spPr bwMode="auto">
          <a:xfrm>
            <a:off x="3001243" y="1834784"/>
            <a:ext cx="8527814" cy="44905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71682" name="矩形 6"/>
          <p:cNvSpPr>
            <a:spLocks noChangeArrowheads="1"/>
          </p:cNvSpPr>
          <p:nvPr/>
        </p:nvSpPr>
        <p:spPr bwMode="auto">
          <a:xfrm>
            <a:off x="820738" y="1214438"/>
            <a:ext cx="10964862" cy="461962"/>
          </a:xfrm>
          <a:prstGeom prst="rect">
            <a:avLst/>
          </a:prstGeom>
          <a:noFill/>
          <a:ln w="9525">
            <a:noFill/>
            <a:miter lim="800000"/>
            <a:headEnd/>
            <a:tailEnd/>
          </a:ln>
        </p:spPr>
        <p:txBody>
          <a:bodyPr>
            <a:spAutoFit/>
          </a:bodyPr>
          <a:lstStyle/>
          <a:p>
            <a:r>
              <a:rPr lang="en-US" altLang="zh-CN" sz="2400">
                <a:latin typeface="微软雅黑"/>
                <a:ea typeface="微软雅黑"/>
                <a:cs typeface="微软雅黑"/>
              </a:rPr>
              <a:t>5</a:t>
            </a:r>
            <a:r>
              <a:rPr lang="zh-CN" altLang="en-US" sz="2400">
                <a:latin typeface="微软雅黑"/>
                <a:ea typeface="微软雅黑"/>
                <a:cs typeface="微软雅黑"/>
              </a:rPr>
              <a:t>、</a:t>
            </a:r>
            <a:r>
              <a:rPr lang="zh-CN" altLang="zh-CN" sz="2400">
                <a:latin typeface="微软雅黑"/>
                <a:ea typeface="微软雅黑"/>
                <a:cs typeface="微软雅黑"/>
              </a:rPr>
              <a:t>统一校情分析系统：仪表盘、精确到校内二级学</a:t>
            </a:r>
            <a:r>
              <a:rPr lang="zh-CN" altLang="en-US" sz="2400">
                <a:latin typeface="微软雅黑"/>
                <a:ea typeface="微软雅黑"/>
                <a:cs typeface="微软雅黑"/>
              </a:rPr>
              <a:t>院</a:t>
            </a:r>
            <a:r>
              <a:rPr lang="zh-CN" altLang="zh-CN" sz="2400">
                <a:latin typeface="微软雅黑"/>
                <a:ea typeface="微软雅黑"/>
                <a:cs typeface="微软雅黑"/>
              </a:rPr>
              <a:t>和具体专业</a:t>
            </a:r>
            <a:endParaRPr lang="zh-CN" altLang="en-US" sz="2400">
              <a:latin typeface="微软雅黑"/>
              <a:ea typeface="微软雅黑"/>
              <a:cs typeface="微软雅黑"/>
            </a:endParaRPr>
          </a:p>
        </p:txBody>
      </p:sp>
      <p:sp>
        <p:nvSpPr>
          <p:cNvPr id="8" name="矩形 7"/>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9" name="Rectangle 2"/>
          <p:cNvSpPr txBox="1">
            <a:spLocks noChangeArrowheads="1"/>
          </p:cNvSpPr>
          <p:nvPr/>
        </p:nvSpPr>
        <p:spPr>
          <a:xfrm>
            <a:off x="63182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数据中心软件建设</a:t>
            </a:r>
          </a:p>
        </p:txBody>
      </p:sp>
      <p:sp>
        <p:nvSpPr>
          <p:cNvPr id="10" name="矩形 9"/>
          <p:cNvSpPr/>
          <p:nvPr/>
        </p:nvSpPr>
        <p:spPr>
          <a:xfrm>
            <a:off x="3792538" y="676275"/>
            <a:ext cx="84026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istrator\Desktop\智慧校园建设\009微信推送.jpg"/>
          <p:cNvPicPr>
            <a:picLocks noChangeAspect="1" noChangeArrowheads="1"/>
          </p:cNvPicPr>
          <p:nvPr/>
        </p:nvPicPr>
        <p:blipFill>
          <a:blip r:embed="rId2" cstate="print"/>
          <a:srcRect/>
          <a:stretch>
            <a:fillRect/>
          </a:stretch>
        </p:blipFill>
        <p:spPr bwMode="auto">
          <a:xfrm>
            <a:off x="4441403" y="1772816"/>
            <a:ext cx="7591326" cy="4282499"/>
          </a:xfrm>
          <a:prstGeom prst="ellipse">
            <a:avLst/>
          </a:prstGeom>
          <a:ln>
            <a:noFill/>
          </a:ln>
          <a:effectLst>
            <a:softEdge rad="112500"/>
          </a:effectLst>
        </p:spPr>
      </p:pic>
      <p:pic>
        <p:nvPicPr>
          <p:cNvPr id="1026" name="Picture 2" descr="C:\Users\Administrator\Desktop\智慧校园建设\008微信推送.jpg"/>
          <p:cNvPicPr>
            <a:picLocks noChangeAspect="1" noChangeArrowheads="1"/>
          </p:cNvPicPr>
          <p:nvPr/>
        </p:nvPicPr>
        <p:blipFill>
          <a:blip r:embed="rId3" cstate="print"/>
          <a:srcRect/>
          <a:stretch>
            <a:fillRect/>
          </a:stretch>
        </p:blipFill>
        <p:spPr bwMode="auto">
          <a:xfrm>
            <a:off x="820792" y="2546663"/>
            <a:ext cx="3457284" cy="3022836"/>
          </a:xfrm>
          <a:prstGeom prst="ellipse">
            <a:avLst/>
          </a:prstGeom>
          <a:ln>
            <a:noFill/>
          </a:ln>
          <a:effectLst>
            <a:softEdge rad="112500"/>
          </a:effectLst>
        </p:spPr>
      </p:pic>
      <p:sp>
        <p:nvSpPr>
          <p:cNvPr id="72707" name="矩形 6"/>
          <p:cNvSpPr>
            <a:spLocks noChangeArrowheads="1"/>
          </p:cNvSpPr>
          <p:nvPr/>
        </p:nvSpPr>
        <p:spPr bwMode="auto">
          <a:xfrm>
            <a:off x="820738" y="1214438"/>
            <a:ext cx="10964862" cy="461962"/>
          </a:xfrm>
          <a:prstGeom prst="rect">
            <a:avLst/>
          </a:prstGeom>
          <a:noFill/>
          <a:ln w="9525">
            <a:noFill/>
            <a:miter lim="800000"/>
            <a:headEnd/>
            <a:tailEnd/>
          </a:ln>
        </p:spPr>
        <p:txBody>
          <a:bodyPr>
            <a:spAutoFit/>
          </a:bodyPr>
          <a:lstStyle/>
          <a:p>
            <a:r>
              <a:rPr lang="en-US" altLang="zh-CN" sz="2400">
                <a:latin typeface="微软雅黑"/>
                <a:ea typeface="微软雅黑"/>
                <a:cs typeface="微软雅黑"/>
              </a:rPr>
              <a:t>6</a:t>
            </a:r>
            <a:r>
              <a:rPr lang="zh-CN" altLang="en-US" sz="2400">
                <a:latin typeface="微软雅黑"/>
                <a:ea typeface="微软雅黑"/>
                <a:cs typeface="微软雅黑"/>
              </a:rPr>
              <a:t>、</a:t>
            </a:r>
            <a:r>
              <a:rPr lang="zh-CN" altLang="zh-CN" sz="2400">
                <a:latin typeface="微软雅黑"/>
                <a:ea typeface="微软雅黑"/>
                <a:cs typeface="微软雅黑"/>
              </a:rPr>
              <a:t>支持数据订阅和信息推送</a:t>
            </a:r>
            <a:endParaRPr lang="zh-CN" altLang="en-US" sz="2400">
              <a:latin typeface="微软雅黑"/>
              <a:ea typeface="微软雅黑"/>
              <a:cs typeface="微软雅黑"/>
            </a:endParaRPr>
          </a:p>
        </p:txBody>
      </p:sp>
      <p:sp>
        <p:nvSpPr>
          <p:cNvPr id="8" name="矩形 7"/>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9" name="Rectangle 2"/>
          <p:cNvSpPr txBox="1">
            <a:spLocks noChangeArrowheads="1"/>
          </p:cNvSpPr>
          <p:nvPr/>
        </p:nvSpPr>
        <p:spPr>
          <a:xfrm>
            <a:off x="63182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数据中心软件建设</a:t>
            </a:r>
          </a:p>
        </p:txBody>
      </p:sp>
      <p:sp>
        <p:nvSpPr>
          <p:cNvPr id="10" name="矩形 9"/>
          <p:cNvSpPr/>
          <p:nvPr/>
        </p:nvSpPr>
        <p:spPr>
          <a:xfrm>
            <a:off x="3792538" y="676275"/>
            <a:ext cx="8402637" cy="952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8"/>
          <p:cNvPicPr>
            <a:picLocks noChangeAspect="1" noChangeArrowheads="1"/>
          </p:cNvPicPr>
          <p:nvPr/>
        </p:nvPicPr>
        <p:blipFill>
          <a:blip r:embed="rId2"/>
          <a:srcRect r="22951"/>
          <a:stretch>
            <a:fillRect/>
          </a:stretch>
        </p:blipFill>
        <p:spPr bwMode="auto">
          <a:xfrm>
            <a:off x="0" y="0"/>
            <a:ext cx="12195175" cy="6870700"/>
          </a:xfrm>
          <a:prstGeom prst="rect">
            <a:avLst/>
          </a:prstGeom>
          <a:noFill/>
          <a:ln w="9525">
            <a:noFill/>
            <a:miter lim="800000"/>
            <a:headEnd/>
            <a:tailEnd/>
          </a:ln>
        </p:spPr>
      </p:pic>
      <p:sp>
        <p:nvSpPr>
          <p:cNvPr id="7" name="内容占位符 2"/>
          <p:cNvSpPr txBox="1">
            <a:spLocks/>
          </p:cNvSpPr>
          <p:nvPr/>
        </p:nvSpPr>
        <p:spPr>
          <a:xfrm>
            <a:off x="4585419" y="930992"/>
            <a:ext cx="6984776" cy="5280992"/>
          </a:xfrm>
          <a:prstGeom prst="rect">
            <a:avLst/>
          </a:prstGeo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57200" fontAlgn="auto">
              <a:lnSpc>
                <a:spcPct val="150000"/>
              </a:lnSpc>
              <a:spcBef>
                <a:spcPts val="600"/>
              </a:spcBef>
              <a:spcAft>
                <a:spcPts val="0"/>
              </a:spcAft>
              <a:buFont typeface="Arial" pitchFamily="34" charset="0"/>
              <a:buNone/>
              <a:defRPr/>
            </a:pPr>
            <a:endParaRPr lang="en-US" altLang="zh-CN" sz="2400" b="1" spc="50" dirty="0" smtClean="0">
              <a:ln w="1905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a:p>
            <a:pPr marL="0" indent="457200" fontAlgn="auto">
              <a:lnSpc>
                <a:spcPct val="150000"/>
              </a:lnSpc>
              <a:spcBef>
                <a:spcPts val="600"/>
              </a:spcBef>
              <a:spcAft>
                <a:spcPts val="0"/>
              </a:spcAft>
              <a:buFont typeface="Arial" pitchFamily="34" charset="0"/>
              <a:buNone/>
              <a:defRPr/>
            </a:pPr>
            <a:endParaRPr lang="en-US" altLang="zh-CN" sz="2400" b="1" spc="50" dirty="0">
              <a:ln w="1905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a:p>
            <a:pPr marL="0" indent="457200" fontAlgn="auto">
              <a:lnSpc>
                <a:spcPct val="150000"/>
              </a:lnSpc>
              <a:spcBef>
                <a:spcPts val="600"/>
              </a:spcBef>
              <a:spcAft>
                <a:spcPts val="0"/>
              </a:spcAft>
              <a:buFont typeface="Arial" pitchFamily="34" charset="0"/>
              <a:buNone/>
              <a:defRPr/>
            </a:pPr>
            <a:r>
              <a:rPr lang="zh-CN" altLang="en-US" sz="2400" b="1" spc="50" dirty="0" smtClean="0">
                <a:ln w="19050"/>
                <a:solidFill>
                  <a:schemeClr val="accent5">
                    <a:lumMod val="50000"/>
                  </a:schemeClr>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建立</a:t>
            </a:r>
            <a:r>
              <a:rPr lang="zh-CN" altLang="zh-CN" sz="2400" b="1" spc="50" dirty="0">
                <a:ln w="19050"/>
                <a:solidFill>
                  <a:schemeClr val="accent5">
                    <a:lumMod val="50000"/>
                  </a:schemeClr>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“诊断与改进”</a:t>
            </a:r>
            <a:r>
              <a:rPr lang="zh-CN" altLang="en-US" sz="2400" b="1" spc="50" dirty="0">
                <a:ln w="19050"/>
                <a:solidFill>
                  <a:schemeClr val="accent5">
                    <a:lumMod val="50000"/>
                  </a:schemeClr>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制度</a:t>
            </a:r>
            <a:r>
              <a:rPr lang="zh-CN" altLang="zh-CN" sz="2400" b="1" spc="50" dirty="0">
                <a:ln w="19050"/>
                <a:solidFill>
                  <a:schemeClr val="accent5">
                    <a:lumMod val="50000"/>
                  </a:schemeClr>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的</a:t>
            </a:r>
            <a:r>
              <a:rPr lang="zh-CN" altLang="en-US" sz="2400" b="1" spc="50" dirty="0">
                <a:ln w="19050"/>
                <a:solidFill>
                  <a:schemeClr val="accent5">
                    <a:lumMod val="50000"/>
                  </a:schemeClr>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愿景目标</a:t>
            </a:r>
            <a:r>
              <a:rPr lang="zh-CN" altLang="en-US" sz="2400" b="1" spc="50" dirty="0" smtClean="0">
                <a:ln w="19050"/>
                <a:solidFill>
                  <a:schemeClr val="accent5">
                    <a:lumMod val="50000"/>
                  </a:schemeClr>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是：</a:t>
            </a:r>
            <a:endParaRPr lang="en-US" altLang="zh-CN" sz="2400" b="1" spc="50" dirty="0" smtClean="0">
              <a:ln w="19050"/>
              <a:solidFill>
                <a:schemeClr val="accent5">
                  <a:lumMod val="50000"/>
                </a:schemeClr>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a:p>
            <a:pPr marL="0" indent="457200" fontAlgn="auto">
              <a:lnSpc>
                <a:spcPct val="150000"/>
              </a:lnSpc>
              <a:spcBef>
                <a:spcPts val="600"/>
              </a:spcBef>
              <a:spcAft>
                <a:spcPts val="0"/>
              </a:spcAft>
              <a:buFont typeface="Arial" pitchFamily="34" charset="0"/>
              <a:buNone/>
              <a:defRPr/>
            </a:pPr>
            <a:r>
              <a:rPr lang="zh-CN" altLang="en-US" sz="2400" b="1" spc="50" dirty="0" smtClean="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形成</a:t>
            </a:r>
            <a:r>
              <a:rPr lang="zh-CN" altLang="zh-CN" sz="2400" b="1" spc="50" dirty="0" smtClean="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运行</a:t>
            </a:r>
            <a:r>
              <a:rPr lang="zh-CN" altLang="zh-CN"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于数字化环境之中、</a:t>
            </a:r>
            <a:r>
              <a:rPr lang="zh-CN" altLang="zh-CN" sz="2400" b="1" spc="50" dirty="0" smtClean="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实现全员</a:t>
            </a:r>
            <a:r>
              <a:rPr lang="zh-CN" altLang="zh-CN"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参与、</a:t>
            </a:r>
            <a:r>
              <a:rPr lang="zh-CN" altLang="zh-CN" sz="2400" b="1" spc="50" dirty="0" smtClean="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融入</a:t>
            </a:r>
            <a:r>
              <a:rPr lang="zh-CN" altLang="en-US" sz="2400" b="1" spc="50" dirty="0" smtClean="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质量</a:t>
            </a:r>
            <a:r>
              <a:rPr lang="zh-CN" altLang="en-US"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生成</a:t>
            </a:r>
            <a:r>
              <a:rPr lang="zh-CN" altLang="zh-CN"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全程、</a:t>
            </a:r>
            <a:r>
              <a:rPr lang="zh-CN" altLang="zh-CN" sz="2400" b="1" spc="50" dirty="0" smtClean="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兼具即时监测与预警</a:t>
            </a:r>
            <a:r>
              <a:rPr lang="zh-CN" altLang="zh-CN"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功能</a:t>
            </a:r>
            <a:r>
              <a:rPr lang="zh-CN" altLang="en-US"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a:t>
            </a:r>
            <a:r>
              <a:rPr lang="zh-CN" altLang="zh-CN"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能够推动知识创新</a:t>
            </a:r>
            <a:r>
              <a:rPr lang="zh-CN" altLang="en-US"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作业循环</a:t>
            </a:r>
            <a:r>
              <a:rPr lang="zh-CN" altLang="zh-CN"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持续运行</a:t>
            </a:r>
            <a:r>
              <a:rPr lang="zh-CN" altLang="en-US"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的工作（学习）</a:t>
            </a:r>
            <a:r>
              <a:rPr lang="zh-CN" altLang="zh-CN" sz="2400" b="1" spc="50" dirty="0" smtClean="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常态</a:t>
            </a:r>
            <a:r>
              <a:rPr lang="zh-CN" altLang="en-US" sz="2400" b="1" spc="50" dirty="0" smtClean="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，切实提高高职</a:t>
            </a:r>
            <a:r>
              <a:rPr lang="zh-CN" altLang="en-US"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院校</a:t>
            </a:r>
            <a:r>
              <a:rPr lang="zh-CN" altLang="en-US" sz="2400" b="1" spc="50" dirty="0" smtClean="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的办学水平和人才培养质量！</a:t>
            </a:r>
            <a:endParaRPr lang="zh-CN" altLang="zh-CN" sz="2400" b="1" spc="50" dirty="0">
              <a:ln w="6350"/>
              <a:solidFill>
                <a:srgbClr val="C00000"/>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a:p>
            <a:pPr fontAlgn="auto">
              <a:lnSpc>
                <a:spcPct val="150000"/>
              </a:lnSpc>
              <a:spcBef>
                <a:spcPts val="600"/>
              </a:spcBef>
              <a:spcAft>
                <a:spcPts val="0"/>
              </a:spcAft>
              <a:buFont typeface="Arial" pitchFamily="34" charset="0"/>
              <a:buNone/>
              <a:defRPr/>
            </a:pPr>
            <a:endParaRPr lang="en-US" altLang="zh-CN" sz="2000" b="1" spc="50" dirty="0">
              <a:ln w="1905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a:p>
            <a:pPr fontAlgn="auto">
              <a:lnSpc>
                <a:spcPct val="150000"/>
              </a:lnSpc>
              <a:spcBef>
                <a:spcPts val="600"/>
              </a:spcBef>
              <a:spcAft>
                <a:spcPts val="0"/>
              </a:spcAft>
              <a:buFont typeface="Arial" pitchFamily="34" charset="0"/>
              <a:buNone/>
              <a:defRPr/>
            </a:pPr>
            <a:endParaRPr lang="en-US" altLang="zh-CN" sz="2000" b="1" spc="50" dirty="0">
              <a:ln w="1905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p:txBody>
      </p:sp>
      <p:sp>
        <p:nvSpPr>
          <p:cNvPr id="2" name="矩形 1"/>
          <p:cNvSpPr/>
          <p:nvPr/>
        </p:nvSpPr>
        <p:spPr>
          <a:xfrm>
            <a:off x="5953571" y="913455"/>
            <a:ext cx="3960440" cy="923330"/>
          </a:xfrm>
          <a:prstGeom prst="rect">
            <a:avLst/>
          </a:prstGeom>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dist" fontAlgn="auto">
              <a:spcBef>
                <a:spcPts val="0"/>
              </a:spcBef>
              <a:spcAft>
                <a:spcPts val="0"/>
              </a:spcAft>
              <a:defRPr/>
            </a:pPr>
            <a:r>
              <a:rPr lang="zh-CN" alt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    愿</a:t>
            </a:r>
            <a:r>
              <a:rPr lang="zh-CN" alt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景</a:t>
            </a:r>
            <a:r>
              <a:rPr lang="zh-CN" alt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目标 </a:t>
            </a:r>
            <a:endParaRPr lang="en-US" altLang="zh-CN"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85018" y="1005696"/>
            <a:ext cx="7880423" cy="1631216"/>
          </a:xfrm>
          <a:prstGeom prst="rect">
            <a:avLst/>
          </a:prstGeom>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lnSpc>
                <a:spcPts val="6000"/>
              </a:lnSpc>
              <a:spcBef>
                <a:spcPts val="0"/>
              </a:spcBef>
              <a:spcAft>
                <a:spcPts val="0"/>
              </a:spcAft>
              <a:defRPr/>
            </a:pPr>
            <a:r>
              <a:rPr lang="zh-CN" alt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谢谢您的</a:t>
            </a:r>
            <a:r>
              <a:rPr lang="zh-CN" alt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聆听！</a:t>
            </a:r>
            <a:endParaRPr lang="en-US" altLang="zh-CN"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a:p>
            <a:pPr fontAlgn="auto">
              <a:lnSpc>
                <a:spcPts val="6000"/>
              </a:lnSpc>
              <a:spcBef>
                <a:spcPts val="0"/>
              </a:spcBef>
              <a:spcAft>
                <a:spcPts val="0"/>
              </a:spcAft>
              <a:defRPr/>
            </a:pPr>
            <a:endParaRPr lang="en-US" altLang="zh-CN"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1"/>
          <p:cNvSpPr>
            <a:spLocks noGrp="1"/>
          </p:cNvSpPr>
          <p:nvPr>
            <p:ph type="title" idx="4294967295"/>
          </p:nvPr>
        </p:nvSpPr>
        <p:spPr>
          <a:xfrm>
            <a:off x="2460625" y="987425"/>
            <a:ext cx="10059988" cy="5726113"/>
          </a:xfrm>
        </p:spPr>
        <p:txBody>
          <a:bodyPr rtlCol="0">
            <a:noAutofit/>
          </a:bodyPr>
          <a:lstStyle/>
          <a:p>
            <a:pPr algn="l" fontAlgn="auto">
              <a:spcAft>
                <a:spcPts val="0"/>
              </a:spcAft>
              <a:defRPr/>
            </a:pPr>
            <a:r>
              <a:rPr lang="en-US" altLang="zh-CN" sz="4000" b="1" dirty="0" smtClean="0">
                <a:solidFill>
                  <a:srgbClr val="C00000"/>
                </a:solidFill>
                <a:latin typeface="微软雅黑" panose="020B0503020204020204" pitchFamily="34" charset="-122"/>
                <a:ea typeface="微软雅黑" panose="020B0503020204020204" pitchFamily="34" charset="-122"/>
              </a:rPr>
              <a:t>《</a:t>
            </a:r>
            <a:r>
              <a:rPr lang="zh-CN" altLang="en-US" sz="4000" b="1" dirty="0" smtClean="0">
                <a:solidFill>
                  <a:srgbClr val="C00000"/>
                </a:solidFill>
                <a:latin typeface="微软雅黑" panose="020B0503020204020204" pitchFamily="34" charset="-122"/>
                <a:ea typeface="微软雅黑" panose="020B0503020204020204" pitchFamily="34" charset="-122"/>
              </a:rPr>
              <a:t>“十三五”事业发展总体规划</a:t>
            </a:r>
            <a:r>
              <a:rPr lang="en-US" altLang="zh-CN" sz="4000" b="1" dirty="0" smtClean="0">
                <a:solidFill>
                  <a:srgbClr val="C00000"/>
                </a:solidFill>
                <a:latin typeface="微软雅黑" panose="020B0503020204020204" pitchFamily="34" charset="-122"/>
                <a:ea typeface="微软雅黑" panose="020B0503020204020204" pitchFamily="34" charset="-122"/>
              </a:rPr>
              <a:t>》</a:t>
            </a:r>
            <a:r>
              <a:rPr lang="en-US" altLang="zh-CN" sz="5400" b="1" dirty="0" smtClean="0">
                <a:solidFill>
                  <a:srgbClr val="C00000"/>
                </a:solidFill>
                <a:latin typeface="微软雅黑" panose="020B0503020204020204" pitchFamily="34" charset="-122"/>
                <a:ea typeface="微软雅黑" panose="020B0503020204020204" pitchFamily="34" charset="-122"/>
              </a:rPr>
              <a:t/>
            </a:r>
            <a:br>
              <a:rPr lang="en-US" altLang="zh-CN" sz="5400" b="1" dirty="0" smtClean="0">
                <a:solidFill>
                  <a:srgbClr val="C00000"/>
                </a:solidFill>
                <a:latin typeface="微软雅黑" panose="020B0503020204020204" pitchFamily="34" charset="-122"/>
                <a:ea typeface="微软雅黑" panose="020B0503020204020204" pitchFamily="34" charset="-122"/>
              </a:rPr>
            </a:br>
            <a:r>
              <a:rPr lang="en-US" altLang="zh-CN" sz="1600" b="1" dirty="0" smtClean="0">
                <a:solidFill>
                  <a:srgbClr val="C00000"/>
                </a:solidFill>
                <a:latin typeface="微软雅黑" panose="020B0503020204020204" pitchFamily="34" charset="-122"/>
                <a:ea typeface="微软雅黑" panose="020B0503020204020204" pitchFamily="34" charset="-122"/>
              </a:rPr>
              <a:t>  </a:t>
            </a:r>
            <a:r>
              <a:rPr lang="en-US" altLang="zh-CN" sz="5400" b="1" dirty="0" smtClean="0">
                <a:solidFill>
                  <a:srgbClr val="C00000"/>
                </a:solidFill>
                <a:latin typeface="微软雅黑" panose="020B0503020204020204" pitchFamily="34" charset="-122"/>
                <a:ea typeface="微软雅黑" panose="020B0503020204020204" pitchFamily="34" charset="-122"/>
              </a:rPr>
              <a:t/>
            </a:r>
            <a:br>
              <a:rPr lang="en-US" altLang="zh-CN" sz="5400" b="1" dirty="0" smtClean="0">
                <a:solidFill>
                  <a:srgbClr val="C00000"/>
                </a:solidFill>
                <a:latin typeface="微软雅黑" panose="020B0503020204020204" pitchFamily="34" charset="-122"/>
                <a:ea typeface="微软雅黑" panose="020B0503020204020204" pitchFamily="34" charset="-122"/>
              </a:rPr>
            </a:br>
            <a:r>
              <a:rPr lang="zh-CN" altLang="en-US" sz="4000" b="1" dirty="0">
                <a:solidFill>
                  <a:srgbClr val="C00000"/>
                </a:solidFill>
                <a:latin typeface="微软雅黑" panose="020B0503020204020204" pitchFamily="34" charset="-122"/>
                <a:ea typeface="微软雅黑" panose="020B0503020204020204" pitchFamily="34" charset="-122"/>
              </a:rPr>
              <a:t>分</a:t>
            </a:r>
            <a:r>
              <a:rPr lang="zh-CN" altLang="en-US" sz="4000" b="1" dirty="0" smtClean="0">
                <a:solidFill>
                  <a:srgbClr val="C00000"/>
                </a:solidFill>
                <a:latin typeface="微软雅黑" panose="020B0503020204020204" pitchFamily="34" charset="-122"/>
                <a:ea typeface="微软雅黑" panose="020B0503020204020204" pitchFamily="34" charset="-122"/>
              </a:rPr>
              <a:t>规划：</a:t>
            </a:r>
            <a:r>
              <a:rPr lang="en-US" altLang="zh-CN" sz="5400" b="1" dirty="0" smtClean="0">
                <a:solidFill>
                  <a:srgbClr val="C00000"/>
                </a:solidFill>
                <a:latin typeface="微软雅黑" panose="020B0503020204020204" pitchFamily="34" charset="-122"/>
                <a:ea typeface="微软雅黑" panose="020B0503020204020204" pitchFamily="34" charset="-122"/>
              </a:rPr>
              <a:t/>
            </a:r>
            <a:br>
              <a:rPr lang="en-US" altLang="zh-CN" sz="5400" b="1" dirty="0" smtClean="0">
                <a:solidFill>
                  <a:srgbClr val="C00000"/>
                </a:solidFill>
                <a:latin typeface="微软雅黑" panose="020B0503020204020204" pitchFamily="34" charset="-122"/>
                <a:ea typeface="微软雅黑" panose="020B0503020204020204" pitchFamily="34" charset="-122"/>
              </a:rPr>
            </a:br>
            <a:r>
              <a:rPr lang="en-US" altLang="zh-CN" sz="2400" b="1" dirty="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CN" sz="2400" b="1" dirty="0" smtClean="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2800" b="1" dirty="0" smtClean="0">
                <a:solidFill>
                  <a:schemeClr val="tx1">
                    <a:lumMod val="75000"/>
                    <a:lumOff val="25000"/>
                  </a:schemeClr>
                </a:solidFill>
                <a:latin typeface="微软雅黑" panose="020B0503020204020204" pitchFamily="34" charset="-122"/>
                <a:ea typeface="微软雅黑" panose="020B0503020204020204" pitchFamily="34" charset="-122"/>
              </a:rPr>
              <a:t>专业</a:t>
            </a:r>
            <a:r>
              <a:rPr lang="zh-CN" altLang="en-US" sz="2800" b="1" dirty="0">
                <a:solidFill>
                  <a:schemeClr val="tx1">
                    <a:lumMod val="75000"/>
                    <a:lumOff val="25000"/>
                  </a:schemeClr>
                </a:solidFill>
                <a:latin typeface="微软雅黑" panose="020B0503020204020204" pitchFamily="34" charset="-122"/>
                <a:ea typeface="微软雅黑" panose="020B0503020204020204" pitchFamily="34" charset="-122"/>
              </a:rPr>
              <a:t>建设</a:t>
            </a:r>
            <a: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rPr>
              <a:t/>
            </a:r>
            <a:b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rPr>
            </a:br>
            <a:r>
              <a:rPr lang="en-US" altLang="zh-CN" sz="2800" b="1" dirty="0" smtClean="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2800" b="1" dirty="0" smtClean="0">
                <a:solidFill>
                  <a:schemeClr val="tx1">
                    <a:lumMod val="75000"/>
                    <a:lumOff val="25000"/>
                  </a:schemeClr>
                </a:solidFill>
                <a:latin typeface="微软雅黑" panose="020B0503020204020204" pitchFamily="34" charset="-122"/>
                <a:ea typeface="微软雅黑" panose="020B0503020204020204" pitchFamily="34" charset="-122"/>
              </a:rPr>
              <a:t>科技</a:t>
            </a:r>
            <a:r>
              <a:rPr lang="zh-CN" altLang="en-US" sz="2800" b="1" dirty="0">
                <a:solidFill>
                  <a:schemeClr val="tx1">
                    <a:lumMod val="75000"/>
                    <a:lumOff val="25000"/>
                  </a:schemeClr>
                </a:solidFill>
                <a:latin typeface="微软雅黑" panose="020B0503020204020204" pitchFamily="34" charset="-122"/>
                <a:ea typeface="微软雅黑" panose="020B0503020204020204" pitchFamily="34" charset="-122"/>
              </a:rPr>
              <a:t>与校企</a:t>
            </a:r>
            <a:r>
              <a:rPr lang="zh-CN" altLang="en-US" sz="2800" b="1" dirty="0" smtClean="0">
                <a:solidFill>
                  <a:schemeClr val="tx1">
                    <a:lumMod val="75000"/>
                    <a:lumOff val="25000"/>
                  </a:schemeClr>
                </a:solidFill>
                <a:latin typeface="微软雅黑" panose="020B0503020204020204" pitchFamily="34" charset="-122"/>
                <a:ea typeface="微软雅黑" panose="020B0503020204020204" pitchFamily="34" charset="-122"/>
              </a:rPr>
              <a:t>合作</a:t>
            </a:r>
            <a: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rPr>
              <a:t/>
            </a:r>
            <a:b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rPr>
            </a:br>
            <a:r>
              <a:rPr lang="en-US" altLang="zh-CN" sz="2800" b="1" dirty="0" smtClean="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2800" b="1" dirty="0" smtClean="0">
                <a:solidFill>
                  <a:schemeClr val="tx1">
                    <a:lumMod val="75000"/>
                    <a:lumOff val="25000"/>
                  </a:schemeClr>
                </a:solidFill>
                <a:latin typeface="微软雅黑" panose="020B0503020204020204" pitchFamily="34" charset="-122"/>
                <a:ea typeface="微软雅黑" panose="020B0503020204020204" pitchFamily="34" charset="-122"/>
              </a:rPr>
              <a:t>师资</a:t>
            </a:r>
            <a:r>
              <a:rPr lang="zh-CN" altLang="en-US" sz="2800" b="1" dirty="0">
                <a:solidFill>
                  <a:schemeClr val="tx1">
                    <a:lumMod val="75000"/>
                    <a:lumOff val="25000"/>
                  </a:schemeClr>
                </a:solidFill>
                <a:latin typeface="微软雅黑" panose="020B0503020204020204" pitchFamily="34" charset="-122"/>
                <a:ea typeface="微软雅黑" panose="020B0503020204020204" pitchFamily="34" charset="-122"/>
              </a:rPr>
              <a:t>队伍建设</a:t>
            </a:r>
            <a:r>
              <a:rPr lang="en-US" altLang="zh-CN" sz="2800" b="1" dirty="0">
                <a:solidFill>
                  <a:srgbClr val="C00000"/>
                </a:solidFill>
                <a:latin typeface="微软雅黑" panose="020B0503020204020204" pitchFamily="34" charset="-122"/>
                <a:ea typeface="微软雅黑" panose="020B0503020204020204" pitchFamily="34" charset="-122"/>
              </a:rPr>
              <a:t/>
            </a:r>
            <a:br>
              <a:rPr lang="en-US" altLang="zh-CN" sz="2800" b="1" dirty="0">
                <a:solidFill>
                  <a:srgbClr val="C00000"/>
                </a:solidFill>
                <a:latin typeface="微软雅黑" panose="020B0503020204020204" pitchFamily="34" charset="-122"/>
                <a:ea typeface="微软雅黑" panose="020B0503020204020204" pitchFamily="34" charset="-122"/>
              </a:rPr>
            </a:br>
            <a:r>
              <a:rPr lang="en-US" altLang="zh-CN" sz="2800" b="1" dirty="0" smtClean="0">
                <a:solidFill>
                  <a:srgbClr val="C00000"/>
                </a:solidFill>
                <a:latin typeface="微软雅黑" panose="020B0503020204020204" pitchFamily="34" charset="-122"/>
                <a:ea typeface="微软雅黑" panose="020B0503020204020204" pitchFamily="34" charset="-122"/>
              </a:rPr>
              <a:t>                        </a:t>
            </a:r>
            <a:r>
              <a:rPr lang="zh-CN" altLang="en-US" sz="2800" b="1" dirty="0" smtClean="0">
                <a:solidFill>
                  <a:srgbClr val="C00000"/>
                </a:solidFill>
                <a:latin typeface="微软雅黑" panose="020B0503020204020204" pitchFamily="34" charset="-122"/>
                <a:ea typeface="微软雅黑" panose="020B0503020204020204" pitchFamily="34" charset="-122"/>
              </a:rPr>
              <a:t>内部质量保证</a:t>
            </a:r>
            <a:r>
              <a:rPr lang="zh-CN" altLang="en-US" sz="2800" b="1" dirty="0">
                <a:solidFill>
                  <a:srgbClr val="C00000"/>
                </a:solidFill>
                <a:latin typeface="微软雅黑" panose="020B0503020204020204" pitchFamily="34" charset="-122"/>
                <a:ea typeface="微软雅黑" panose="020B0503020204020204" pitchFamily="34" charset="-122"/>
              </a:rPr>
              <a:t>体系建设</a:t>
            </a:r>
            <a: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rPr>
              <a:t/>
            </a:r>
            <a:b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rPr>
            </a:br>
            <a:r>
              <a:rPr lang="en-US" altLang="zh-CN" sz="2800" b="1" dirty="0" smtClean="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2800" b="1" dirty="0" smtClean="0">
                <a:solidFill>
                  <a:schemeClr val="tx1">
                    <a:lumMod val="75000"/>
                    <a:lumOff val="25000"/>
                  </a:schemeClr>
                </a:solidFill>
                <a:latin typeface="微软雅黑" panose="020B0503020204020204" pitchFamily="34" charset="-122"/>
                <a:ea typeface="微软雅黑" panose="020B0503020204020204" pitchFamily="34" charset="-122"/>
              </a:rPr>
              <a:t>继续</a:t>
            </a:r>
            <a:r>
              <a:rPr lang="zh-CN" altLang="en-US" sz="2800" b="1" dirty="0">
                <a:solidFill>
                  <a:schemeClr val="tx1">
                    <a:lumMod val="75000"/>
                    <a:lumOff val="25000"/>
                  </a:schemeClr>
                </a:solidFill>
                <a:latin typeface="微软雅黑" panose="020B0503020204020204" pitchFamily="34" charset="-122"/>
                <a:ea typeface="微软雅黑" panose="020B0503020204020204" pitchFamily="34" charset="-122"/>
              </a:rPr>
              <a:t>教育与国际交流</a:t>
            </a:r>
            <a:r>
              <a:rPr lang="en-US" altLang="zh-CN" sz="2800" b="1" dirty="0" smtClean="0">
                <a:solidFill>
                  <a:schemeClr val="tx1">
                    <a:lumMod val="75000"/>
                    <a:lumOff val="25000"/>
                  </a:schemeClr>
                </a:solidFill>
                <a:latin typeface="微软雅黑" panose="020B0503020204020204" pitchFamily="34" charset="-122"/>
                <a:ea typeface="微软雅黑" panose="020B0503020204020204" pitchFamily="34" charset="-122"/>
              </a:rPr>
              <a:t/>
            </a:r>
            <a:br>
              <a:rPr lang="en-US" altLang="zh-CN" sz="2800" b="1" dirty="0" smtClean="0">
                <a:solidFill>
                  <a:schemeClr val="tx1">
                    <a:lumMod val="75000"/>
                    <a:lumOff val="25000"/>
                  </a:schemeClr>
                </a:solidFill>
                <a:latin typeface="微软雅黑" panose="020B0503020204020204" pitchFamily="34" charset="-122"/>
                <a:ea typeface="微软雅黑" panose="020B0503020204020204" pitchFamily="34" charset="-122"/>
              </a:rPr>
            </a:br>
            <a: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CN" sz="2800" b="1" dirty="0" smtClean="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2800" b="1" dirty="0" smtClean="0">
                <a:solidFill>
                  <a:schemeClr val="tx1">
                    <a:lumMod val="75000"/>
                    <a:lumOff val="25000"/>
                  </a:schemeClr>
                </a:solidFill>
                <a:latin typeface="微软雅黑" panose="020B0503020204020204" pitchFamily="34" charset="-122"/>
                <a:ea typeface="微软雅黑" panose="020B0503020204020204" pitchFamily="34" charset="-122"/>
              </a:rPr>
              <a:t>教育</a:t>
            </a:r>
            <a:r>
              <a:rPr lang="zh-CN" altLang="en-US" sz="2800" b="1" dirty="0">
                <a:solidFill>
                  <a:schemeClr val="tx1">
                    <a:lumMod val="75000"/>
                    <a:lumOff val="25000"/>
                  </a:schemeClr>
                </a:solidFill>
                <a:latin typeface="微软雅黑" panose="020B0503020204020204" pitchFamily="34" charset="-122"/>
                <a:ea typeface="微软雅黑" panose="020B0503020204020204" pitchFamily="34" charset="-122"/>
              </a:rPr>
              <a:t>信息化</a:t>
            </a:r>
            <a:r>
              <a:rPr lang="zh-CN" altLang="en-US" sz="2800" b="1" dirty="0" smtClean="0">
                <a:solidFill>
                  <a:schemeClr val="tx1">
                    <a:lumMod val="75000"/>
                    <a:lumOff val="25000"/>
                  </a:schemeClr>
                </a:solidFill>
                <a:latin typeface="微软雅黑" panose="020B0503020204020204" pitchFamily="34" charset="-122"/>
                <a:ea typeface="微软雅黑" panose="020B0503020204020204" pitchFamily="34" charset="-122"/>
              </a:rPr>
              <a:t>建设</a:t>
            </a:r>
            <a:br>
              <a:rPr lang="zh-CN" altLang="en-US" sz="2800" b="1" dirty="0" smtClean="0">
                <a:solidFill>
                  <a:schemeClr val="tx1">
                    <a:lumMod val="75000"/>
                    <a:lumOff val="25000"/>
                  </a:schemeClr>
                </a:solidFill>
                <a:latin typeface="微软雅黑" panose="020B0503020204020204" pitchFamily="34" charset="-122"/>
                <a:ea typeface="微软雅黑" panose="020B0503020204020204" pitchFamily="34" charset="-122"/>
              </a:rPr>
            </a:br>
            <a:r>
              <a:rPr lang="zh-CN" altLang="en-US" sz="2800" b="1" dirty="0" smtClean="0">
                <a:solidFill>
                  <a:schemeClr val="tx1">
                    <a:lumMod val="75000"/>
                    <a:lumOff val="25000"/>
                  </a:schemeClr>
                </a:solidFill>
                <a:latin typeface="微软雅黑" panose="020B0503020204020204" pitchFamily="34" charset="-122"/>
                <a:ea typeface="微软雅黑" panose="020B0503020204020204" pitchFamily="34" charset="-122"/>
              </a:rPr>
              <a:t>                        校园</a:t>
            </a:r>
            <a:r>
              <a:rPr lang="zh-CN" altLang="en-US" sz="2800" b="1" dirty="0">
                <a:solidFill>
                  <a:schemeClr val="tx1">
                    <a:lumMod val="75000"/>
                    <a:lumOff val="25000"/>
                  </a:schemeClr>
                </a:solidFill>
                <a:latin typeface="微软雅黑" panose="020B0503020204020204" pitchFamily="34" charset="-122"/>
                <a:ea typeface="微软雅黑" panose="020B0503020204020204" pitchFamily="34" charset="-122"/>
              </a:rPr>
              <a:t>文化</a:t>
            </a:r>
            <a:r>
              <a:rPr lang="zh-CN" altLang="en-US" sz="2800" b="1" dirty="0" smtClean="0">
                <a:solidFill>
                  <a:schemeClr val="tx1">
                    <a:lumMod val="75000"/>
                    <a:lumOff val="25000"/>
                  </a:schemeClr>
                </a:solidFill>
                <a:latin typeface="微软雅黑" panose="020B0503020204020204" pitchFamily="34" charset="-122"/>
                <a:ea typeface="微软雅黑" panose="020B0503020204020204" pitchFamily="34" charset="-122"/>
              </a:rPr>
              <a:t>建设</a:t>
            </a:r>
            <a:r>
              <a:rPr lang="en-US" altLang="zh-CN" sz="2800" b="1" dirty="0" smtClean="0">
                <a:solidFill>
                  <a:schemeClr val="tx1">
                    <a:lumMod val="75000"/>
                    <a:lumOff val="25000"/>
                  </a:schemeClr>
                </a:solidFill>
                <a:latin typeface="微软雅黑" panose="020B0503020204020204" pitchFamily="34" charset="-122"/>
                <a:ea typeface="微软雅黑" panose="020B0503020204020204" pitchFamily="34" charset="-122"/>
              </a:rPr>
              <a:t/>
            </a:r>
            <a:br>
              <a:rPr lang="en-US" altLang="zh-CN" sz="2800" b="1" dirty="0" smtClean="0">
                <a:solidFill>
                  <a:schemeClr val="tx1">
                    <a:lumMod val="75000"/>
                    <a:lumOff val="25000"/>
                  </a:schemeClr>
                </a:solidFill>
                <a:latin typeface="微软雅黑" panose="020B0503020204020204" pitchFamily="34" charset="-122"/>
                <a:ea typeface="微软雅黑" panose="020B0503020204020204" pitchFamily="34" charset="-122"/>
              </a:rPr>
            </a:br>
            <a:r>
              <a:rPr lang="en-US" altLang="zh-CN" sz="2800" b="1" dirty="0" smtClean="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2800" b="1" dirty="0" smtClean="0">
                <a:solidFill>
                  <a:schemeClr val="tx1">
                    <a:lumMod val="75000"/>
                    <a:lumOff val="25000"/>
                  </a:schemeClr>
                </a:solidFill>
                <a:latin typeface="微软雅黑" panose="020B0503020204020204" pitchFamily="34" charset="-122"/>
                <a:ea typeface="微软雅黑" panose="020B0503020204020204" pitchFamily="34" charset="-122"/>
              </a:rPr>
              <a:t>美丽校园建设</a:t>
            </a:r>
            <a: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rPr>
              <a:t/>
            </a:r>
            <a:b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rPr>
            </a:br>
            <a:r>
              <a:rPr lang="en-US" altLang="zh-CN" sz="2800" b="1" dirty="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CN" sz="2800" b="1" dirty="0" smtClean="0">
                <a:solidFill>
                  <a:schemeClr val="tx1">
                    <a:lumMod val="75000"/>
                    <a:lumOff val="25000"/>
                  </a:schemeClr>
                </a:solidFill>
                <a:latin typeface="微软雅黑" panose="020B0503020204020204" pitchFamily="34" charset="-122"/>
                <a:ea typeface="微软雅黑" panose="020B0503020204020204" pitchFamily="34" charset="-122"/>
              </a:rPr>
              <a:t>             </a:t>
            </a:r>
            <a:endParaRPr lang="zh-CN" altLang="en-US" sz="2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5" name="Rectangle 2"/>
          <p:cNvSpPr txBox="1">
            <a:spLocks noChangeArrowheads="1"/>
          </p:cNvSpPr>
          <p:nvPr/>
        </p:nvSpPr>
        <p:spPr>
          <a:xfrm>
            <a:off x="84137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相关</a:t>
            </a: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思考</a:t>
            </a:r>
          </a:p>
        </p:txBody>
      </p:sp>
      <p:sp>
        <p:nvSpPr>
          <p:cNvPr id="6" name="矩形 5"/>
          <p:cNvSpPr/>
          <p:nvPr/>
        </p:nvSpPr>
        <p:spPr>
          <a:xfrm>
            <a:off x="2784475" y="692150"/>
            <a:ext cx="9410700" cy="793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1"/>
          <p:cNvSpPr>
            <a:spLocks noGrp="1"/>
          </p:cNvSpPr>
          <p:nvPr>
            <p:ph type="title" idx="4294967295"/>
          </p:nvPr>
        </p:nvSpPr>
        <p:spPr>
          <a:xfrm>
            <a:off x="1273175" y="1155700"/>
            <a:ext cx="10059988" cy="4525963"/>
          </a:xfrm>
        </p:spPr>
        <p:txBody>
          <a:bodyPr rtlCol="0">
            <a:noAutofit/>
          </a:bodyPr>
          <a:lstStyle/>
          <a:p>
            <a:pPr algn="l" fontAlgn="auto">
              <a:spcAft>
                <a:spcPts val="0"/>
              </a:spcAft>
              <a:defRPr/>
            </a:pPr>
            <a:r>
              <a:rPr lang="en-US" altLang="zh-CN" sz="4000" b="1" dirty="0" smtClean="0">
                <a:solidFill>
                  <a:srgbClr val="C00000"/>
                </a:solidFill>
                <a:latin typeface="微软雅黑" panose="020B0503020204020204" pitchFamily="34" charset="-122"/>
                <a:ea typeface="微软雅黑" panose="020B0503020204020204" pitchFamily="34" charset="-122"/>
              </a:rPr>
              <a:t>《</a:t>
            </a:r>
            <a:r>
              <a:rPr lang="zh-CN" altLang="en-US" sz="4000" b="1" dirty="0" smtClean="0">
                <a:solidFill>
                  <a:srgbClr val="C00000"/>
                </a:solidFill>
                <a:latin typeface="微软雅黑" panose="020B0503020204020204" pitchFamily="34" charset="-122"/>
                <a:ea typeface="微软雅黑" panose="020B0503020204020204" pitchFamily="34" charset="-122"/>
              </a:rPr>
              <a:t>“十三五”事业发展总体规划</a:t>
            </a:r>
            <a:r>
              <a:rPr lang="en-US" altLang="zh-CN" sz="4000" b="1" dirty="0" smtClean="0">
                <a:solidFill>
                  <a:srgbClr val="C00000"/>
                </a:solidFill>
                <a:latin typeface="微软雅黑" panose="020B0503020204020204" pitchFamily="34" charset="-122"/>
                <a:ea typeface="微软雅黑" panose="020B0503020204020204" pitchFamily="34" charset="-122"/>
              </a:rPr>
              <a:t>》</a:t>
            </a:r>
            <a:r>
              <a:rPr lang="zh-CN" altLang="en-US" sz="4000" b="1" dirty="0" smtClean="0">
                <a:solidFill>
                  <a:srgbClr val="C00000"/>
                </a:solidFill>
                <a:latin typeface="微软雅黑" panose="020B0503020204020204" pitchFamily="34" charset="-122"/>
                <a:ea typeface="微软雅黑" panose="020B0503020204020204" pitchFamily="34" charset="-122"/>
              </a:rPr>
              <a:t>与分规划</a:t>
            </a:r>
            <a:r>
              <a:rPr lang="en-US" altLang="zh-CN" sz="5400" b="1" dirty="0" smtClean="0">
                <a:solidFill>
                  <a:srgbClr val="C00000"/>
                </a:solidFill>
                <a:latin typeface="微软雅黑" panose="020B0503020204020204" pitchFamily="34" charset="-122"/>
                <a:ea typeface="微软雅黑" panose="020B0503020204020204" pitchFamily="34" charset="-122"/>
              </a:rPr>
              <a:t/>
            </a:r>
            <a:br>
              <a:rPr lang="en-US" altLang="zh-CN" sz="5400" b="1" dirty="0" smtClean="0">
                <a:solidFill>
                  <a:srgbClr val="C00000"/>
                </a:solidFill>
                <a:latin typeface="微软雅黑" panose="020B0503020204020204" pitchFamily="34" charset="-122"/>
                <a:ea typeface="微软雅黑" panose="020B0503020204020204" pitchFamily="34" charset="-122"/>
              </a:rPr>
            </a:br>
            <a:r>
              <a:rPr lang="en-US" altLang="zh-CN" sz="1600" b="1" dirty="0" smtClean="0">
                <a:solidFill>
                  <a:srgbClr val="C00000"/>
                </a:solidFill>
                <a:latin typeface="微软雅黑" panose="020B0503020204020204" pitchFamily="34" charset="-122"/>
                <a:ea typeface="微软雅黑" panose="020B0503020204020204" pitchFamily="34" charset="-122"/>
              </a:rPr>
              <a:t>  </a:t>
            </a:r>
            <a:r>
              <a:rPr lang="en-US" altLang="zh-CN" sz="5400" b="1" dirty="0" smtClean="0">
                <a:solidFill>
                  <a:srgbClr val="C00000"/>
                </a:solidFill>
                <a:latin typeface="微软雅黑" panose="020B0503020204020204" pitchFamily="34" charset="-122"/>
                <a:ea typeface="微软雅黑" panose="020B0503020204020204" pitchFamily="34" charset="-122"/>
              </a:rPr>
              <a:t/>
            </a:r>
            <a:br>
              <a:rPr lang="en-US" altLang="zh-CN" sz="5400" b="1" dirty="0" smtClean="0">
                <a:solidFill>
                  <a:srgbClr val="C00000"/>
                </a:solidFill>
                <a:latin typeface="微软雅黑" panose="020B0503020204020204" pitchFamily="34" charset="-122"/>
                <a:ea typeface="微软雅黑" panose="020B0503020204020204" pitchFamily="34" charset="-122"/>
              </a:rPr>
            </a:br>
            <a:r>
              <a:rPr lang="zh-CN" altLang="en-US" sz="3200" b="1" dirty="0" smtClean="0">
                <a:solidFill>
                  <a:schemeClr val="tx1">
                    <a:lumMod val="75000"/>
                    <a:lumOff val="25000"/>
                  </a:schemeClr>
                </a:solidFill>
                <a:latin typeface="微软雅黑" panose="020B0503020204020204" pitchFamily="34" charset="-122"/>
                <a:ea typeface="微软雅黑" panose="020B0503020204020204" pitchFamily="34" charset="-122"/>
              </a:rPr>
              <a:t>如何落实？</a:t>
            </a:r>
            <a:r>
              <a:rPr lang="en-US" altLang="zh-CN" sz="3200" b="1" dirty="0" smtClean="0">
                <a:solidFill>
                  <a:schemeClr val="tx1">
                    <a:lumMod val="75000"/>
                    <a:lumOff val="25000"/>
                  </a:schemeClr>
                </a:solidFill>
                <a:latin typeface="微软雅黑" panose="020B0503020204020204" pitchFamily="34" charset="-122"/>
                <a:ea typeface="微软雅黑" panose="020B0503020204020204" pitchFamily="34" charset="-122"/>
              </a:rPr>
              <a:t/>
            </a:r>
            <a:br>
              <a:rPr lang="en-US" altLang="zh-CN" sz="3200" b="1" dirty="0" smtClean="0">
                <a:solidFill>
                  <a:schemeClr val="tx1">
                    <a:lumMod val="75000"/>
                    <a:lumOff val="25000"/>
                  </a:schemeClr>
                </a:solidFill>
                <a:latin typeface="微软雅黑" panose="020B0503020204020204" pitchFamily="34" charset="-122"/>
                <a:ea typeface="微软雅黑" panose="020B0503020204020204" pitchFamily="34" charset="-122"/>
              </a:rPr>
            </a:br>
            <a:r>
              <a:rPr lang="zh-CN" altLang="en-US" sz="3200" b="1" dirty="0" smtClean="0">
                <a:solidFill>
                  <a:schemeClr val="tx1">
                    <a:lumMod val="75000"/>
                    <a:lumOff val="25000"/>
                  </a:schemeClr>
                </a:solidFill>
                <a:latin typeface="微软雅黑" panose="020B0503020204020204" pitchFamily="34" charset="-122"/>
                <a:ea typeface="微软雅黑" panose="020B0503020204020204" pitchFamily="34" charset="-122"/>
              </a:rPr>
              <a:t>如何才能确保目标实现？</a:t>
            </a:r>
            <a:r>
              <a:rPr lang="en-US" altLang="zh-CN" sz="3200" b="1" dirty="0" smtClean="0">
                <a:solidFill>
                  <a:schemeClr val="tx1">
                    <a:lumMod val="75000"/>
                    <a:lumOff val="25000"/>
                  </a:schemeClr>
                </a:solidFill>
                <a:latin typeface="微软雅黑" panose="020B0503020204020204" pitchFamily="34" charset="-122"/>
                <a:ea typeface="微软雅黑" panose="020B0503020204020204" pitchFamily="34" charset="-122"/>
              </a:rPr>
              <a:t/>
            </a:r>
            <a:br>
              <a:rPr lang="en-US" altLang="zh-CN" sz="3200" b="1" dirty="0" smtClean="0">
                <a:solidFill>
                  <a:schemeClr val="tx1">
                    <a:lumMod val="75000"/>
                    <a:lumOff val="25000"/>
                  </a:schemeClr>
                </a:solidFill>
                <a:latin typeface="微软雅黑" panose="020B0503020204020204" pitchFamily="34" charset="-122"/>
                <a:ea typeface="微软雅黑" panose="020B0503020204020204" pitchFamily="34" charset="-122"/>
              </a:rPr>
            </a:br>
            <a:r>
              <a:rPr lang="zh-CN" altLang="en-US" sz="3200" b="1" dirty="0" smtClean="0">
                <a:solidFill>
                  <a:schemeClr val="accent2"/>
                </a:solidFill>
                <a:latin typeface="微软雅黑" panose="020B0503020204020204" pitchFamily="34" charset="-122"/>
                <a:ea typeface="微软雅黑" panose="020B0503020204020204" pitchFamily="34" charset="-122"/>
              </a:rPr>
              <a:t>内控制度及运行机制建设</a:t>
            </a:r>
            <a:r>
              <a:rPr lang="zh-CN" altLang="en-US" sz="3200" dirty="0" smtClean="0">
                <a:solidFill>
                  <a:schemeClr val="accent2"/>
                </a:solidFill>
                <a:latin typeface="微软雅黑" panose="020B0503020204020204" pitchFamily="34" charset="-122"/>
                <a:ea typeface="微软雅黑" panose="020B0503020204020204" pitchFamily="34" charset="-122"/>
              </a:rPr>
              <a:t>（年度目标任务落实）</a:t>
            </a:r>
            <a:r>
              <a:rPr lang="en-US" altLang="zh-CN" sz="3200" dirty="0" smtClean="0">
                <a:solidFill>
                  <a:schemeClr val="accent2"/>
                </a:solidFill>
                <a:latin typeface="微软雅黑" panose="020B0503020204020204" pitchFamily="34" charset="-122"/>
                <a:ea typeface="微软雅黑" panose="020B0503020204020204" pitchFamily="34" charset="-122"/>
              </a:rPr>
              <a:t/>
            </a:r>
            <a:br>
              <a:rPr lang="en-US" altLang="zh-CN" sz="3200" dirty="0" smtClean="0">
                <a:solidFill>
                  <a:schemeClr val="accent2"/>
                </a:solidFill>
                <a:latin typeface="微软雅黑" panose="020B0503020204020204" pitchFamily="34" charset="-122"/>
                <a:ea typeface="微软雅黑" panose="020B0503020204020204" pitchFamily="34" charset="-122"/>
              </a:rPr>
            </a:br>
            <a:r>
              <a:rPr lang="zh-CN" altLang="en-US" sz="3200" b="1" dirty="0" smtClean="0">
                <a:solidFill>
                  <a:srgbClr val="C00000"/>
                </a:solidFill>
                <a:latin typeface="微软雅黑" panose="020B0503020204020204" pitchFamily="34" charset="-122"/>
                <a:ea typeface="微软雅黑" panose="020B0503020204020204" pitchFamily="34" charset="-122"/>
              </a:rPr>
              <a:t>内部质量保证</a:t>
            </a:r>
            <a:r>
              <a:rPr lang="zh-CN" altLang="en-US" sz="3200" b="1" dirty="0">
                <a:solidFill>
                  <a:srgbClr val="C00000"/>
                </a:solidFill>
                <a:latin typeface="微软雅黑" panose="020B0503020204020204" pitchFamily="34" charset="-122"/>
                <a:ea typeface="微软雅黑" panose="020B0503020204020204" pitchFamily="34" charset="-122"/>
              </a:rPr>
              <a:t>体系</a:t>
            </a:r>
            <a:r>
              <a:rPr lang="zh-CN" altLang="en-US" sz="3200" b="1" dirty="0" smtClean="0">
                <a:solidFill>
                  <a:srgbClr val="C00000"/>
                </a:solidFill>
                <a:latin typeface="微软雅黑" panose="020B0503020204020204" pitchFamily="34" charset="-122"/>
                <a:ea typeface="微软雅黑" panose="020B0503020204020204" pitchFamily="34" charset="-122"/>
              </a:rPr>
              <a:t>建立与运行</a:t>
            </a:r>
            <a:r>
              <a:rPr lang="en-US" altLang="zh-CN" sz="3200" b="1" dirty="0">
                <a:solidFill>
                  <a:srgbClr val="C00000"/>
                </a:solidFill>
                <a:latin typeface="微软雅黑" panose="020B0503020204020204" pitchFamily="34" charset="-122"/>
                <a:ea typeface="微软雅黑" panose="020B0503020204020204" pitchFamily="34" charset="-122"/>
              </a:rPr>
              <a:t/>
            </a:r>
            <a:br>
              <a:rPr lang="en-US" altLang="zh-CN" sz="3200" b="1" dirty="0">
                <a:solidFill>
                  <a:srgbClr val="C00000"/>
                </a:solidFill>
                <a:latin typeface="微软雅黑" panose="020B0503020204020204" pitchFamily="34" charset="-122"/>
                <a:ea typeface="微软雅黑" panose="020B0503020204020204" pitchFamily="34" charset="-122"/>
              </a:rPr>
            </a:br>
            <a:endParaRPr lang="zh-CN" altLang="en-US" sz="3200" dirty="0">
              <a:solidFill>
                <a:srgbClr val="C00000"/>
              </a:solidFill>
              <a:latin typeface="微软雅黑" panose="020B0503020204020204" pitchFamily="34" charset="-122"/>
              <a:ea typeface="微软雅黑" panose="020B0503020204020204" pitchFamily="34" charset="-122"/>
            </a:endParaRPr>
          </a:p>
        </p:txBody>
      </p:sp>
      <p:sp>
        <p:nvSpPr>
          <p:cNvPr id="4" name="矩形 3"/>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5" name="Rectangle 2"/>
          <p:cNvSpPr txBox="1">
            <a:spLocks noChangeArrowheads="1"/>
          </p:cNvSpPr>
          <p:nvPr/>
        </p:nvSpPr>
        <p:spPr>
          <a:xfrm>
            <a:off x="841375"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相关</a:t>
            </a:r>
            <a:r>
              <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思考</a:t>
            </a:r>
          </a:p>
        </p:txBody>
      </p:sp>
      <p:sp>
        <p:nvSpPr>
          <p:cNvPr id="6" name="矩形 5"/>
          <p:cNvSpPr/>
          <p:nvPr/>
        </p:nvSpPr>
        <p:spPr>
          <a:xfrm>
            <a:off x="2784475" y="692150"/>
            <a:ext cx="9410700" cy="793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5" name="组合 4"/>
          <p:cNvGrpSpPr>
            <a:grpSpLocks/>
          </p:cNvGrpSpPr>
          <p:nvPr/>
        </p:nvGrpSpPr>
        <p:grpSpPr bwMode="auto">
          <a:xfrm>
            <a:off x="5330825" y="3614738"/>
            <a:ext cx="1558925" cy="1527175"/>
            <a:chOff x="3131840" y="1557663"/>
            <a:chExt cx="1540556" cy="1540560"/>
          </a:xfrm>
        </p:grpSpPr>
        <p:sp>
          <p:nvSpPr>
            <p:cNvPr id="18" name="椭圆 17"/>
            <p:cNvSpPr/>
            <p:nvPr/>
          </p:nvSpPr>
          <p:spPr bwMode="auto">
            <a:xfrm rot="1267204">
              <a:off x="3131840" y="1557663"/>
              <a:ext cx="1540556" cy="1540560"/>
            </a:xfrm>
            <a:prstGeom prst="ellipse">
              <a:avLst/>
            </a:prstGeom>
            <a:gradFill flip="none" rotWithShape="1">
              <a:gsLst>
                <a:gs pos="2000">
                  <a:srgbClr val="60A929"/>
                </a:gs>
                <a:gs pos="100000">
                  <a:srgbClr val="B8EB15"/>
                </a:gs>
              </a:gsLst>
              <a:lin ang="10800000" scaled="1"/>
              <a:tileRect/>
            </a:gradFill>
            <a:ln>
              <a:solidFill>
                <a:srgbClr val="92D050"/>
              </a:solidFill>
            </a:ln>
            <a:effectLst>
              <a:reflection blurRad="6350" stA="52000" endA="300" endPos="35000" dir="5400000" sy="-100000" algn="bl" rotWithShape="0"/>
            </a:effectLst>
            <a:scene3d>
              <a:camera prst="orthographicFront">
                <a:rot lat="0" lon="0" rev="0"/>
              </a:camera>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19" name="椭圆 18"/>
            <p:cNvSpPr/>
            <p:nvPr/>
          </p:nvSpPr>
          <p:spPr bwMode="auto">
            <a:xfrm rot="2140418">
              <a:off x="3302839" y="1624922"/>
              <a:ext cx="1269154" cy="1164227"/>
            </a:xfrm>
            <a:prstGeom prst="ellipse">
              <a:avLst/>
            </a:prstGeom>
            <a:gradFill flip="none" rotWithShape="1">
              <a:gsLst>
                <a:gs pos="0">
                  <a:schemeClr val="bg1">
                    <a:alpha val="0"/>
                  </a:schemeClr>
                </a:gs>
                <a:gs pos="16000">
                  <a:schemeClr val="bg1">
                    <a:alpha val="87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20" name="椭圆 19"/>
            <p:cNvSpPr/>
            <p:nvPr/>
          </p:nvSpPr>
          <p:spPr>
            <a:xfrm>
              <a:off x="3327940" y="1756238"/>
              <a:ext cx="1154633" cy="11546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grpSp>
      <p:grpSp>
        <p:nvGrpSpPr>
          <p:cNvPr id="21506" name="组合 5"/>
          <p:cNvGrpSpPr>
            <a:grpSpLocks/>
          </p:cNvGrpSpPr>
          <p:nvPr/>
        </p:nvGrpSpPr>
        <p:grpSpPr bwMode="auto">
          <a:xfrm>
            <a:off x="8866188" y="2584450"/>
            <a:ext cx="1557337" cy="1527175"/>
            <a:chOff x="6622059" y="1134528"/>
            <a:chExt cx="1540556" cy="1540560"/>
          </a:xfrm>
        </p:grpSpPr>
        <p:sp>
          <p:nvSpPr>
            <p:cNvPr id="15" name="椭圆 14"/>
            <p:cNvSpPr/>
            <p:nvPr/>
          </p:nvSpPr>
          <p:spPr bwMode="auto">
            <a:xfrm rot="1267204">
              <a:off x="6622059" y="1134528"/>
              <a:ext cx="1540556" cy="1540560"/>
            </a:xfrm>
            <a:prstGeom prst="ellipse">
              <a:avLst/>
            </a:prstGeom>
            <a:gradFill flip="none" rotWithShape="1">
              <a:gsLst>
                <a:gs pos="2000">
                  <a:srgbClr val="C63D18"/>
                </a:gs>
                <a:gs pos="100000">
                  <a:srgbClr val="FDA403"/>
                </a:gs>
              </a:gsLst>
              <a:lin ang="10800000" scaled="1"/>
              <a:tileRect/>
            </a:gradFill>
            <a:ln>
              <a:solidFill>
                <a:srgbClr val="E59609"/>
              </a:solidFill>
            </a:ln>
            <a:effectLst>
              <a:reflection blurRad="6350" stA="52000" endA="300" endPos="35000" dir="5400000" sy="-100000" algn="bl" rotWithShape="0"/>
            </a:effectLst>
            <a:scene3d>
              <a:camera prst="orthographicFront">
                <a:rot lat="0" lon="0" rev="0"/>
              </a:camera>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16" name="椭圆 15"/>
            <p:cNvSpPr/>
            <p:nvPr/>
          </p:nvSpPr>
          <p:spPr bwMode="auto">
            <a:xfrm rot="2140418">
              <a:off x="6816788" y="1201787"/>
              <a:ext cx="1268878" cy="1164228"/>
            </a:xfrm>
            <a:prstGeom prst="ellipse">
              <a:avLst/>
            </a:prstGeom>
            <a:gradFill flip="none" rotWithShape="1">
              <a:gsLst>
                <a:gs pos="0">
                  <a:schemeClr val="bg1">
                    <a:alpha val="0"/>
                  </a:schemeClr>
                </a:gs>
                <a:gs pos="16000">
                  <a:schemeClr val="bg1">
                    <a:alpha val="87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17" name="椭圆 16"/>
            <p:cNvSpPr/>
            <p:nvPr/>
          </p:nvSpPr>
          <p:spPr>
            <a:xfrm>
              <a:off x="6818358" y="1333103"/>
              <a:ext cx="1154240" cy="11546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grpSp>
      <p:sp>
        <p:nvSpPr>
          <p:cNvPr id="21507" name="TextBox 7"/>
          <p:cNvSpPr txBox="1">
            <a:spLocks noChangeArrowheads="1"/>
          </p:cNvSpPr>
          <p:nvPr/>
        </p:nvSpPr>
        <p:spPr bwMode="auto">
          <a:xfrm>
            <a:off x="5438775" y="3905250"/>
            <a:ext cx="1384300" cy="954088"/>
          </a:xfrm>
          <a:prstGeom prst="rect">
            <a:avLst/>
          </a:prstGeom>
          <a:noFill/>
          <a:ln w="9525">
            <a:noFill/>
            <a:miter lim="800000"/>
            <a:headEnd/>
            <a:tailEnd/>
          </a:ln>
        </p:spPr>
        <p:txBody>
          <a:bodyPr>
            <a:spAutoFit/>
          </a:bodyPr>
          <a:lstStyle/>
          <a:p>
            <a:pPr algn="ctr"/>
            <a:r>
              <a:rPr lang="zh-CN" altLang="en-US" sz="2800">
                <a:solidFill>
                  <a:srgbClr val="77933C"/>
                </a:solidFill>
                <a:latin typeface="微软雅黑"/>
                <a:ea typeface="微软雅黑"/>
                <a:cs typeface="微软雅黑"/>
              </a:rPr>
              <a:t>指标</a:t>
            </a:r>
            <a:endParaRPr lang="en-US" altLang="zh-CN" sz="2800">
              <a:solidFill>
                <a:srgbClr val="77933C"/>
              </a:solidFill>
              <a:latin typeface="微软雅黑"/>
              <a:ea typeface="微软雅黑"/>
              <a:cs typeface="微软雅黑"/>
            </a:endParaRPr>
          </a:p>
          <a:p>
            <a:pPr algn="ctr"/>
            <a:r>
              <a:rPr lang="zh-CN" altLang="en-US" sz="2800">
                <a:solidFill>
                  <a:srgbClr val="77933C"/>
                </a:solidFill>
                <a:latin typeface="微软雅黑"/>
                <a:ea typeface="微软雅黑"/>
                <a:cs typeface="微软雅黑"/>
              </a:rPr>
              <a:t>内容 </a:t>
            </a:r>
          </a:p>
        </p:txBody>
      </p:sp>
      <p:sp>
        <p:nvSpPr>
          <p:cNvPr id="21508" name="TextBox 10"/>
          <p:cNvSpPr txBox="1">
            <a:spLocks noChangeArrowheads="1"/>
          </p:cNvSpPr>
          <p:nvPr/>
        </p:nvSpPr>
        <p:spPr bwMode="auto">
          <a:xfrm>
            <a:off x="8978900" y="2860675"/>
            <a:ext cx="1384300" cy="954088"/>
          </a:xfrm>
          <a:prstGeom prst="rect">
            <a:avLst/>
          </a:prstGeom>
          <a:noFill/>
          <a:ln w="9525">
            <a:noFill/>
            <a:miter lim="800000"/>
            <a:headEnd/>
            <a:tailEnd/>
          </a:ln>
        </p:spPr>
        <p:txBody>
          <a:bodyPr>
            <a:spAutoFit/>
          </a:bodyPr>
          <a:lstStyle/>
          <a:p>
            <a:pPr algn="ctr"/>
            <a:r>
              <a:rPr lang="zh-CN" altLang="en-US" sz="2800">
                <a:solidFill>
                  <a:srgbClr val="FC5104"/>
                </a:solidFill>
                <a:latin typeface="微软雅黑"/>
                <a:ea typeface="微软雅黑"/>
                <a:cs typeface="微软雅黑"/>
              </a:rPr>
              <a:t>考核</a:t>
            </a:r>
            <a:endParaRPr lang="en-US" altLang="zh-CN" sz="2800">
              <a:solidFill>
                <a:srgbClr val="FC5104"/>
              </a:solidFill>
              <a:latin typeface="微软雅黑"/>
              <a:ea typeface="微软雅黑"/>
              <a:cs typeface="微软雅黑"/>
            </a:endParaRPr>
          </a:p>
          <a:p>
            <a:pPr algn="ctr"/>
            <a:r>
              <a:rPr lang="zh-CN" altLang="en-US" sz="2800">
                <a:solidFill>
                  <a:srgbClr val="FC5104"/>
                </a:solidFill>
                <a:latin typeface="微软雅黑"/>
                <a:ea typeface="微软雅黑"/>
                <a:cs typeface="微软雅黑"/>
              </a:rPr>
              <a:t>应用 </a:t>
            </a:r>
          </a:p>
        </p:txBody>
      </p:sp>
      <p:grpSp>
        <p:nvGrpSpPr>
          <p:cNvPr id="21509" name="组合 29"/>
          <p:cNvGrpSpPr>
            <a:grpSpLocks/>
          </p:cNvGrpSpPr>
          <p:nvPr/>
        </p:nvGrpSpPr>
        <p:grpSpPr bwMode="auto">
          <a:xfrm>
            <a:off x="1735138" y="2590800"/>
            <a:ext cx="1558925" cy="1527175"/>
            <a:chOff x="4683572" y="1140010"/>
            <a:chExt cx="1540556" cy="1540560"/>
          </a:xfrm>
        </p:grpSpPr>
        <p:sp>
          <p:nvSpPr>
            <p:cNvPr id="35" name="椭圆 34"/>
            <p:cNvSpPr/>
            <p:nvPr/>
          </p:nvSpPr>
          <p:spPr bwMode="auto">
            <a:xfrm rot="1267204">
              <a:off x="4683572" y="1140010"/>
              <a:ext cx="1540556" cy="1540560"/>
            </a:xfrm>
            <a:prstGeom prst="ellipse">
              <a:avLst/>
            </a:prstGeom>
            <a:gradFill flip="none" rotWithShape="1">
              <a:gsLst>
                <a:gs pos="2000">
                  <a:srgbClr val="0070C0"/>
                </a:gs>
                <a:gs pos="100000">
                  <a:srgbClr val="00B0F0"/>
                </a:gs>
              </a:gsLst>
              <a:lin ang="10800000" scaled="1"/>
              <a:tileRect/>
            </a:gradFill>
            <a:ln>
              <a:solidFill>
                <a:srgbClr val="0070C0"/>
              </a:solidFill>
            </a:ln>
            <a:effectLst>
              <a:reflection blurRad="6350" stA="52000" endA="300" endPos="35000" dir="5400000" sy="-100000" algn="bl" rotWithShape="0"/>
            </a:effectLst>
            <a:scene3d>
              <a:camera prst="orthographicFront">
                <a:rot lat="0" lon="0" rev="0"/>
              </a:camera>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36" name="椭圆 35"/>
            <p:cNvSpPr/>
            <p:nvPr/>
          </p:nvSpPr>
          <p:spPr bwMode="auto">
            <a:xfrm rot="2140418">
              <a:off x="4878102" y="1207269"/>
              <a:ext cx="1269154" cy="1164228"/>
            </a:xfrm>
            <a:prstGeom prst="ellipse">
              <a:avLst/>
            </a:prstGeom>
            <a:gradFill flip="none" rotWithShape="1">
              <a:gsLst>
                <a:gs pos="0">
                  <a:schemeClr val="bg1">
                    <a:alpha val="0"/>
                  </a:schemeClr>
                </a:gs>
                <a:gs pos="16000">
                  <a:schemeClr val="bg1">
                    <a:alpha val="87000"/>
                  </a:schemeClr>
                </a:gs>
                <a:gs pos="30000">
                  <a:schemeClr val="bg1">
                    <a:alpha val="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sp>
          <p:nvSpPr>
            <p:cNvPr id="37" name="椭圆 36"/>
            <p:cNvSpPr/>
            <p:nvPr/>
          </p:nvSpPr>
          <p:spPr>
            <a:xfrm>
              <a:off x="4879671" y="1338585"/>
              <a:ext cx="1154633" cy="11546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000">
                <a:solidFill>
                  <a:prstClr val="white"/>
                </a:solidFill>
              </a:endParaRPr>
            </a:p>
          </p:txBody>
        </p:sp>
      </p:grpSp>
      <p:sp>
        <p:nvSpPr>
          <p:cNvPr id="21510" name="TextBox 32"/>
          <p:cNvSpPr txBox="1">
            <a:spLocks noChangeArrowheads="1"/>
          </p:cNvSpPr>
          <p:nvPr/>
        </p:nvSpPr>
        <p:spPr bwMode="auto">
          <a:xfrm>
            <a:off x="1843088" y="2879725"/>
            <a:ext cx="1384300" cy="954088"/>
          </a:xfrm>
          <a:prstGeom prst="rect">
            <a:avLst/>
          </a:prstGeom>
          <a:noFill/>
          <a:ln w="9525">
            <a:noFill/>
            <a:miter lim="800000"/>
            <a:headEnd/>
            <a:tailEnd/>
          </a:ln>
        </p:spPr>
        <p:txBody>
          <a:bodyPr>
            <a:spAutoFit/>
          </a:bodyPr>
          <a:lstStyle/>
          <a:p>
            <a:pPr algn="ctr"/>
            <a:r>
              <a:rPr lang="zh-CN" altLang="en-US" sz="2800">
                <a:solidFill>
                  <a:srgbClr val="0070C0"/>
                </a:solidFill>
                <a:latin typeface="微软雅黑"/>
                <a:ea typeface="微软雅黑"/>
                <a:cs typeface="微软雅黑"/>
              </a:rPr>
              <a:t>指导</a:t>
            </a:r>
            <a:endParaRPr lang="en-US" altLang="zh-CN" sz="2800">
              <a:solidFill>
                <a:srgbClr val="0070C0"/>
              </a:solidFill>
              <a:latin typeface="微软雅黑"/>
              <a:ea typeface="微软雅黑"/>
              <a:cs typeface="微软雅黑"/>
            </a:endParaRPr>
          </a:p>
          <a:p>
            <a:pPr algn="ctr"/>
            <a:r>
              <a:rPr lang="zh-CN" altLang="en-US" sz="2800">
                <a:solidFill>
                  <a:srgbClr val="0070C0"/>
                </a:solidFill>
                <a:latin typeface="微软雅黑"/>
                <a:ea typeface="微软雅黑"/>
                <a:cs typeface="微软雅黑"/>
              </a:rPr>
              <a:t>思想</a:t>
            </a:r>
            <a:endParaRPr lang="en-US" altLang="zh-CN" sz="2800">
              <a:solidFill>
                <a:srgbClr val="0070C0"/>
              </a:solidFill>
              <a:latin typeface="微软雅黑"/>
              <a:ea typeface="微软雅黑"/>
              <a:cs typeface="微软雅黑"/>
            </a:endParaRPr>
          </a:p>
        </p:txBody>
      </p:sp>
      <p:sp>
        <p:nvSpPr>
          <p:cNvPr id="34" name="TextBox 33"/>
          <p:cNvSpPr txBox="1"/>
          <p:nvPr/>
        </p:nvSpPr>
        <p:spPr>
          <a:xfrm>
            <a:off x="2449480" y="1597768"/>
            <a:ext cx="7767294" cy="707886"/>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lgn="ctr" fontAlgn="auto">
              <a:spcBef>
                <a:spcPts val="0"/>
              </a:spcBef>
              <a:spcAft>
                <a:spcPts val="0"/>
              </a:spcAft>
              <a:defRPr/>
            </a:pPr>
            <a:r>
              <a:rPr lang="zh-CN" alt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itchFamily="34" charset="-122"/>
                <a:ea typeface="微软雅黑" pitchFamily="34" charset="-122"/>
              </a:rPr>
              <a:t>一、目标管理与部门绩效考核 </a:t>
            </a:r>
            <a:endParaRPr lang="zh-CN" alt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微软雅黑" pitchFamily="34" charset="-122"/>
              <a:ea typeface="微软雅黑"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10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1000" fill="hold"/>
                                        <p:tgtEl>
                                          <p:spTgt spid="34"/>
                                        </p:tgtEl>
                                        <p:attrNameLst>
                                          <p:attrName>ppt_x</p:attrName>
                                        </p:attrNameLst>
                                      </p:cBhvr>
                                      <p:tavLst>
                                        <p:tav tm="0">
                                          <p:val>
                                            <p:strVal val="1+#ppt_w/2"/>
                                          </p:val>
                                        </p:tav>
                                        <p:tav tm="100000">
                                          <p:val>
                                            <p:strVal val="#ppt_x"/>
                                          </p:val>
                                        </p:tav>
                                      </p:tavLst>
                                    </p:anim>
                                    <p:anim calcmode="lin" valueType="num">
                                      <p:cBhvr additive="base">
                                        <p:cTn id="8" dur="10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44"/>
          <p:cNvSpPr txBox="1">
            <a:spLocks noChangeArrowheads="1"/>
          </p:cNvSpPr>
          <p:nvPr/>
        </p:nvSpPr>
        <p:spPr bwMode="auto">
          <a:xfrm>
            <a:off x="854075" y="2971800"/>
            <a:ext cx="7083425" cy="1338263"/>
          </a:xfrm>
          <a:prstGeom prst="rect">
            <a:avLst/>
          </a:prstGeom>
          <a:noFill/>
          <a:ln w="9525">
            <a:noFill/>
            <a:miter lim="800000"/>
            <a:headEnd/>
            <a:tailEnd/>
          </a:ln>
        </p:spPr>
        <p:txBody>
          <a:bodyPr>
            <a:spAutoFit/>
          </a:bodyPr>
          <a:lstStyle/>
          <a:p>
            <a:pPr marL="285750" indent="-285750" defTabSz="720725">
              <a:lnSpc>
                <a:spcPct val="135000"/>
              </a:lnSpc>
              <a:buFont typeface="Wingdings" pitchFamily="2" charset="2"/>
              <a:buChar char="q"/>
            </a:pPr>
            <a:r>
              <a:rPr lang="zh-CN" altLang="en-US" sz="2000">
                <a:latin typeface="微软雅黑"/>
                <a:ea typeface="微软雅黑"/>
                <a:cs typeface="微软雅黑"/>
              </a:rPr>
              <a:t>	以目标实现、职责履行、质量保证为核心；</a:t>
            </a:r>
          </a:p>
          <a:p>
            <a:pPr marL="285750" indent="-285750" defTabSz="720725">
              <a:lnSpc>
                <a:spcPct val="135000"/>
              </a:lnSpc>
              <a:buFont typeface="Wingdings" pitchFamily="2" charset="2"/>
              <a:buChar char="q"/>
            </a:pPr>
            <a:r>
              <a:rPr lang="zh-CN" altLang="en-US" sz="2000">
                <a:latin typeface="微软雅黑"/>
                <a:ea typeface="微软雅黑"/>
                <a:cs typeface="微软雅黑"/>
              </a:rPr>
              <a:t>	各项工作实施形成</a:t>
            </a:r>
            <a:r>
              <a:rPr lang="en-US" altLang="zh-CN" sz="2000">
                <a:latin typeface="微软雅黑"/>
                <a:ea typeface="微软雅黑"/>
                <a:cs typeface="微软雅黑"/>
              </a:rPr>
              <a:t>PDCA</a:t>
            </a:r>
            <a:r>
              <a:rPr lang="zh-CN" altLang="en-US" sz="2000">
                <a:latin typeface="微软雅黑"/>
                <a:ea typeface="微软雅黑"/>
                <a:cs typeface="微软雅黑"/>
              </a:rPr>
              <a:t>循环过程；</a:t>
            </a:r>
          </a:p>
          <a:p>
            <a:pPr marL="285750" indent="-285750" defTabSz="720725">
              <a:lnSpc>
                <a:spcPct val="135000"/>
              </a:lnSpc>
              <a:buFont typeface="Wingdings" pitchFamily="2" charset="2"/>
              <a:buChar char="q"/>
            </a:pPr>
            <a:r>
              <a:rPr lang="zh-CN" altLang="en-US" sz="2000">
                <a:latin typeface="微软雅黑"/>
                <a:ea typeface="微软雅黑"/>
                <a:cs typeface="微软雅黑"/>
              </a:rPr>
              <a:t>	促进学院、部门、员工共同成长，实现共赢！</a:t>
            </a:r>
          </a:p>
        </p:txBody>
      </p:sp>
      <p:sp>
        <p:nvSpPr>
          <p:cNvPr id="21" name="矩形 20"/>
          <p:cNvSpPr/>
          <p:nvPr/>
        </p:nvSpPr>
        <p:spPr>
          <a:xfrm>
            <a:off x="868363" y="2205038"/>
            <a:ext cx="6480175" cy="144462"/>
          </a:xfrm>
          <a:prstGeom prst="rect">
            <a:avLst/>
          </a:prstGeom>
          <a:solidFill>
            <a:srgbClr val="558ED5">
              <a:alpha val="67059"/>
            </a:srgbClr>
          </a:solidFill>
          <a:ln w="3175" cap="flat" cmpd="sng" algn="ctr">
            <a:noFill/>
            <a:prstDash val="solid"/>
          </a:ln>
          <a:effectLst/>
        </p:spPr>
        <p:txBody>
          <a:bodyPr lIns="0" rIns="0" anchor="ctr"/>
          <a:lstStyle/>
          <a:p>
            <a:pPr algn="ctr" fontAlgn="auto">
              <a:lnSpc>
                <a:spcPct val="120000"/>
              </a:lnSpc>
              <a:spcBef>
                <a:spcPts val="600"/>
              </a:spcBef>
              <a:spcAft>
                <a:spcPts val="600"/>
              </a:spcAft>
              <a:defRPr/>
            </a:pPr>
            <a:endParaRPr lang="en-US" sz="2800" kern="0" dirty="0">
              <a:solidFill>
                <a:sysClr val="window" lastClr="FFFFFF"/>
              </a:solidFill>
              <a:latin typeface="Impact" pitchFamily="34" charset="0"/>
              <a:ea typeface="微软雅黑" pitchFamily="34" charset="-122"/>
            </a:endParaRPr>
          </a:p>
        </p:txBody>
      </p:sp>
      <p:sp>
        <p:nvSpPr>
          <p:cNvPr id="22" name="矩形 21"/>
          <p:cNvSpPr/>
          <p:nvPr/>
        </p:nvSpPr>
        <p:spPr>
          <a:xfrm>
            <a:off x="868363" y="4652963"/>
            <a:ext cx="6480175" cy="144462"/>
          </a:xfrm>
          <a:prstGeom prst="rect">
            <a:avLst/>
          </a:prstGeom>
          <a:solidFill>
            <a:srgbClr val="558ED5">
              <a:alpha val="67059"/>
            </a:srgbClr>
          </a:solidFill>
          <a:ln w="3175" cap="flat" cmpd="sng" algn="ctr">
            <a:noFill/>
            <a:prstDash val="solid"/>
          </a:ln>
          <a:effectLst/>
        </p:spPr>
        <p:txBody>
          <a:bodyPr lIns="0" rIns="0" anchor="ctr"/>
          <a:lstStyle/>
          <a:p>
            <a:pPr algn="ctr" fontAlgn="auto">
              <a:lnSpc>
                <a:spcPct val="120000"/>
              </a:lnSpc>
              <a:spcBef>
                <a:spcPts val="600"/>
              </a:spcBef>
              <a:spcAft>
                <a:spcPts val="600"/>
              </a:spcAft>
              <a:defRPr/>
            </a:pPr>
            <a:endParaRPr lang="en-US" sz="2800" kern="0" dirty="0">
              <a:solidFill>
                <a:sysClr val="window" lastClr="FFFFFF"/>
              </a:solidFill>
              <a:latin typeface="Impact" pitchFamily="34" charset="0"/>
              <a:ea typeface="微软雅黑" pitchFamily="34" charset="-122"/>
            </a:endParaRPr>
          </a:p>
        </p:txBody>
      </p:sp>
      <p:cxnSp>
        <p:nvCxnSpPr>
          <p:cNvPr id="24" name="直接连接符 23"/>
          <p:cNvCxnSpPr/>
          <p:nvPr/>
        </p:nvCxnSpPr>
        <p:spPr>
          <a:xfrm>
            <a:off x="7348538" y="1144588"/>
            <a:ext cx="0" cy="4706937"/>
          </a:xfrm>
          <a:prstGeom prst="line">
            <a:avLst/>
          </a:prstGeom>
          <a:ln>
            <a:solidFill>
              <a:srgbClr val="558ED5">
                <a:alpha val="65098"/>
              </a:srgbClr>
            </a:solidFill>
          </a:ln>
        </p:spPr>
        <p:style>
          <a:lnRef idx="1">
            <a:schemeClr val="accent1"/>
          </a:lnRef>
          <a:fillRef idx="0">
            <a:schemeClr val="accent1"/>
          </a:fillRef>
          <a:effectRef idx="0">
            <a:schemeClr val="accent1"/>
          </a:effectRef>
          <a:fontRef idx="minor">
            <a:schemeClr val="tx1"/>
          </a:fontRef>
        </p:style>
      </p:cxnSp>
      <p:pic>
        <p:nvPicPr>
          <p:cNvPr id="22533" name="Picture 2" descr="D:\Teliss_Tong\Copy\定期备份\工作备份\！PPT图片及版面资源\06-PPT精选插图\03-人物\20121281732304920306.jpg"/>
          <p:cNvPicPr>
            <a:picLocks noChangeAspect="1" noChangeArrowheads="1"/>
          </p:cNvPicPr>
          <p:nvPr/>
        </p:nvPicPr>
        <p:blipFill>
          <a:blip r:embed="rId2"/>
          <a:srcRect/>
          <a:stretch>
            <a:fillRect/>
          </a:stretch>
        </p:blipFill>
        <p:spPr bwMode="auto">
          <a:xfrm>
            <a:off x="7394575" y="1989138"/>
            <a:ext cx="4343400" cy="3240087"/>
          </a:xfrm>
          <a:prstGeom prst="rect">
            <a:avLst/>
          </a:prstGeom>
          <a:noFill/>
          <a:ln w="9525">
            <a:noFill/>
            <a:miter lim="800000"/>
            <a:headEnd/>
            <a:tailEnd/>
          </a:ln>
        </p:spPr>
      </p:pic>
      <p:sp>
        <p:nvSpPr>
          <p:cNvPr id="26" name="矩形 25"/>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7"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一、指导思想 </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8" name="矩形 27"/>
          <p:cNvSpPr/>
          <p:nvPr/>
        </p:nvSpPr>
        <p:spPr>
          <a:xfrm>
            <a:off x="3289300" y="663575"/>
            <a:ext cx="8905875" cy="107950"/>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200"/>
                                  </p:stCondLst>
                                  <p:iterate type="lt">
                                    <p:tmPct val="0"/>
                                  </p:iterate>
                                  <p:childTnLst>
                                    <p:set>
                                      <p:cBhvr>
                                        <p:cTn id="6" dur="1" fill="hold">
                                          <p:stCondLst>
                                            <p:cond delay="0"/>
                                          </p:stCondLst>
                                        </p:cTn>
                                        <p:tgtEl>
                                          <p:spTgt spid="16"/>
                                        </p:tgtEl>
                                        <p:attrNameLst>
                                          <p:attrName>style.visibility</p:attrName>
                                        </p:attrNameLst>
                                      </p:cBhvr>
                                      <p:to>
                                        <p:strVal val="visible"/>
                                      </p:to>
                                    </p:set>
                                    <p:animScale>
                                      <p:cBhvr>
                                        <p:cTn id="7"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6"/>
                                        </p:tgtEl>
                                        <p:attrNameLst>
                                          <p:attrName>ppt_x</p:attrName>
                                          <p:attrName>ppt_y</p:attrName>
                                        </p:attrNameLst>
                                      </p:cBhvr>
                                    </p:animMotion>
                                    <p:animEffect transition="in" filter="fade">
                                      <p:cBhvr>
                                        <p:cTn id="9" dur="1000"/>
                                        <p:tgtEl>
                                          <p:spTgt spid="16"/>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2000"/>
                                        <p:tgtEl>
                                          <p:spTgt spid="2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a:grpSpLocks/>
          </p:cNvGrpSpPr>
          <p:nvPr/>
        </p:nvGrpSpPr>
        <p:grpSpPr bwMode="auto">
          <a:xfrm>
            <a:off x="731838" y="1628775"/>
            <a:ext cx="10958512" cy="4638675"/>
            <a:chOff x="1489075" y="692696"/>
            <a:chExt cx="7504860" cy="4449924"/>
          </a:xfrm>
        </p:grpSpPr>
        <p:sp>
          <p:nvSpPr>
            <p:cNvPr id="44" name="直角三角形 43"/>
            <p:cNvSpPr/>
            <p:nvPr/>
          </p:nvSpPr>
          <p:spPr>
            <a:xfrm rot="19824778" flipH="1">
              <a:off x="7582765" y="3630377"/>
              <a:ext cx="343551" cy="370065"/>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400">
                <a:solidFill>
                  <a:prstClr val="white"/>
                </a:solidFill>
              </a:endParaRPr>
            </a:p>
          </p:txBody>
        </p:sp>
        <p:sp>
          <p:nvSpPr>
            <p:cNvPr id="45" name="直角三角形 44"/>
            <p:cNvSpPr/>
            <p:nvPr/>
          </p:nvSpPr>
          <p:spPr>
            <a:xfrm rot="1775222">
              <a:off x="2563217" y="2926796"/>
              <a:ext cx="343551" cy="370065"/>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400">
                <a:solidFill>
                  <a:prstClr val="white"/>
                </a:solidFill>
              </a:endParaRPr>
            </a:p>
          </p:txBody>
        </p:sp>
        <p:sp>
          <p:nvSpPr>
            <p:cNvPr id="46" name="直角三角形 45"/>
            <p:cNvSpPr/>
            <p:nvPr/>
          </p:nvSpPr>
          <p:spPr>
            <a:xfrm rot="19824778" flipH="1">
              <a:off x="7558847" y="1757206"/>
              <a:ext cx="343551" cy="370065"/>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400">
                <a:solidFill>
                  <a:prstClr val="white"/>
                </a:solidFill>
              </a:endParaRPr>
            </a:p>
          </p:txBody>
        </p:sp>
        <p:sp>
          <p:nvSpPr>
            <p:cNvPr id="47" name="直角三角形 46"/>
            <p:cNvSpPr/>
            <p:nvPr/>
          </p:nvSpPr>
          <p:spPr>
            <a:xfrm rot="1775222">
              <a:off x="2574089" y="1189163"/>
              <a:ext cx="342464" cy="370066"/>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400">
                <a:solidFill>
                  <a:prstClr val="white"/>
                </a:solidFill>
              </a:endParaRPr>
            </a:p>
          </p:txBody>
        </p:sp>
        <p:sp>
          <p:nvSpPr>
            <p:cNvPr id="48" name="矩形 47"/>
            <p:cNvSpPr/>
            <p:nvPr/>
          </p:nvSpPr>
          <p:spPr>
            <a:xfrm>
              <a:off x="2646646" y="692696"/>
              <a:ext cx="5184576" cy="4392488"/>
            </a:xfrm>
            <a:prstGeom prst="rect">
              <a:avLst/>
            </a:prstGeom>
            <a:gradFill flip="none" rotWithShape="1">
              <a:gsLst>
                <a:gs pos="31000">
                  <a:schemeClr val="bg1">
                    <a:lumMod val="95000"/>
                  </a:schemeClr>
                </a:gs>
                <a:gs pos="0">
                  <a:srgbClr val="ADADAD"/>
                </a:gs>
                <a:gs pos="76000">
                  <a:schemeClr val="bg1">
                    <a:lumMod val="85000"/>
                  </a:schemeClr>
                </a:gs>
                <a:gs pos="100000">
                  <a:schemeClr val="bg1">
                    <a:lumMod val="95000"/>
                    <a:shade val="100000"/>
                    <a:satMod val="115000"/>
                  </a:schemeClr>
                </a:gs>
              </a:gsLst>
              <a:path path="circle">
                <a:fillToRect t="100000" r="100000"/>
              </a:path>
              <a:tileRect l="-100000" b="-100000"/>
            </a:gradFill>
            <a:ln w="9525">
              <a:solidFill>
                <a:schemeClr val="bg1">
                  <a:lumMod val="95000"/>
                </a:schemeClr>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400">
                <a:solidFill>
                  <a:prstClr val="white"/>
                </a:solidFill>
              </a:endParaRPr>
            </a:p>
          </p:txBody>
        </p:sp>
        <p:sp>
          <p:nvSpPr>
            <p:cNvPr id="49" name="矩形 48"/>
            <p:cNvSpPr/>
            <p:nvPr/>
          </p:nvSpPr>
          <p:spPr>
            <a:xfrm>
              <a:off x="2502334" y="980525"/>
              <a:ext cx="2160243" cy="427935"/>
            </a:xfrm>
            <a:prstGeom prst="rect">
              <a:avLst/>
            </a:prstGeom>
            <a:gradFill flip="none" rotWithShape="1">
              <a:gsLst>
                <a:gs pos="0">
                  <a:srgbClr val="FD7803"/>
                </a:gs>
                <a:gs pos="100000">
                  <a:srgbClr val="FFC000"/>
                </a:gs>
                <a:gs pos="39000">
                  <a:srgbClr val="FFC000"/>
                </a:gs>
              </a:gsLst>
              <a:lin ang="2700000" scaled="1"/>
              <a:tileRect/>
            </a:gradFill>
            <a:ln w="127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a:solidFill>
                    <a:srgbClr val="FFFFFF"/>
                  </a:solidFill>
                </a:rPr>
                <a:t>01  </a:t>
              </a:r>
              <a:r>
                <a:rPr lang="zh-CN" altLang="en-US" sz="2400" b="1">
                  <a:solidFill>
                    <a:srgbClr val="FFFFFF"/>
                  </a:solidFill>
                  <a:latin typeface="微软雅黑"/>
                  <a:ea typeface="微软雅黑"/>
                  <a:cs typeface="微软雅黑"/>
                </a:rPr>
                <a:t>公正公开原则</a:t>
              </a:r>
            </a:p>
          </p:txBody>
        </p:sp>
        <p:sp>
          <p:nvSpPr>
            <p:cNvPr id="50" name="矩形 49"/>
            <p:cNvSpPr/>
            <p:nvPr/>
          </p:nvSpPr>
          <p:spPr>
            <a:xfrm>
              <a:off x="5670982" y="1556792"/>
              <a:ext cx="2304256" cy="428434"/>
            </a:xfrm>
            <a:prstGeom prst="rect">
              <a:avLst/>
            </a:prstGeom>
            <a:gradFill flip="none" rotWithShape="1">
              <a:gsLst>
                <a:gs pos="0">
                  <a:srgbClr val="FD7803"/>
                </a:gs>
                <a:gs pos="100000">
                  <a:srgbClr val="FFC000"/>
                </a:gs>
                <a:gs pos="39000">
                  <a:srgbClr val="FFC000"/>
                </a:gs>
              </a:gsLst>
              <a:path path="circle">
                <a:fillToRect l="100000" t="100000"/>
              </a:path>
              <a:tileRect r="-100000" b="-100000"/>
            </a:gradFill>
            <a:ln w="127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400" b="1">
                  <a:solidFill>
                    <a:srgbClr val="FFFFFF"/>
                  </a:solidFill>
                  <a:latin typeface="微软雅黑"/>
                  <a:ea typeface="微软雅黑"/>
                  <a:cs typeface="微软雅黑"/>
                </a:rPr>
                <a:t>02   </a:t>
              </a:r>
              <a:r>
                <a:rPr lang="zh-CN" altLang="en-US" sz="2400" b="1">
                  <a:solidFill>
                    <a:srgbClr val="FFFFFF"/>
                  </a:solidFill>
                  <a:latin typeface="微软雅黑"/>
                  <a:ea typeface="微软雅黑"/>
                  <a:cs typeface="微软雅黑"/>
                </a:rPr>
                <a:t>客观考评原则</a:t>
              </a:r>
            </a:p>
          </p:txBody>
        </p:sp>
        <p:sp>
          <p:nvSpPr>
            <p:cNvPr id="51" name="矩形 50"/>
            <p:cNvSpPr/>
            <p:nvPr/>
          </p:nvSpPr>
          <p:spPr>
            <a:xfrm>
              <a:off x="2492549" y="2718158"/>
              <a:ext cx="2160243" cy="427936"/>
            </a:xfrm>
            <a:prstGeom prst="rect">
              <a:avLst/>
            </a:prstGeom>
            <a:gradFill flip="none" rotWithShape="1">
              <a:gsLst>
                <a:gs pos="0">
                  <a:srgbClr val="FD7803"/>
                </a:gs>
                <a:gs pos="100000">
                  <a:srgbClr val="FFC000"/>
                </a:gs>
                <a:gs pos="39000">
                  <a:srgbClr val="FFC000"/>
                </a:gs>
              </a:gsLst>
              <a:lin ang="2700000" scaled="1"/>
              <a:tileRect/>
            </a:gradFill>
            <a:ln w="127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400" b="1">
                  <a:solidFill>
                    <a:srgbClr val="FFFFFF"/>
                  </a:solidFill>
                  <a:latin typeface="微软雅黑"/>
                  <a:ea typeface="微软雅黑"/>
                  <a:cs typeface="微软雅黑"/>
                </a:rPr>
                <a:t>03  </a:t>
              </a:r>
              <a:r>
                <a:rPr lang="zh-CN" altLang="en-US" sz="2400" b="1">
                  <a:solidFill>
                    <a:srgbClr val="FFFFFF"/>
                  </a:solidFill>
                  <a:latin typeface="微软雅黑"/>
                  <a:ea typeface="微软雅黑"/>
                  <a:cs typeface="微软雅黑"/>
                </a:rPr>
                <a:t>全面绩效原则</a:t>
              </a:r>
            </a:p>
          </p:txBody>
        </p:sp>
        <p:sp>
          <p:nvSpPr>
            <p:cNvPr id="52" name="矩形 51"/>
            <p:cNvSpPr/>
            <p:nvPr/>
          </p:nvSpPr>
          <p:spPr>
            <a:xfrm>
              <a:off x="5694759" y="3429000"/>
              <a:ext cx="2304256" cy="428434"/>
            </a:xfrm>
            <a:prstGeom prst="rect">
              <a:avLst/>
            </a:prstGeom>
            <a:gradFill flip="none" rotWithShape="1">
              <a:gsLst>
                <a:gs pos="0">
                  <a:srgbClr val="FD7803"/>
                </a:gs>
                <a:gs pos="100000">
                  <a:srgbClr val="FFC000"/>
                </a:gs>
                <a:gs pos="39000">
                  <a:srgbClr val="FFC000"/>
                </a:gs>
              </a:gsLst>
              <a:path path="circle">
                <a:fillToRect l="100000" t="100000"/>
              </a:path>
              <a:tileRect r="-100000" b="-100000"/>
            </a:gradFill>
            <a:ln w="127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400" b="1">
                  <a:solidFill>
                    <a:srgbClr val="FFFFFF"/>
                  </a:solidFill>
                  <a:latin typeface="微软雅黑"/>
                  <a:ea typeface="微软雅黑"/>
                  <a:cs typeface="微软雅黑"/>
                </a:rPr>
                <a:t>04  </a:t>
              </a:r>
              <a:r>
                <a:rPr lang="zh-CN" altLang="en-US" sz="2400" b="1">
                  <a:solidFill>
                    <a:srgbClr val="FFFFFF"/>
                  </a:solidFill>
                  <a:latin typeface="微软雅黑"/>
                  <a:ea typeface="微软雅黑"/>
                  <a:cs typeface="微软雅黑"/>
                </a:rPr>
                <a:t>可操作性原则</a:t>
              </a:r>
            </a:p>
          </p:txBody>
        </p:sp>
        <p:sp>
          <p:nvSpPr>
            <p:cNvPr id="23573" name="TextBox 52"/>
            <p:cNvSpPr txBox="1">
              <a:spLocks noChangeArrowheads="1"/>
            </p:cNvSpPr>
            <p:nvPr/>
          </p:nvSpPr>
          <p:spPr bwMode="auto">
            <a:xfrm>
              <a:off x="2718654" y="1608358"/>
              <a:ext cx="2364287" cy="1124996"/>
            </a:xfrm>
            <a:prstGeom prst="rect">
              <a:avLst/>
            </a:prstGeom>
            <a:noFill/>
            <a:ln w="9525">
              <a:noFill/>
              <a:miter lim="800000"/>
              <a:headEnd/>
              <a:tailEnd/>
            </a:ln>
          </p:spPr>
          <p:txBody>
            <a:bodyPr>
              <a:spAutoFit/>
            </a:bodyPr>
            <a:lstStyle/>
            <a:p>
              <a:pPr>
                <a:lnSpc>
                  <a:spcPct val="130000"/>
                </a:lnSpc>
              </a:pPr>
              <a:r>
                <a:rPr lang="zh-CN" altLang="en-US">
                  <a:solidFill>
                    <a:srgbClr val="000000"/>
                  </a:solidFill>
                  <a:latin typeface="微软雅黑"/>
                  <a:ea typeface="微软雅黑"/>
                  <a:cs typeface="微软雅黑"/>
                </a:rPr>
                <a:t>定性定量相结合，避免主观意愿、感情因素的影响，公平合理、民主公开。</a:t>
              </a:r>
              <a:endParaRPr lang="en-US" altLang="zh-CN">
                <a:solidFill>
                  <a:srgbClr val="000000"/>
                </a:solidFill>
                <a:latin typeface="微软雅黑"/>
                <a:ea typeface="微软雅黑"/>
                <a:cs typeface="微软雅黑"/>
              </a:endParaRPr>
            </a:p>
          </p:txBody>
        </p:sp>
        <p:sp>
          <p:nvSpPr>
            <p:cNvPr id="23574" name="TextBox 53"/>
            <p:cNvSpPr txBox="1">
              <a:spLocks noChangeArrowheads="1"/>
            </p:cNvSpPr>
            <p:nvPr/>
          </p:nvSpPr>
          <p:spPr bwMode="auto">
            <a:xfrm>
              <a:off x="5526966" y="2132856"/>
              <a:ext cx="2339479" cy="1124996"/>
            </a:xfrm>
            <a:prstGeom prst="rect">
              <a:avLst/>
            </a:prstGeom>
            <a:noFill/>
            <a:ln w="9525">
              <a:noFill/>
              <a:miter lim="800000"/>
              <a:headEnd/>
              <a:tailEnd/>
            </a:ln>
          </p:spPr>
          <p:txBody>
            <a:bodyPr>
              <a:spAutoFit/>
            </a:bodyPr>
            <a:lstStyle/>
            <a:p>
              <a:pPr>
                <a:lnSpc>
                  <a:spcPct val="130000"/>
                </a:lnSpc>
              </a:pPr>
              <a:r>
                <a:rPr lang="zh-CN" altLang="en-US">
                  <a:solidFill>
                    <a:srgbClr val="000000"/>
                  </a:solidFill>
                  <a:latin typeface="微软雅黑"/>
                  <a:ea typeface="微软雅黑"/>
                  <a:cs typeface="微软雅黑"/>
                </a:rPr>
                <a:t>日常观察记录为基础，建立信息化平台，主观评定、业绩评定和服务对象评定相结合。</a:t>
              </a:r>
              <a:endParaRPr lang="en-US" altLang="zh-CN">
                <a:solidFill>
                  <a:srgbClr val="000000"/>
                </a:solidFill>
                <a:latin typeface="微软雅黑"/>
                <a:ea typeface="微软雅黑"/>
                <a:cs typeface="微软雅黑"/>
              </a:endParaRPr>
            </a:p>
          </p:txBody>
        </p:sp>
        <p:sp>
          <p:nvSpPr>
            <p:cNvPr id="23575" name="TextBox 54"/>
            <p:cNvSpPr txBox="1">
              <a:spLocks noChangeArrowheads="1"/>
            </p:cNvSpPr>
            <p:nvPr/>
          </p:nvSpPr>
          <p:spPr bwMode="auto">
            <a:xfrm>
              <a:off x="2718654" y="3356992"/>
              <a:ext cx="2339479" cy="1124996"/>
            </a:xfrm>
            <a:prstGeom prst="rect">
              <a:avLst/>
            </a:prstGeom>
            <a:noFill/>
            <a:ln w="9525">
              <a:noFill/>
              <a:miter lim="800000"/>
              <a:headEnd/>
              <a:tailEnd/>
            </a:ln>
          </p:spPr>
          <p:txBody>
            <a:bodyPr>
              <a:spAutoFit/>
            </a:bodyPr>
            <a:lstStyle/>
            <a:p>
              <a:pPr>
                <a:lnSpc>
                  <a:spcPct val="130000"/>
                </a:lnSpc>
              </a:pPr>
              <a:r>
                <a:rPr lang="zh-CN" altLang="en-US">
                  <a:solidFill>
                    <a:srgbClr val="000000"/>
                  </a:solidFill>
                  <a:latin typeface="微软雅黑"/>
                  <a:ea typeface="微软雅黑"/>
                  <a:cs typeface="微软雅黑"/>
                </a:rPr>
                <a:t>关注结果与过程中的行为要素，过程考落实执行、质控考问题发现与解决、结果考业绩。</a:t>
              </a:r>
              <a:endParaRPr lang="en-US" altLang="zh-CN">
                <a:solidFill>
                  <a:srgbClr val="000000"/>
                </a:solidFill>
                <a:latin typeface="微软雅黑"/>
                <a:ea typeface="微软雅黑"/>
                <a:cs typeface="微软雅黑"/>
              </a:endParaRPr>
            </a:p>
          </p:txBody>
        </p:sp>
        <p:sp>
          <p:nvSpPr>
            <p:cNvPr id="23576" name="TextBox 55"/>
            <p:cNvSpPr txBox="1">
              <a:spLocks noChangeArrowheads="1"/>
            </p:cNvSpPr>
            <p:nvPr/>
          </p:nvSpPr>
          <p:spPr bwMode="auto">
            <a:xfrm>
              <a:off x="5526966" y="4005064"/>
              <a:ext cx="2339479" cy="1137556"/>
            </a:xfrm>
            <a:prstGeom prst="rect">
              <a:avLst/>
            </a:prstGeom>
            <a:noFill/>
            <a:ln w="9525">
              <a:noFill/>
              <a:miter lim="800000"/>
              <a:headEnd/>
              <a:tailEnd/>
            </a:ln>
          </p:spPr>
          <p:txBody>
            <a:bodyPr>
              <a:spAutoFit/>
            </a:bodyPr>
            <a:lstStyle/>
            <a:p>
              <a:pPr>
                <a:lnSpc>
                  <a:spcPct val="130000"/>
                </a:lnSpc>
              </a:pPr>
              <a:r>
                <a:rPr lang="zh-CN" altLang="en-US">
                  <a:solidFill>
                    <a:srgbClr val="000000"/>
                  </a:solidFill>
                  <a:latin typeface="微软雅黑"/>
                  <a:ea typeface="微软雅黑"/>
                  <a:cs typeface="微软雅黑"/>
                </a:rPr>
                <a:t>与时俱进，动态调整考核指标，形成螺旋递进的考核指标体系。</a:t>
              </a:r>
              <a:endParaRPr lang="en-US" altLang="zh-CN">
                <a:solidFill>
                  <a:srgbClr val="000000"/>
                </a:solidFill>
                <a:latin typeface="微软雅黑"/>
                <a:ea typeface="微软雅黑"/>
                <a:cs typeface="微软雅黑"/>
              </a:endParaRPr>
            </a:p>
          </p:txBody>
        </p:sp>
        <p:sp>
          <p:nvSpPr>
            <p:cNvPr id="57" name="圆角矩形 56"/>
            <p:cNvSpPr/>
            <p:nvPr/>
          </p:nvSpPr>
          <p:spPr>
            <a:xfrm>
              <a:off x="1489075" y="4970765"/>
              <a:ext cx="7504860" cy="166710"/>
            </a:xfrm>
            <a:prstGeom prst="roundRect">
              <a:avLst>
                <a:gd name="adj" fmla="val 33081"/>
              </a:avLst>
            </a:prstGeom>
            <a:gradFill flip="none" rotWithShape="1">
              <a:gsLst>
                <a:gs pos="33000">
                  <a:schemeClr val="bg1">
                    <a:lumMod val="50000"/>
                  </a:schemeClr>
                </a:gs>
                <a:gs pos="100000">
                  <a:srgbClr val="BFE37D">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2400">
                <a:solidFill>
                  <a:prstClr val="white"/>
                </a:solidFill>
              </a:endParaRPr>
            </a:p>
          </p:txBody>
        </p:sp>
      </p:grpSp>
      <p:sp>
        <p:nvSpPr>
          <p:cNvPr id="23554" name="Rectangle 2"/>
          <p:cNvSpPr txBox="1">
            <a:spLocks noChangeArrowheads="1"/>
          </p:cNvSpPr>
          <p:nvPr/>
        </p:nvSpPr>
        <p:spPr bwMode="auto">
          <a:xfrm>
            <a:off x="1430338" y="1125538"/>
            <a:ext cx="8915400" cy="463550"/>
          </a:xfrm>
          <a:prstGeom prst="rect">
            <a:avLst/>
          </a:prstGeom>
          <a:noFill/>
          <a:ln w="9525">
            <a:noFill/>
            <a:miter lim="800000"/>
            <a:headEnd/>
            <a:tailEnd/>
          </a:ln>
        </p:spPr>
        <p:txBody>
          <a:bodyPr anchor="ctr"/>
          <a:lstStyle/>
          <a:p>
            <a:r>
              <a:rPr lang="zh-CN" altLang="en-US" sz="2400">
                <a:latin typeface="微软雅黑"/>
                <a:ea typeface="微软雅黑"/>
                <a:cs typeface="微软雅黑"/>
              </a:rPr>
              <a:t>绩效考核应遵循的原则 </a:t>
            </a:r>
          </a:p>
        </p:txBody>
      </p:sp>
      <p:sp>
        <p:nvSpPr>
          <p:cNvPr id="28" name="矩形 27"/>
          <p:cNvSpPr/>
          <p:nvPr/>
        </p:nvSpPr>
        <p:spPr>
          <a:xfrm>
            <a:off x="-6350" y="401638"/>
            <a:ext cx="552450" cy="612775"/>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29" name="Rectangle 2"/>
          <p:cNvSpPr txBox="1">
            <a:spLocks noChangeArrowheads="1"/>
          </p:cNvSpPr>
          <p:nvPr/>
        </p:nvSpPr>
        <p:spPr>
          <a:xfrm>
            <a:off x="696913" y="476250"/>
            <a:ext cx="8915400" cy="46355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zh-CN" altLang="en-US" sz="2800" b="1" dirty="0" smtClean="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一、指导思想 </a:t>
            </a:r>
            <a:endParaRPr lang="zh-CN" altLang="en-US" sz="2800" b="1" dirty="0">
              <a:ln w="18415" cmpd="sng">
                <a:noFill/>
                <a:prstDash val="solid"/>
              </a:ln>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0" name="矩形 29"/>
          <p:cNvSpPr/>
          <p:nvPr/>
        </p:nvSpPr>
        <p:spPr>
          <a:xfrm>
            <a:off x="3360738" y="676275"/>
            <a:ext cx="8834437" cy="115888"/>
          </a:xfrm>
          <a:prstGeom prst="rect">
            <a:avLst/>
          </a:prstGeom>
          <a:solidFill>
            <a:schemeClr val="tx2"/>
          </a:solidFill>
          <a:ln>
            <a:solidFill>
              <a:schemeClr val="bg1">
                <a:lumMod val="75000"/>
              </a:schemeClr>
            </a:solid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900" decel="100000" fill="hold"/>
                                        <p:tgtEl>
                                          <p:spTgt spid="1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8246</TotalTime>
  <Words>4642</Words>
  <Application>Microsoft Office PowerPoint</Application>
  <PresentationFormat>自定义</PresentationFormat>
  <Paragraphs>501</Paragraphs>
  <Slides>48</Slides>
  <Notes>13</Notes>
  <HiddenSlides>0</HiddenSlides>
  <MMClips>0</MMClips>
  <ScaleCrop>false</ScaleCrop>
  <HeadingPairs>
    <vt:vector size="6" baseType="variant">
      <vt:variant>
        <vt:lpstr>已用的字体</vt:lpstr>
      </vt:variant>
      <vt:variant>
        <vt:i4>17</vt:i4>
      </vt:variant>
      <vt:variant>
        <vt:lpstr>演示文稿设计模板</vt:lpstr>
      </vt:variant>
      <vt:variant>
        <vt:i4>4</vt:i4>
      </vt:variant>
      <vt:variant>
        <vt:lpstr>幻灯片标题</vt:lpstr>
      </vt:variant>
      <vt:variant>
        <vt:i4>48</vt:i4>
      </vt:variant>
    </vt:vector>
  </HeadingPairs>
  <TitlesOfParts>
    <vt:vector size="69" baseType="lpstr">
      <vt:lpstr>Calibri</vt:lpstr>
      <vt:lpstr>宋体</vt:lpstr>
      <vt:lpstr>Arial</vt:lpstr>
      <vt:lpstr>Cambria</vt:lpstr>
      <vt:lpstr>Times New Roman</vt:lpstr>
      <vt:lpstr>微软雅黑</vt:lpstr>
      <vt:lpstr>Wingdings</vt:lpstr>
      <vt:lpstr>Impact</vt:lpstr>
      <vt:lpstr>MS PGothic</vt:lpstr>
      <vt:lpstr>MS PMincho</vt:lpstr>
      <vt:lpstr>黑体</vt:lpstr>
      <vt:lpstr>Baskerville Old Face</vt:lpstr>
      <vt:lpstr>Agency FB</vt:lpstr>
      <vt:lpstr>Candara</vt:lpstr>
      <vt:lpstr>Gulim</vt:lpstr>
      <vt:lpstr>DotumChe</vt:lpstr>
      <vt:lpstr>Gungsuh</vt:lpstr>
      <vt:lpstr>Office 主题</vt:lpstr>
      <vt:lpstr>Office 主题</vt:lpstr>
      <vt:lpstr>Office 主题</vt:lpstr>
      <vt:lpstr>Office 主题</vt:lpstr>
      <vt:lpstr>幻灯片 1</vt:lpstr>
      <vt:lpstr>幻灯片 2</vt:lpstr>
      <vt:lpstr>2013年4月   成立“职业教育评估系统架构与高职院校下轮评估实施                             方案的研究与实践”课题组。  2015年1月   按照职成司领导的意见，课题组转向对建立职业院校教学工作                                “诊断与改进”制度及相关问题的研究。      杨应崧：《教学质量要“医院体检”，更要“自我保健”》                           《中国教育报》.2015-10-29      袁洪志：《高职院校质量保证主体责任须落实》                            《中国教育报》.2016-01-12      王成方：《用人才培养状态大数据诊断和改进教学》                            《中国教育报》2016-2-23 </vt:lpstr>
      <vt:lpstr>《教育部办公厅关于建立职业院校教学工作诊断与改进制度的通知》 （教职成厅【2015】2号）  关于印发《高等职业院校内部质量保证体系诊断与改进指导方案（试行）》启动相关工作的通知 （教职成司函[2015]168号）  </vt:lpstr>
      <vt:lpstr>《“十三五”事业发展总体规划》    分规划：                             专业建设                         科技与校企合作                         师资队伍建设                         内部质量保证体系建设                         继续教育与国际交流                         教育信息化建设                         校园文化建设                         美丽校园建设                         </vt:lpstr>
      <vt:lpstr>《“十三五”事业发展总体规划》与分规划    如何落实？ 如何才能确保目标实现？ 内控制度及运行机制建设（年度目标任务落实） 内部质量保证体系建立与运行 </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lpstr>幻灯片 47</vt:lpstr>
      <vt:lpstr>幻灯片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USER</cp:lastModifiedBy>
  <cp:revision>1067</cp:revision>
  <dcterms:created xsi:type="dcterms:W3CDTF">2012-10-07T00:28:30Z</dcterms:created>
  <dcterms:modified xsi:type="dcterms:W3CDTF">2016-04-29T09:30:43Z</dcterms:modified>
</cp:coreProperties>
</file>